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3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图片 2" descr="图片 2"/>
          <p:cNvPicPr>
            <a:picLocks noChangeAspect="1"/>
          </p:cNvPicPr>
          <p:nvPr/>
        </p:nvPicPr>
        <p:blipFill>
          <a:blip r:embed="rId2">
            <a:extLst/>
          </a:blip>
          <a:stretch>
            <a:fillRect/>
          </a:stretch>
        </p:blipFill>
        <p:spPr>
          <a:xfrm>
            <a:off x="0" y="-1"/>
            <a:ext cx="12192001" cy="6858001"/>
          </a:xfrm>
          <a:prstGeom prst="rect">
            <a:avLst/>
          </a:prstGeom>
          <a:ln w="12700">
            <a:miter lim="400000"/>
          </a:ln>
        </p:spPr>
      </p:pic>
      <p:sp>
        <p:nvSpPr>
          <p:cNvPr id="113" name="任意多边形: 形状 3"/>
          <p:cNvSpPr/>
          <p:nvPr/>
        </p:nvSpPr>
        <p:spPr>
          <a:xfrm>
            <a:off x="0" y="0"/>
            <a:ext cx="12192000" cy="3642046"/>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sp>
        <p:nvSpPr>
          <p:cNvPr id="114" name="文本框 11"/>
          <p:cNvSpPr txBox="1"/>
          <p:nvPr/>
        </p:nvSpPr>
        <p:spPr>
          <a:xfrm>
            <a:off x="2122092" y="2571469"/>
            <a:ext cx="7947816" cy="2199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6800" b="1" spc="680">
                <a:solidFill>
                  <a:srgbClr val="FFFFFF"/>
                </a:solidFill>
                <a:latin typeface="微软雅黑"/>
                <a:ea typeface="微软雅黑"/>
                <a:cs typeface="微软雅黑"/>
                <a:sym typeface="微软雅黑"/>
              </a:defRPr>
            </a:pPr>
            <a:r>
              <a:t>webbbbbbbb</a:t>
            </a:r>
          </a:p>
          <a:p>
            <a:pPr algn="ctr">
              <a:defRPr sz="6000" b="1" spc="600">
                <a:latin typeface="微软雅黑"/>
                <a:ea typeface="微软雅黑"/>
                <a:cs typeface="微软雅黑"/>
                <a:sym typeface="微软雅黑"/>
              </a:defRPr>
            </a:pPr>
            <a:r>
              <a:t>个人博客系统</a:t>
            </a:r>
          </a:p>
        </p:txBody>
      </p:sp>
      <p:grpSp>
        <p:nvGrpSpPr>
          <p:cNvPr id="117" name="组合 16"/>
          <p:cNvGrpSpPr/>
          <p:nvPr/>
        </p:nvGrpSpPr>
        <p:grpSpPr>
          <a:xfrm>
            <a:off x="-952503" y="927102"/>
            <a:ext cx="14338304" cy="5032804"/>
            <a:chOff x="0" y="0"/>
            <a:chExt cx="14338302" cy="5032802"/>
          </a:xfrm>
        </p:grpSpPr>
        <p:sp>
          <p:nvSpPr>
            <p:cNvPr id="115" name="任意多边形: 形状 14"/>
            <p:cNvSpPr/>
            <p:nvPr/>
          </p:nvSpPr>
          <p:spPr>
            <a:xfrm rot="5400000">
              <a:off x="7519305" y="-1786196"/>
              <a:ext cx="5032802" cy="86051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6" name="任意多边形: 形状 15"/>
            <p:cNvSpPr/>
            <p:nvPr/>
          </p:nvSpPr>
          <p:spPr>
            <a:xfrm rot="5400000">
              <a:off x="364418" y="-364418"/>
              <a:ext cx="5032802" cy="5761639"/>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118" name="logo web.png" descr="logo web.png"/>
          <p:cNvPicPr>
            <a:picLocks noChangeAspect="1"/>
          </p:cNvPicPr>
          <p:nvPr/>
        </p:nvPicPr>
        <p:blipFill>
          <a:blip r:embed="rId3">
            <a:extLst/>
          </a:blip>
          <a:srcRect t="26065" r="16456" b="36817"/>
          <a:stretch>
            <a:fillRect/>
          </a:stretch>
        </p:blipFill>
        <p:spPr>
          <a:xfrm>
            <a:off x="4521200" y="1649746"/>
            <a:ext cx="2611051" cy="1150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12"/>
                                        </p:tgtEl>
                                        <p:attrNameLst>
                                          <p:attrName>style.visibility</p:attrName>
                                        </p:attrNameLst>
                                      </p:cBhvr>
                                      <p:to>
                                        <p:strVal val="visible"/>
                                      </p:to>
                                    </p:set>
                                    <p:animEffect transition="in" filter="wipe(left)">
                                      <p:cBhvr>
                                        <p:cTn id="7" dur="750"/>
                                        <p:tgtEl>
                                          <p:spTgt spid="112"/>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113"/>
                                        </p:tgtEl>
                                        <p:attrNameLst>
                                          <p:attrName>style.visibility</p:attrName>
                                        </p:attrNameLst>
                                      </p:cBhvr>
                                      <p:to>
                                        <p:strVal val="visible"/>
                                      </p:to>
                                    </p:set>
                                    <p:anim calcmode="lin" valueType="num">
                                      <p:cBhvr>
                                        <p:cTn id="11" dur="500" fill="hold"/>
                                        <p:tgtEl>
                                          <p:spTgt spid="113"/>
                                        </p:tgtEl>
                                        <p:attrNameLst>
                                          <p:attrName>ppt_x</p:attrName>
                                        </p:attrNameLst>
                                      </p:cBhvr>
                                      <p:tavLst>
                                        <p:tav tm="0">
                                          <p:val>
                                            <p:strVal val="#ppt_x"/>
                                          </p:val>
                                        </p:tav>
                                        <p:tav tm="100000">
                                          <p:val>
                                            <p:strVal val="#ppt_x"/>
                                          </p:val>
                                        </p:tav>
                                      </p:tavLst>
                                    </p:anim>
                                    <p:anim calcmode="lin" valueType="num">
                                      <p:cBhvr>
                                        <p:cTn id="12" dur="500" fill="hold"/>
                                        <p:tgtEl>
                                          <p:spTgt spid="113"/>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117"/>
                                        </p:tgtEl>
                                        <p:attrNameLst>
                                          <p:attrName>style.visibility</p:attrName>
                                        </p:attrNameLst>
                                      </p:cBhvr>
                                      <p:to>
                                        <p:strVal val="visible"/>
                                      </p:to>
                                    </p:set>
                                    <p:animEffect transition="in" filter="box(in)">
                                      <p:cBhvr>
                                        <p:cTn id="16" dur="1000"/>
                                        <p:tgtEl>
                                          <p:spTgt spid="117"/>
                                        </p:tgtEl>
                                      </p:cBhvr>
                                    </p:animEffect>
                                  </p:childTnLst>
                                </p:cTn>
                              </p:par>
                            </p:childTnLst>
                          </p:cTn>
                        </p:par>
                        <p:par>
                          <p:cTn id="17" fill="hold">
                            <p:stCondLst>
                              <p:cond delay="2250"/>
                            </p:stCondLst>
                            <p:childTnLst>
                              <p:par>
                                <p:cTn id="18" presetID="14" presetClass="entr" presetSubtype="1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randombar(horizontal)">
                                      <p:cBhvr>
                                        <p:cTn id="20" dur="500"/>
                                        <p:tgtEl>
                                          <p:spTgt spid="118"/>
                                        </p:tgtEl>
                                      </p:cBhvr>
                                    </p:animEffect>
                                  </p:childTnLst>
                                </p:cTn>
                              </p:par>
                            </p:childTnLst>
                          </p:cTn>
                        </p:par>
                        <p:par>
                          <p:cTn id="21" fill="hold">
                            <p:stCondLst>
                              <p:cond delay="2750"/>
                            </p:stCondLst>
                            <p:childTnLst>
                              <p:par>
                                <p:cTn id="22" presetID="9" presetClass="entr" fill="hold" grpId="5" nodeType="afterEffect">
                                  <p:stCondLst>
                                    <p:cond delay="0"/>
                                  </p:stCondLst>
                                  <p:iterate>
                                    <p:tmAbs val="0"/>
                                  </p:iterate>
                                  <p:childTnLst>
                                    <p:set>
                                      <p:cBhvr>
                                        <p:cTn id="23" fill="hold"/>
                                        <p:tgtEl>
                                          <p:spTgt spid="114"/>
                                        </p:tgtEl>
                                        <p:attrNameLst>
                                          <p:attrName>style.visibility</p:attrName>
                                        </p:attrNameLst>
                                      </p:cBhvr>
                                      <p:to>
                                        <p:strVal val="visible"/>
                                      </p:to>
                                    </p:set>
                                    <p:animEffect transition="in" filter="dissolve">
                                      <p:cBhvr>
                                        <p:cTn id="2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1" animBg="1" advAuto="0"/>
      <p:bldP spid="113" grpId="2" animBg="1" advAuto="0"/>
      <p:bldP spid="114" grpId="5" animBg="1" advAuto="0"/>
      <p:bldP spid="117" grpId="3"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1"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264" name="组合 17"/>
          <p:cNvGrpSpPr/>
          <p:nvPr/>
        </p:nvGrpSpPr>
        <p:grpSpPr>
          <a:xfrm>
            <a:off x="2256943" y="-1647395"/>
            <a:ext cx="4245456" cy="10370479"/>
            <a:chOff x="0" y="0"/>
            <a:chExt cx="4245454" cy="10370477"/>
          </a:xfrm>
        </p:grpSpPr>
        <p:sp>
          <p:nvSpPr>
            <p:cNvPr id="262"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263"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265" name="文本框 23"/>
          <p:cNvSpPr txBox="1"/>
          <p:nvPr/>
        </p:nvSpPr>
        <p:spPr>
          <a:xfrm>
            <a:off x="7096686" y="2501549"/>
            <a:ext cx="4562465"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rPr dirty="0" err="1"/>
              <a:t>web项目需求文档</a:t>
            </a:r>
            <a:endParaRPr dirty="0"/>
          </a:p>
        </p:txBody>
      </p:sp>
      <p:sp>
        <p:nvSpPr>
          <p:cNvPr id="266" name="文本框 21"/>
          <p:cNvSpPr txBox="1"/>
          <p:nvPr/>
        </p:nvSpPr>
        <p:spPr>
          <a:xfrm>
            <a:off x="7687760" y="3562818"/>
            <a:ext cx="3758567" cy="916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5700"/>
              </a:lnSpc>
              <a:spcBef>
                <a:spcPts val="1200"/>
              </a:spcBef>
              <a:defRPr sz="1500">
                <a:latin typeface="Times"/>
                <a:ea typeface="Times"/>
                <a:cs typeface="Times"/>
                <a:sym typeface="Times"/>
              </a:defRPr>
            </a:pPr>
            <a:r>
              <a:rPr dirty="0">
                <a:solidFill>
                  <a:schemeClr val="accent3">
                    <a:lumOff val="-12941"/>
                  </a:schemeClr>
                </a:solidFill>
                <a:latin typeface="Century Gothic"/>
                <a:ea typeface="Century Gothic"/>
                <a:cs typeface="Century Gothic"/>
                <a:sym typeface="Century Gothic"/>
              </a:rPr>
              <a:t>– </a:t>
            </a:r>
            <a:r>
              <a:rPr dirty="0" err="1">
                <a:solidFill>
                  <a:schemeClr val="accent3">
                    <a:lumOff val="-12941"/>
                  </a:schemeClr>
                </a:solidFill>
              </a:rPr>
              <a:t>完成项目需求规格说明书</a:t>
            </a:r>
            <a:r>
              <a:rPr dirty="0"/>
              <a:t> </a:t>
            </a:r>
            <a:endParaRPr sz="1200" dirty="0"/>
          </a:p>
        </p:txBody>
      </p:sp>
      <p:sp>
        <p:nvSpPr>
          <p:cNvPr id="267"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268"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3</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60"/>
                                        </p:tgtEl>
                                        <p:attrNameLst>
                                          <p:attrName>style.visibility</p:attrName>
                                        </p:attrNameLst>
                                      </p:cBhvr>
                                      <p:to>
                                        <p:strVal val="visible"/>
                                      </p:to>
                                    </p:set>
                                    <p:animEffect transition="in" filter="wipe(left)">
                                      <p:cBhvr>
                                        <p:cTn id="7" dur="750"/>
                                        <p:tgtEl>
                                          <p:spTgt spid="260"/>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261"/>
                                        </p:tgtEl>
                                        <p:attrNameLst>
                                          <p:attrName>style.visibility</p:attrName>
                                        </p:attrNameLst>
                                      </p:cBhvr>
                                      <p:to>
                                        <p:strVal val="visible"/>
                                      </p:to>
                                    </p:set>
                                    <p:anim calcmode="lin" valueType="num">
                                      <p:cBhvr>
                                        <p:cTn id="11" dur="500" fill="hold"/>
                                        <p:tgtEl>
                                          <p:spTgt spid="261"/>
                                        </p:tgtEl>
                                        <p:attrNameLst>
                                          <p:attrName>ppt_x</p:attrName>
                                        </p:attrNameLst>
                                      </p:cBhvr>
                                      <p:tavLst>
                                        <p:tav tm="0">
                                          <p:val>
                                            <p:strVal val="#ppt_x"/>
                                          </p:val>
                                        </p:tav>
                                        <p:tav tm="100000">
                                          <p:val>
                                            <p:strVal val="#ppt_x"/>
                                          </p:val>
                                        </p:tav>
                                      </p:tavLst>
                                    </p:anim>
                                    <p:anim calcmode="lin" valueType="num">
                                      <p:cBhvr>
                                        <p:cTn id="12" dur="500" fill="hold"/>
                                        <p:tgtEl>
                                          <p:spTgt spid="261"/>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264"/>
                                        </p:tgtEl>
                                        <p:attrNameLst>
                                          <p:attrName>style.visibility</p:attrName>
                                        </p:attrNameLst>
                                      </p:cBhvr>
                                      <p:to>
                                        <p:strVal val="visible"/>
                                      </p:to>
                                    </p:set>
                                    <p:animEffect transition="in" filter="box(in)">
                                      <p:cBhvr>
                                        <p:cTn id="16" dur="1000"/>
                                        <p:tgtEl>
                                          <p:spTgt spid="264"/>
                                        </p:tgtEl>
                                      </p:cBhvr>
                                    </p:animEffect>
                                  </p:childTnLst>
                                </p:cTn>
                              </p:par>
                              <p:par>
                                <p:cTn id="17" presetID="15" presetClass="entr" presetSubtype="0" fill="hold" grpId="4" nodeType="withEffect">
                                  <p:stCondLst>
                                    <p:cond delay="0"/>
                                  </p:stCondLst>
                                  <p:iterate>
                                    <p:tmAbs val="0"/>
                                  </p:iterate>
                                  <p:childTnLst>
                                    <p:set>
                                      <p:cBhvr>
                                        <p:cTn id="18" fill="hold"/>
                                        <p:tgtEl>
                                          <p:spTgt spid="265"/>
                                        </p:tgtEl>
                                        <p:attrNameLst>
                                          <p:attrName>style.visibility</p:attrName>
                                        </p:attrNameLst>
                                      </p:cBhvr>
                                      <p:to>
                                        <p:strVal val="visible"/>
                                      </p:to>
                                    </p:set>
                                    <p:anim calcmode="lin" valueType="num">
                                      <p:cBhvr>
                                        <p:cTn id="19" dur="500" fill="hold"/>
                                        <p:tgtEl>
                                          <p:spTgt spid="265"/>
                                        </p:tgtEl>
                                        <p:attrNameLst>
                                          <p:attrName>ppt_w</p:attrName>
                                        </p:attrNameLst>
                                      </p:cBhvr>
                                      <p:tavLst>
                                        <p:tav tm="0">
                                          <p:val>
                                            <p:fltVal val="0"/>
                                          </p:val>
                                        </p:tav>
                                        <p:tav tm="100000">
                                          <p:val>
                                            <p:strVal val="#ppt_w"/>
                                          </p:val>
                                        </p:tav>
                                      </p:tavLst>
                                    </p:anim>
                                    <p:anim calcmode="lin" valueType="num">
                                      <p:cBhvr>
                                        <p:cTn id="20" dur="500" fill="hold"/>
                                        <p:tgtEl>
                                          <p:spTgt spid="265"/>
                                        </p:tgtEl>
                                        <p:attrNameLst>
                                          <p:attrName>ppt_h</p:attrName>
                                        </p:attrNameLst>
                                      </p:cBhvr>
                                      <p:tavLst>
                                        <p:tav tm="0">
                                          <p:val>
                                            <p:fltVal val="0"/>
                                          </p:val>
                                        </p:tav>
                                        <p:tav tm="100000">
                                          <p:val>
                                            <p:strVal val="#ppt_h"/>
                                          </p:val>
                                        </p:tav>
                                      </p:tavLst>
                                    </p:anim>
                                    <p:anim calcmode="lin" valueType="num">
                                      <p:cBhvr>
                                        <p:cTn id="21" dur="500" fill="hold"/>
                                        <p:tgtEl>
                                          <p:spTgt spid="265"/>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265"/>
                                        </p:tgtEl>
                                        <p:attrNameLst>
                                          <p:attrName>ppt_y</p:attrName>
                                        </p:attrNameLst>
                                      </p:cBhvr>
                                      <p:tavLst>
                                        <p:tav tm="0" fmla="#ppt_y+(sin(-2*pi*(1-$))*-#ppt_x+cos(-2*pi*(1-$))*(1-#ppt_y))*(1-$)">
                                          <p:val>
                                            <p:fltVal val="0"/>
                                          </p:val>
                                        </p:tav>
                                        <p:tav tm="100000">
                                          <p:val>
                                            <p:fltVal val="1"/>
                                          </p:val>
                                        </p:tav>
                                      </p:tavLst>
                                    </p:anim>
                                  </p:childTnLst>
                                </p:cTn>
                              </p:par>
                              <p:par>
                                <p:cTn id="23" presetID="2" presetClass="entr" presetSubtype="4" fill="hold" grpId="5" nodeType="withEffect">
                                  <p:stCondLst>
                                    <p:cond delay="0"/>
                                  </p:stCondLst>
                                  <p:iterate>
                                    <p:tmAbs val="0"/>
                                  </p:iterate>
                                  <p:childTnLst>
                                    <p:set>
                                      <p:cBhvr>
                                        <p:cTn id="24" fill="hold"/>
                                        <p:tgtEl>
                                          <p:spTgt spid="266"/>
                                        </p:tgtEl>
                                        <p:attrNameLst>
                                          <p:attrName>style.visibility</p:attrName>
                                        </p:attrNameLst>
                                      </p:cBhvr>
                                      <p:to>
                                        <p:strVal val="visible"/>
                                      </p:to>
                                    </p:set>
                                    <p:anim calcmode="lin" valueType="num">
                                      <p:cBhvr>
                                        <p:cTn id="25" dur="500" fill="hold"/>
                                        <p:tgtEl>
                                          <p:spTgt spid="266"/>
                                        </p:tgtEl>
                                        <p:attrNameLst>
                                          <p:attrName>ppt_x</p:attrName>
                                        </p:attrNameLst>
                                      </p:cBhvr>
                                      <p:tavLst>
                                        <p:tav tm="0">
                                          <p:val>
                                            <p:strVal val="#ppt_x"/>
                                          </p:val>
                                        </p:tav>
                                        <p:tav tm="100000">
                                          <p:val>
                                            <p:strVal val="#ppt_x"/>
                                          </p:val>
                                        </p:tav>
                                      </p:tavLst>
                                    </p:anim>
                                    <p:anim calcmode="lin" valueType="num">
                                      <p:cBhvr>
                                        <p:cTn id="26" dur="500" fill="hold"/>
                                        <p:tgtEl>
                                          <p:spTgt spid="266"/>
                                        </p:tgtEl>
                                        <p:attrNameLst>
                                          <p:attrName>ppt_y</p:attrName>
                                        </p:attrNameLst>
                                      </p:cBhvr>
                                      <p:tavLst>
                                        <p:tav tm="0">
                                          <p:val>
                                            <p:strVal val="1+#ppt_h/2"/>
                                          </p:val>
                                        </p:tav>
                                        <p:tav tm="100000">
                                          <p:val>
                                            <p:strVal val="#ppt_y"/>
                                          </p:val>
                                        </p:tav>
                                      </p:tavLst>
                                    </p:anim>
                                  </p:childTnLst>
                                </p:cTn>
                              </p:par>
                              <p:par>
                                <p:cTn id="27" presetID="9" presetClass="entr" fill="hold" grpId="6" nodeType="withEffect">
                                  <p:stCondLst>
                                    <p:cond delay="0"/>
                                  </p:stCondLst>
                                  <p:iterate>
                                    <p:tmAbs val="0"/>
                                  </p:iterate>
                                  <p:childTnLst>
                                    <p:set>
                                      <p:cBhvr>
                                        <p:cTn id="28" fill="hold"/>
                                        <p:tgtEl>
                                          <p:spTgt spid="267"/>
                                        </p:tgtEl>
                                        <p:attrNameLst>
                                          <p:attrName>style.visibility</p:attrName>
                                        </p:attrNameLst>
                                      </p:cBhvr>
                                      <p:to>
                                        <p:strVal val="visible"/>
                                      </p:to>
                                    </p:set>
                                    <p:animEffect transition="in" filter="dissolve">
                                      <p:cBhvr>
                                        <p:cTn id="29" dur="500"/>
                                        <p:tgtEl>
                                          <p:spTgt spid="267"/>
                                        </p:tgtEl>
                                      </p:cBhvr>
                                    </p:animEffect>
                                  </p:childTnLst>
                                </p:cTn>
                              </p:par>
                              <p:par>
                                <p:cTn id="30" presetID="9" presetClass="entr" fill="hold" grpId="7" nodeType="withEffect">
                                  <p:stCondLst>
                                    <p:cond delay="0"/>
                                  </p:stCondLst>
                                  <p:iterate>
                                    <p:tmAbs val="0"/>
                                  </p:iterate>
                                  <p:childTnLst>
                                    <p:set>
                                      <p:cBhvr>
                                        <p:cTn id="31" fill="hold"/>
                                        <p:tgtEl>
                                          <p:spTgt spid="268"/>
                                        </p:tgtEl>
                                        <p:attrNameLst>
                                          <p:attrName>style.visibility</p:attrName>
                                        </p:attrNameLst>
                                      </p:cBhvr>
                                      <p:to>
                                        <p:strVal val="visible"/>
                                      </p:to>
                                    </p:set>
                                    <p:animEffect transition="in" filter="dissolve">
                                      <p:cBhvr>
                                        <p:cTn id="32"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1" animBg="1" advAuto="0"/>
      <p:bldP spid="261" grpId="2" animBg="1" advAuto="0"/>
      <p:bldP spid="264" grpId="3" animBg="1" advAuto="0"/>
      <p:bldP spid="265" grpId="4" animBg="1" advAuto="0"/>
      <p:bldP spid="266" grpId="5" animBg="1" advAuto="0"/>
      <p:bldP spid="267" grpId="6" animBg="1" advAuto="0"/>
      <p:bldP spid="268" grpId="7"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2" name="组合 6"/>
          <p:cNvGrpSpPr/>
          <p:nvPr/>
        </p:nvGrpSpPr>
        <p:grpSpPr>
          <a:xfrm>
            <a:off x="-1" y="351828"/>
            <a:ext cx="5461057" cy="599441"/>
            <a:chOff x="0" y="0"/>
            <a:chExt cx="5461055" cy="599440"/>
          </a:xfrm>
        </p:grpSpPr>
        <p:sp>
          <p:nvSpPr>
            <p:cNvPr id="270"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271" name="文本框 8"/>
            <p:cNvSpPr txBox="1"/>
            <p:nvPr/>
          </p:nvSpPr>
          <p:spPr>
            <a:xfrm>
              <a:off x="1621668" y="0"/>
              <a:ext cx="3839388"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web项目需求文档</a:t>
              </a:r>
            </a:p>
          </p:txBody>
        </p:sp>
      </p:grpSp>
      <p:sp>
        <p:nvSpPr>
          <p:cNvPr id="273" name="箭头3"/>
          <p:cNvSpPr/>
          <p:nvPr/>
        </p:nvSpPr>
        <p:spPr>
          <a:xfrm rot="10800000" flipH="1">
            <a:off x="2297465" y="3858689"/>
            <a:ext cx="1257734" cy="2397234"/>
          </a:xfrm>
          <a:custGeom>
            <a:avLst/>
            <a:gdLst/>
            <a:ahLst/>
            <a:cxnLst>
              <a:cxn ang="0">
                <a:pos x="wd2" y="hd2"/>
              </a:cxn>
              <a:cxn ang="5400000">
                <a:pos x="wd2" y="hd2"/>
              </a:cxn>
              <a:cxn ang="10800000">
                <a:pos x="wd2" y="hd2"/>
              </a:cxn>
              <a:cxn ang="16200000">
                <a:pos x="wd2" y="hd2"/>
              </a:cxn>
            </a:cxnLst>
            <a:rect l="0" t="0" r="r" b="b"/>
            <a:pathLst>
              <a:path w="21600" h="20924" extrusionOk="0">
                <a:moveTo>
                  <a:pt x="2732" y="19078"/>
                </a:moveTo>
                <a:lnTo>
                  <a:pt x="2963" y="6213"/>
                </a:lnTo>
                <a:cubicBezTo>
                  <a:pt x="3102" y="3911"/>
                  <a:pt x="4214" y="3874"/>
                  <a:pt x="6112" y="3838"/>
                </a:cubicBezTo>
                <a:lnTo>
                  <a:pt x="16669" y="3691"/>
                </a:lnTo>
                <a:lnTo>
                  <a:pt x="16669" y="5848"/>
                </a:lnTo>
                <a:lnTo>
                  <a:pt x="21600" y="2796"/>
                </a:lnTo>
                <a:lnTo>
                  <a:pt x="16484" y="0"/>
                </a:lnTo>
                <a:lnTo>
                  <a:pt x="16530" y="1681"/>
                </a:lnTo>
                <a:cubicBezTo>
                  <a:pt x="16530" y="1681"/>
                  <a:pt x="9399" y="1718"/>
                  <a:pt x="5417" y="1718"/>
                </a:cubicBezTo>
                <a:cubicBezTo>
                  <a:pt x="1389" y="1754"/>
                  <a:pt x="46" y="2851"/>
                  <a:pt x="0" y="5446"/>
                </a:cubicBezTo>
                <a:lnTo>
                  <a:pt x="0" y="19334"/>
                </a:lnTo>
                <a:cubicBezTo>
                  <a:pt x="463" y="21600"/>
                  <a:pt x="2153" y="21381"/>
                  <a:pt x="2732" y="19078"/>
                </a:cubicBezTo>
                <a:close/>
              </a:path>
            </a:pathLst>
          </a:custGeom>
          <a:solidFill>
            <a:srgbClr val="A6A6A6"/>
          </a:solidFill>
          <a:ln w="12700">
            <a:miter lim="400000"/>
          </a:ln>
        </p:spPr>
        <p:txBody>
          <a:bodyPr lIns="45719" rIns="45719" anchor="ctr"/>
          <a:lstStyle/>
          <a:p>
            <a:pPr>
              <a:defRPr sz="900">
                <a:latin typeface="微软雅黑"/>
                <a:ea typeface="微软雅黑"/>
                <a:cs typeface="微软雅黑"/>
                <a:sym typeface="微软雅黑"/>
              </a:defRPr>
            </a:pPr>
            <a:endParaRPr/>
          </a:p>
        </p:txBody>
      </p:sp>
      <p:sp>
        <p:nvSpPr>
          <p:cNvPr id="274" name="箭头2"/>
          <p:cNvSpPr/>
          <p:nvPr/>
        </p:nvSpPr>
        <p:spPr>
          <a:xfrm rot="16200000">
            <a:off x="2734599" y="3629933"/>
            <a:ext cx="285556" cy="1365174"/>
          </a:xfrm>
          <a:custGeom>
            <a:avLst/>
            <a:gdLst/>
            <a:ahLst/>
            <a:cxnLst>
              <a:cxn ang="0">
                <a:pos x="wd2" y="hd2"/>
              </a:cxn>
              <a:cxn ang="5400000">
                <a:pos x="wd2" y="hd2"/>
              </a:cxn>
              <a:cxn ang="10800000">
                <a:pos x="wd2" y="hd2"/>
              </a:cxn>
              <a:cxn ang="16200000">
                <a:pos x="wd2" y="hd2"/>
              </a:cxn>
            </a:cxnLst>
            <a:rect l="0" t="0" r="r" b="b"/>
            <a:pathLst>
              <a:path w="21600" h="21600" extrusionOk="0">
                <a:moveTo>
                  <a:pt x="5628" y="36"/>
                </a:moveTo>
                <a:lnTo>
                  <a:pt x="6845" y="16879"/>
                </a:lnTo>
                <a:lnTo>
                  <a:pt x="0" y="16951"/>
                </a:lnTo>
                <a:lnTo>
                  <a:pt x="10952" y="21600"/>
                </a:lnTo>
                <a:lnTo>
                  <a:pt x="21600" y="16951"/>
                </a:lnTo>
                <a:lnTo>
                  <a:pt x="15211" y="16951"/>
                </a:lnTo>
                <a:lnTo>
                  <a:pt x="15059" y="0"/>
                </a:lnTo>
                <a:lnTo>
                  <a:pt x="5628" y="36"/>
                </a:lnTo>
                <a:close/>
              </a:path>
            </a:pathLst>
          </a:custGeom>
          <a:solidFill>
            <a:srgbClr val="A6A6A6"/>
          </a:solidFill>
          <a:ln w="12700">
            <a:miter lim="400000"/>
          </a:ln>
        </p:spPr>
        <p:txBody>
          <a:bodyPr lIns="45719" rIns="45719" anchor="ctr"/>
          <a:lstStyle/>
          <a:p>
            <a:pPr>
              <a:defRPr sz="900">
                <a:latin typeface="微软雅黑"/>
                <a:ea typeface="微软雅黑"/>
                <a:cs typeface="微软雅黑"/>
                <a:sym typeface="微软雅黑"/>
              </a:defRPr>
            </a:pPr>
            <a:endParaRPr/>
          </a:p>
        </p:txBody>
      </p:sp>
      <p:sp>
        <p:nvSpPr>
          <p:cNvPr id="275" name="箭头1"/>
          <p:cNvSpPr/>
          <p:nvPr/>
        </p:nvSpPr>
        <p:spPr>
          <a:xfrm>
            <a:off x="2292194" y="1320651"/>
            <a:ext cx="1268276" cy="2914593"/>
          </a:xfrm>
          <a:custGeom>
            <a:avLst/>
            <a:gdLst/>
            <a:ahLst/>
            <a:cxnLst>
              <a:cxn ang="0">
                <a:pos x="wd2" y="hd2"/>
              </a:cxn>
              <a:cxn ang="5400000">
                <a:pos x="wd2" y="hd2"/>
              </a:cxn>
              <a:cxn ang="10800000">
                <a:pos x="wd2" y="hd2"/>
              </a:cxn>
              <a:cxn ang="16200000">
                <a:pos x="wd2" y="hd2"/>
              </a:cxn>
            </a:cxnLst>
            <a:rect l="0" t="0" r="r" b="b"/>
            <a:pathLst>
              <a:path w="21600" h="20924" extrusionOk="0">
                <a:moveTo>
                  <a:pt x="2732" y="19078"/>
                </a:moveTo>
                <a:lnTo>
                  <a:pt x="2963" y="6213"/>
                </a:lnTo>
                <a:cubicBezTo>
                  <a:pt x="3102" y="3911"/>
                  <a:pt x="4214" y="3874"/>
                  <a:pt x="6112" y="3838"/>
                </a:cubicBezTo>
                <a:lnTo>
                  <a:pt x="16669" y="3691"/>
                </a:lnTo>
                <a:lnTo>
                  <a:pt x="16669" y="5848"/>
                </a:lnTo>
                <a:lnTo>
                  <a:pt x="21600" y="2796"/>
                </a:lnTo>
                <a:lnTo>
                  <a:pt x="16484" y="0"/>
                </a:lnTo>
                <a:lnTo>
                  <a:pt x="16530" y="1681"/>
                </a:lnTo>
                <a:cubicBezTo>
                  <a:pt x="16530" y="1681"/>
                  <a:pt x="9399" y="1718"/>
                  <a:pt x="5417" y="1718"/>
                </a:cubicBezTo>
                <a:cubicBezTo>
                  <a:pt x="1389" y="1754"/>
                  <a:pt x="46" y="2851"/>
                  <a:pt x="0" y="5446"/>
                </a:cubicBezTo>
                <a:lnTo>
                  <a:pt x="0" y="19334"/>
                </a:lnTo>
                <a:cubicBezTo>
                  <a:pt x="463" y="21600"/>
                  <a:pt x="2153" y="21381"/>
                  <a:pt x="2732" y="19078"/>
                </a:cubicBezTo>
                <a:close/>
              </a:path>
            </a:pathLst>
          </a:custGeom>
          <a:solidFill>
            <a:srgbClr val="A6A6A6"/>
          </a:solidFill>
          <a:ln w="12700">
            <a:miter lim="400000"/>
          </a:ln>
        </p:spPr>
        <p:txBody>
          <a:bodyPr lIns="45719" rIns="45719" anchor="ctr"/>
          <a:lstStyle/>
          <a:p>
            <a:pPr>
              <a:defRPr sz="900">
                <a:latin typeface="微软雅黑"/>
                <a:ea typeface="微软雅黑"/>
                <a:cs typeface="微软雅黑"/>
                <a:sym typeface="微软雅黑"/>
              </a:defRPr>
            </a:pPr>
            <a:endParaRPr/>
          </a:p>
        </p:txBody>
      </p:sp>
      <p:grpSp>
        <p:nvGrpSpPr>
          <p:cNvPr id="278" name="文本1"/>
          <p:cNvGrpSpPr/>
          <p:nvPr/>
        </p:nvGrpSpPr>
        <p:grpSpPr>
          <a:xfrm>
            <a:off x="5029211" y="703961"/>
            <a:ext cx="7109539" cy="2914593"/>
            <a:chOff x="-99231" y="-1299802"/>
            <a:chExt cx="7109538" cy="2914592"/>
          </a:xfrm>
        </p:grpSpPr>
        <p:sp>
          <p:nvSpPr>
            <p:cNvPr id="276" name="圆角矩形"/>
            <p:cNvSpPr/>
            <p:nvPr/>
          </p:nvSpPr>
          <p:spPr>
            <a:xfrm>
              <a:off x="-99232" y="-1121994"/>
              <a:ext cx="7109539" cy="2558977"/>
            </a:xfrm>
            <a:prstGeom prst="roundRect">
              <a:avLst>
                <a:gd name="adj" fmla="val 6466"/>
              </a:avLst>
            </a:prstGeom>
            <a:noFill/>
            <a:ln w="15875" cap="flat">
              <a:solidFill>
                <a:srgbClr val="4DA6AD"/>
              </a:solidFill>
              <a:prstDash val="solid"/>
              <a:round/>
            </a:ln>
            <a:effectLst/>
          </p:spPr>
          <p:txBody>
            <a:bodyPr wrap="square" lIns="45719" tIns="45719" rIns="45719" bIns="45719" numCol="1" anchor="ctr">
              <a:noAutofit/>
            </a:bodyPr>
            <a:lstStyle/>
            <a:p>
              <a:pPr>
                <a:lnSpc>
                  <a:spcPct val="120000"/>
                </a:lnSpc>
                <a:defRPr sz="1400">
                  <a:solidFill>
                    <a:srgbClr val="808080"/>
                  </a:solidFill>
                  <a:latin typeface="微软雅黑"/>
                  <a:ea typeface="微软雅黑"/>
                  <a:cs typeface="微软雅黑"/>
                  <a:sym typeface="微软雅黑"/>
                </a:defRPr>
              </a:pPr>
              <a:endParaRPr/>
            </a:p>
          </p:txBody>
        </p:sp>
        <p:sp>
          <p:nvSpPr>
            <p:cNvPr id="277" name="其中，为了满足客户需要，产生了功能需求:…"/>
            <p:cNvSpPr txBox="1"/>
            <p:nvPr/>
          </p:nvSpPr>
          <p:spPr>
            <a:xfrm>
              <a:off x="-54444" y="-1299803"/>
              <a:ext cx="7019964" cy="291459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1058" tIns="31058" rIns="31058" bIns="31058" numCol="1" anchor="ctr">
              <a:noAutofit/>
            </a:bodyPr>
            <a:lstStyle/>
            <a:p>
              <a:pPr defTabSz="457200">
                <a:spcBef>
                  <a:spcPts val="1600"/>
                </a:spcBef>
                <a:defRPr sz="1600">
                  <a:solidFill>
                    <a:srgbClr val="24292E"/>
                  </a:solidFill>
                  <a:latin typeface="+mj-lt"/>
                  <a:ea typeface="+mj-ea"/>
                  <a:cs typeface="+mj-cs"/>
                  <a:sym typeface="Helvetica"/>
                </a:defRPr>
              </a:pPr>
              <a:r>
                <a:rPr dirty="0" err="1"/>
                <a:t>其中，为了满足客户需要，产生了功能需求</a:t>
              </a:r>
              <a:r>
                <a:rPr dirty="0"/>
                <a:t>:</a:t>
              </a:r>
            </a:p>
            <a:p>
              <a:pPr marL="457200" indent="-317500" defTabSz="457200">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用户注册与个人信息管理</a:t>
              </a:r>
              <a:r>
                <a:rPr dirty="0"/>
                <a:t>;</a:t>
              </a:r>
            </a:p>
            <a:p>
              <a:pPr marL="457200" indent="-317500" defTabSz="457200">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个人博客的发布与编辑</a:t>
              </a:r>
              <a:r>
                <a:rPr dirty="0"/>
                <a:t>；</a:t>
              </a:r>
            </a:p>
            <a:p>
              <a:pPr marL="457200" indent="-317500" defTabSz="457200">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评论发布与管理</a:t>
              </a:r>
              <a:r>
                <a:rPr dirty="0"/>
                <a:t>；</a:t>
              </a:r>
            </a:p>
            <a:p>
              <a:pPr marL="457200" indent="-317500" defTabSz="457200">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系统管理，向用户提供一个技术分享平台，支持用户登入、发表、浏览、修改文章以及图片视频、评论等</a:t>
              </a:r>
              <a:r>
                <a:rPr dirty="0"/>
                <a:t>； 除此之外为了能够应用到实际中去，应该确保一定的并发量，如满足3000人同时访问，因此还产生了一定的性能需求以及能够保证易用性、安全性、以及可维护性等的质量要求。</a:t>
              </a:r>
            </a:p>
          </p:txBody>
        </p:sp>
      </p:grpSp>
      <p:grpSp>
        <p:nvGrpSpPr>
          <p:cNvPr id="281" name="文本2"/>
          <p:cNvGrpSpPr/>
          <p:nvPr/>
        </p:nvGrpSpPr>
        <p:grpSpPr>
          <a:xfrm>
            <a:off x="5030553" y="3664309"/>
            <a:ext cx="6129435" cy="1235852"/>
            <a:chOff x="0" y="0"/>
            <a:chExt cx="6129434" cy="1235851"/>
          </a:xfrm>
        </p:grpSpPr>
        <p:sp>
          <p:nvSpPr>
            <p:cNvPr id="279" name="圆角矩形"/>
            <p:cNvSpPr/>
            <p:nvPr/>
          </p:nvSpPr>
          <p:spPr>
            <a:xfrm>
              <a:off x="0" y="0"/>
              <a:ext cx="6129435" cy="1235852"/>
            </a:xfrm>
            <a:prstGeom prst="roundRect">
              <a:avLst>
                <a:gd name="adj" fmla="val 11505"/>
              </a:avLst>
            </a:prstGeom>
            <a:noFill/>
            <a:ln w="15875" cap="flat">
              <a:solidFill>
                <a:srgbClr val="4DA6AD"/>
              </a:solidFill>
              <a:prstDash val="solid"/>
              <a:round/>
            </a:ln>
            <a:effectLst/>
          </p:spPr>
          <p:txBody>
            <a:bodyPr wrap="square" lIns="45719" tIns="45719" rIns="45719" bIns="45719" numCol="1" anchor="ctr">
              <a:noAutofit/>
            </a:bodyPr>
            <a:lstStyle/>
            <a:p>
              <a:pPr>
                <a:lnSpc>
                  <a:spcPct val="120000"/>
                </a:lnSpc>
                <a:defRPr sz="1400">
                  <a:solidFill>
                    <a:srgbClr val="808080"/>
                  </a:solidFill>
                  <a:latin typeface="微软雅黑"/>
                  <a:ea typeface="微软雅黑"/>
                  <a:cs typeface="微软雅黑"/>
                  <a:sym typeface="微软雅黑"/>
                </a:defRPr>
              </a:pPr>
              <a:endParaRPr/>
            </a:p>
          </p:txBody>
        </p:sp>
        <p:sp>
          <p:nvSpPr>
            <p:cNvPr id="280" name="排斥繁琐的页面设计及各种广告植入，对平台的安全性以及专业性有较高的要求。做一个专注于技术的博客平台。"/>
            <p:cNvSpPr txBox="1"/>
            <p:nvPr/>
          </p:nvSpPr>
          <p:spPr>
            <a:xfrm>
              <a:off x="41644" y="294736"/>
              <a:ext cx="6046146" cy="6463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1058" tIns="31058" rIns="31058" bIns="31058" numCol="1" anchor="ctr">
              <a:noAutofit/>
            </a:bodyPr>
            <a:lstStyle>
              <a:lvl1pPr defTabSz="457200">
                <a:lnSpc>
                  <a:spcPts val="3700"/>
                </a:lnSpc>
                <a:defRPr sz="1600">
                  <a:solidFill>
                    <a:srgbClr val="24292E"/>
                  </a:solidFill>
                  <a:latin typeface="+mj-lt"/>
                  <a:ea typeface="+mj-ea"/>
                  <a:cs typeface="+mj-cs"/>
                  <a:sym typeface="Helvetica"/>
                </a:defRPr>
              </a:lvl1pPr>
            </a:lstStyle>
            <a:p>
              <a:r>
                <a:rPr dirty="0" err="1"/>
                <a:t>排斥繁琐的页面设计及各种广告植入，对平台的安全性以及专业性有较高的要求。做一个专注于技术的博客平台</a:t>
              </a:r>
              <a:r>
                <a:rPr dirty="0"/>
                <a:t>。</a:t>
              </a:r>
            </a:p>
          </p:txBody>
        </p:sp>
      </p:grpSp>
      <p:grpSp>
        <p:nvGrpSpPr>
          <p:cNvPr id="284" name="文本3"/>
          <p:cNvGrpSpPr/>
          <p:nvPr/>
        </p:nvGrpSpPr>
        <p:grpSpPr>
          <a:xfrm>
            <a:off x="5031757" y="4945915"/>
            <a:ext cx="6901246" cy="1972199"/>
            <a:chOff x="0" y="-296571"/>
            <a:chExt cx="6901244" cy="1972197"/>
          </a:xfrm>
        </p:grpSpPr>
        <p:sp>
          <p:nvSpPr>
            <p:cNvPr id="282" name="圆角矩形"/>
            <p:cNvSpPr/>
            <p:nvPr/>
          </p:nvSpPr>
          <p:spPr>
            <a:xfrm>
              <a:off x="0" y="0"/>
              <a:ext cx="6901245" cy="1379056"/>
            </a:xfrm>
            <a:prstGeom prst="roundRect">
              <a:avLst>
                <a:gd name="adj" fmla="val 11505"/>
              </a:avLst>
            </a:prstGeom>
            <a:noFill/>
            <a:ln w="15875" cap="flat">
              <a:solidFill>
                <a:srgbClr val="4DA6AD"/>
              </a:solidFill>
              <a:prstDash val="solid"/>
              <a:round/>
            </a:ln>
            <a:effectLst/>
          </p:spPr>
          <p:txBody>
            <a:bodyPr wrap="square" lIns="45719" tIns="45719" rIns="45719" bIns="45719" numCol="1" anchor="ctr">
              <a:noAutofit/>
            </a:bodyPr>
            <a:lstStyle/>
            <a:p>
              <a:pPr>
                <a:lnSpc>
                  <a:spcPct val="120000"/>
                </a:lnSpc>
                <a:defRPr sz="1400">
                  <a:solidFill>
                    <a:srgbClr val="808080"/>
                  </a:solidFill>
                  <a:latin typeface="微软雅黑"/>
                  <a:ea typeface="微软雅黑"/>
                  <a:cs typeface="微软雅黑"/>
                  <a:sym typeface="微软雅黑"/>
                </a:defRPr>
              </a:pPr>
              <a:endParaRPr/>
            </a:p>
          </p:txBody>
        </p:sp>
        <p:sp>
          <p:nvSpPr>
            <p:cNvPr id="283" name="软件开发语言主要采用主流程序设计语言，包括PHP、HTML，CSS、JS、SQL、JAVA等。 开发工具以vscode、nodepad++为主，代码的存储基于GitHub，代码的运行环境为wampserver(apache+php+mysql)，后期会为了实用性考虑转移到阿里云或者腾讯云。"/>
            <p:cNvSpPr txBox="1"/>
            <p:nvPr/>
          </p:nvSpPr>
          <p:spPr>
            <a:xfrm>
              <a:off x="46469" y="-296572"/>
              <a:ext cx="6808307" cy="19721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1058" tIns="31058" rIns="31058" bIns="31058" numCol="1" anchor="ctr">
              <a:noAutofit/>
            </a:bodyPr>
            <a:lstStyle>
              <a:lvl1pPr>
                <a:lnSpc>
                  <a:spcPct val="120000"/>
                </a:lnSpc>
                <a:defRPr sz="1600">
                  <a:latin typeface="微软雅黑"/>
                  <a:ea typeface="微软雅黑"/>
                  <a:cs typeface="微软雅黑"/>
                  <a:sym typeface="微软雅黑"/>
                </a:defRPr>
              </a:lvl1pPr>
            </a:lstStyle>
            <a:p>
              <a:r>
                <a:t>软件开发语言主要采用主流程序设计语言，包括PHP、HTML，CSS、JS、SQL、JAVA等。 开发工具以vscode、nodepad++为主，代码的存储基于GitHub，代码的运行环境为wampserver(apache+php+mysql)，后期会为了实用性考虑转移到阿里云或者腾讯云。</a:t>
              </a:r>
            </a:p>
          </p:txBody>
        </p:sp>
      </p:grpSp>
      <p:sp>
        <p:nvSpPr>
          <p:cNvPr id="285" name="椭圆 13"/>
          <p:cNvSpPr/>
          <p:nvPr/>
        </p:nvSpPr>
        <p:spPr>
          <a:xfrm>
            <a:off x="1501720" y="3527917"/>
            <a:ext cx="1531225" cy="1531225"/>
          </a:xfrm>
          <a:prstGeom prst="ellipse">
            <a:avLst/>
          </a:prstGeom>
          <a:solidFill>
            <a:srgbClr val="4DA6AD"/>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sp>
        <p:nvSpPr>
          <p:cNvPr id="286" name="文本框 38"/>
          <p:cNvSpPr txBox="1"/>
          <p:nvPr/>
        </p:nvSpPr>
        <p:spPr>
          <a:xfrm>
            <a:off x="1638466" y="4038259"/>
            <a:ext cx="1257733"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概述</a:t>
            </a:r>
          </a:p>
        </p:txBody>
      </p:sp>
      <p:sp>
        <p:nvSpPr>
          <p:cNvPr id="287" name="圆角矩形 21"/>
          <p:cNvSpPr/>
          <p:nvPr/>
        </p:nvSpPr>
        <p:spPr>
          <a:xfrm>
            <a:off x="3617105" y="1088638"/>
            <a:ext cx="1262493" cy="1247620"/>
          </a:xfrm>
          <a:prstGeom prst="roundRect">
            <a:avLst>
              <a:gd name="adj" fmla="val 9039"/>
            </a:avLst>
          </a:prstGeom>
          <a:solidFill>
            <a:srgbClr val="4DA6AD"/>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sp>
        <p:nvSpPr>
          <p:cNvPr id="288" name="Text Placeholder 4"/>
          <p:cNvSpPr txBox="1"/>
          <p:nvPr/>
        </p:nvSpPr>
        <p:spPr>
          <a:xfrm>
            <a:off x="3649222" y="1539727"/>
            <a:ext cx="1020461"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spcBef>
                <a:spcPts val="300"/>
              </a:spcBef>
              <a:defRPr sz="1400" b="1">
                <a:solidFill>
                  <a:srgbClr val="FFFFFF"/>
                </a:solidFill>
                <a:latin typeface="微软雅黑"/>
                <a:ea typeface="微软雅黑"/>
                <a:cs typeface="微软雅黑"/>
                <a:sym typeface="微软雅黑"/>
              </a:defRPr>
            </a:lvl1pPr>
          </a:lstStyle>
          <a:p>
            <a:r>
              <a:rPr dirty="0" err="1"/>
              <a:t>产品功能</a:t>
            </a:r>
            <a:endParaRPr dirty="0"/>
          </a:p>
        </p:txBody>
      </p:sp>
      <p:sp>
        <p:nvSpPr>
          <p:cNvPr id="289" name="圆角矩形 25"/>
          <p:cNvSpPr/>
          <p:nvPr/>
        </p:nvSpPr>
        <p:spPr>
          <a:xfrm>
            <a:off x="3617105" y="3669720"/>
            <a:ext cx="1262493" cy="1247619"/>
          </a:xfrm>
          <a:prstGeom prst="roundRect">
            <a:avLst>
              <a:gd name="adj" fmla="val 9039"/>
            </a:avLst>
          </a:prstGeom>
          <a:solidFill>
            <a:srgbClr val="4DA6AD"/>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dirty="0"/>
          </a:p>
        </p:txBody>
      </p:sp>
      <p:sp>
        <p:nvSpPr>
          <p:cNvPr id="290" name="Text Placeholder 4"/>
          <p:cNvSpPr txBox="1"/>
          <p:nvPr/>
        </p:nvSpPr>
        <p:spPr>
          <a:xfrm>
            <a:off x="3668943" y="4120809"/>
            <a:ext cx="1020461"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spcBef>
                <a:spcPts val="300"/>
              </a:spcBef>
              <a:defRPr sz="1400" b="1">
                <a:solidFill>
                  <a:srgbClr val="FFFFFF"/>
                </a:solidFill>
                <a:latin typeface="微软雅黑"/>
                <a:ea typeface="微软雅黑"/>
                <a:cs typeface="微软雅黑"/>
                <a:sym typeface="微软雅黑"/>
              </a:defRPr>
            </a:lvl1pPr>
          </a:lstStyle>
          <a:p>
            <a:r>
              <a:rPr dirty="0" err="1"/>
              <a:t>用户特点</a:t>
            </a:r>
            <a:endParaRPr dirty="0"/>
          </a:p>
        </p:txBody>
      </p:sp>
      <p:sp>
        <p:nvSpPr>
          <p:cNvPr id="291" name="圆角矩形 29"/>
          <p:cNvSpPr/>
          <p:nvPr/>
        </p:nvSpPr>
        <p:spPr>
          <a:xfrm>
            <a:off x="3620684" y="5308205"/>
            <a:ext cx="1262493" cy="1247619"/>
          </a:xfrm>
          <a:prstGeom prst="roundRect">
            <a:avLst>
              <a:gd name="adj" fmla="val 9039"/>
            </a:avLst>
          </a:prstGeom>
          <a:solidFill>
            <a:srgbClr val="4DA6AD"/>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sp>
        <p:nvSpPr>
          <p:cNvPr id="292" name="Text Placeholder 4"/>
          <p:cNvSpPr txBox="1"/>
          <p:nvPr/>
        </p:nvSpPr>
        <p:spPr>
          <a:xfrm>
            <a:off x="3741700" y="5759294"/>
            <a:ext cx="1020461"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spcBef>
                <a:spcPts val="300"/>
              </a:spcBef>
              <a:defRPr sz="1400" b="1">
                <a:solidFill>
                  <a:srgbClr val="FFFFFF"/>
                </a:solidFill>
                <a:latin typeface="微软雅黑"/>
                <a:ea typeface="微软雅黑"/>
                <a:cs typeface="微软雅黑"/>
                <a:sym typeface="微软雅黑"/>
              </a:defRPr>
            </a:lvl1pPr>
          </a:lstStyle>
          <a:p>
            <a:r>
              <a:rPr dirty="0" err="1"/>
              <a:t>设计约束</a:t>
            </a:r>
            <a:endParaRPr dirty="0"/>
          </a:p>
        </p:txBody>
      </p:sp>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ppt_x</p:attrName>
                                        </p:attrNameLst>
                                      </p:cBhvr>
                                      <p:tavLst>
                                        <p:tav tm="0">
                                          <p:val>
                                            <p:strVal val="0-#ppt_w/2"/>
                                          </p:val>
                                        </p:tav>
                                        <p:tav tm="100000">
                                          <p:val>
                                            <p:strVal val="#ppt_x"/>
                                          </p:val>
                                        </p:tav>
                                      </p:tavLst>
                                    </p:anim>
                                    <p:anim calcmode="lin" valueType="num">
                                      <p:cBhvr>
                                        <p:cTn id="8" dur="500" fill="hold"/>
                                        <p:tgtEl>
                                          <p:spTgt spid="2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2" nodeType="afterEffect">
                                  <p:stCondLst>
                                    <p:cond delay="0"/>
                                  </p:stCondLst>
                                  <p:iterate>
                                    <p:tmAbs val="0"/>
                                  </p:iterate>
                                  <p:childTnLst>
                                    <p:set>
                                      <p:cBhvr>
                                        <p:cTn id="11" fill="hold"/>
                                        <p:tgtEl>
                                          <p:spTgt spid="285"/>
                                        </p:tgtEl>
                                        <p:attrNameLst>
                                          <p:attrName>style.visibility</p:attrName>
                                        </p:attrNameLst>
                                      </p:cBhvr>
                                      <p:to>
                                        <p:strVal val="visible"/>
                                      </p:to>
                                    </p:set>
                                    <p:animEffect transition="in" filter="wipe(down)">
                                      <p:cBhvr>
                                        <p:cTn id="12" dur="500"/>
                                        <p:tgtEl>
                                          <p:spTgt spid="285"/>
                                        </p:tgtEl>
                                      </p:cBhvr>
                                    </p:animEffect>
                                  </p:childTnLst>
                                </p:cTn>
                              </p:par>
                            </p:childTnLst>
                          </p:cTn>
                        </p:par>
                        <p:par>
                          <p:cTn id="13" fill="hold">
                            <p:stCondLst>
                              <p:cond delay="1000"/>
                            </p:stCondLst>
                            <p:childTnLst>
                              <p:par>
                                <p:cTn id="14" presetID="23" presetClass="entr" presetSubtype="16" fill="hold" grpId="3" nodeType="afterEffect">
                                  <p:stCondLst>
                                    <p:cond delay="0"/>
                                  </p:stCondLst>
                                  <p:iterate>
                                    <p:tmAbs val="0"/>
                                  </p:iterate>
                                  <p:childTnLst>
                                    <p:set>
                                      <p:cBhvr>
                                        <p:cTn id="15" fill="hold"/>
                                        <p:tgtEl>
                                          <p:spTgt spid="286"/>
                                        </p:tgtEl>
                                        <p:attrNameLst>
                                          <p:attrName>style.visibility</p:attrName>
                                        </p:attrNameLst>
                                      </p:cBhvr>
                                      <p:to>
                                        <p:strVal val="visible"/>
                                      </p:to>
                                    </p:set>
                                    <p:anim calcmode="lin" valueType="num">
                                      <p:cBhvr>
                                        <p:cTn id="16" dur="500" fill="hold"/>
                                        <p:tgtEl>
                                          <p:spTgt spid="286"/>
                                        </p:tgtEl>
                                        <p:attrNameLst>
                                          <p:attrName>ppt_w</p:attrName>
                                        </p:attrNameLst>
                                      </p:cBhvr>
                                      <p:tavLst>
                                        <p:tav tm="0">
                                          <p:val>
                                            <p:fltVal val="0"/>
                                          </p:val>
                                        </p:tav>
                                        <p:tav tm="100000">
                                          <p:val>
                                            <p:strVal val="#ppt_w"/>
                                          </p:val>
                                        </p:tav>
                                      </p:tavLst>
                                    </p:anim>
                                    <p:anim calcmode="lin" valueType="num">
                                      <p:cBhvr>
                                        <p:cTn id="17" dur="500" fill="hold"/>
                                        <p:tgtEl>
                                          <p:spTgt spid="28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2" presetClass="entr" presetSubtype="8" fill="hold" grpId="4" nodeType="afterEffect">
                                  <p:stCondLst>
                                    <p:cond delay="0"/>
                                  </p:stCondLst>
                                  <p:iterate>
                                    <p:tmAbs val="0"/>
                                  </p:iterate>
                                  <p:childTnLst>
                                    <p:set>
                                      <p:cBhvr>
                                        <p:cTn id="20" fill="hold"/>
                                        <p:tgtEl>
                                          <p:spTgt spid="275"/>
                                        </p:tgtEl>
                                        <p:attrNameLst>
                                          <p:attrName>style.visibility</p:attrName>
                                        </p:attrNameLst>
                                      </p:cBhvr>
                                      <p:to>
                                        <p:strVal val="visible"/>
                                      </p:to>
                                    </p:set>
                                    <p:animEffect transition="in" filter="wipe(left)">
                                      <p:cBhvr>
                                        <p:cTn id="21" dur="300"/>
                                        <p:tgtEl>
                                          <p:spTgt spid="275"/>
                                        </p:tgtEl>
                                      </p:cBhvr>
                                    </p:animEffect>
                                  </p:childTnLst>
                                </p:cTn>
                              </p:par>
                            </p:childTnLst>
                          </p:cTn>
                        </p:par>
                        <p:par>
                          <p:cTn id="22" fill="hold">
                            <p:stCondLst>
                              <p:cond delay="1800"/>
                            </p:stCondLst>
                            <p:childTnLst>
                              <p:par>
                                <p:cTn id="23" presetID="22" presetClass="entr" presetSubtype="8" fill="hold" grpId="5" nodeType="afterEffect">
                                  <p:stCondLst>
                                    <p:cond delay="0"/>
                                  </p:stCondLst>
                                  <p:iterate>
                                    <p:tmAbs val="0"/>
                                  </p:iterate>
                                  <p:childTnLst>
                                    <p:set>
                                      <p:cBhvr>
                                        <p:cTn id="24" fill="hold"/>
                                        <p:tgtEl>
                                          <p:spTgt spid="274"/>
                                        </p:tgtEl>
                                        <p:attrNameLst>
                                          <p:attrName>style.visibility</p:attrName>
                                        </p:attrNameLst>
                                      </p:cBhvr>
                                      <p:to>
                                        <p:strVal val="visible"/>
                                      </p:to>
                                    </p:set>
                                    <p:animEffect transition="in" filter="wipe(left)">
                                      <p:cBhvr>
                                        <p:cTn id="25" dur="300"/>
                                        <p:tgtEl>
                                          <p:spTgt spid="274"/>
                                        </p:tgtEl>
                                      </p:cBhvr>
                                    </p:animEffect>
                                  </p:childTnLst>
                                </p:cTn>
                              </p:par>
                            </p:childTnLst>
                          </p:cTn>
                        </p:par>
                        <p:par>
                          <p:cTn id="26" fill="hold">
                            <p:stCondLst>
                              <p:cond delay="2100"/>
                            </p:stCondLst>
                            <p:childTnLst>
                              <p:par>
                                <p:cTn id="27" presetID="22" presetClass="entr" presetSubtype="8" fill="hold" grpId="6" nodeType="afterEffect">
                                  <p:stCondLst>
                                    <p:cond delay="0"/>
                                  </p:stCondLst>
                                  <p:iterate>
                                    <p:tmAbs val="0"/>
                                  </p:iterate>
                                  <p:childTnLst>
                                    <p:set>
                                      <p:cBhvr>
                                        <p:cTn id="28" fill="hold"/>
                                        <p:tgtEl>
                                          <p:spTgt spid="273"/>
                                        </p:tgtEl>
                                        <p:attrNameLst>
                                          <p:attrName>style.visibility</p:attrName>
                                        </p:attrNameLst>
                                      </p:cBhvr>
                                      <p:to>
                                        <p:strVal val="visible"/>
                                      </p:to>
                                    </p:set>
                                    <p:animEffect transition="in" filter="wipe(left)">
                                      <p:cBhvr>
                                        <p:cTn id="29" dur="300"/>
                                        <p:tgtEl>
                                          <p:spTgt spid="273"/>
                                        </p:tgtEl>
                                      </p:cBhvr>
                                    </p:animEffect>
                                  </p:childTnLst>
                                </p:cTn>
                              </p:par>
                            </p:childTnLst>
                          </p:cTn>
                        </p:par>
                        <p:par>
                          <p:cTn id="30" fill="hold">
                            <p:stCondLst>
                              <p:cond delay="2400"/>
                            </p:stCondLst>
                            <p:childTnLst>
                              <p:par>
                                <p:cTn id="31" presetID="22" presetClass="entr" presetSubtype="4" fill="hold" grpId="7" nodeType="afterEffect">
                                  <p:stCondLst>
                                    <p:cond delay="0"/>
                                  </p:stCondLst>
                                  <p:iterate>
                                    <p:tmAbs val="0"/>
                                  </p:iterate>
                                  <p:childTnLst>
                                    <p:set>
                                      <p:cBhvr>
                                        <p:cTn id="32" fill="hold"/>
                                        <p:tgtEl>
                                          <p:spTgt spid="287"/>
                                        </p:tgtEl>
                                        <p:attrNameLst>
                                          <p:attrName>style.visibility</p:attrName>
                                        </p:attrNameLst>
                                      </p:cBhvr>
                                      <p:to>
                                        <p:strVal val="visible"/>
                                      </p:to>
                                    </p:set>
                                    <p:animEffect transition="in" filter="wipe(down)">
                                      <p:cBhvr>
                                        <p:cTn id="33" dur="300"/>
                                        <p:tgtEl>
                                          <p:spTgt spid="287"/>
                                        </p:tgtEl>
                                      </p:cBhvr>
                                    </p:animEffect>
                                  </p:childTnLst>
                                </p:cTn>
                              </p:par>
                            </p:childTnLst>
                          </p:cTn>
                        </p:par>
                        <p:par>
                          <p:cTn id="34" fill="hold">
                            <p:stCondLst>
                              <p:cond delay="2700"/>
                            </p:stCondLst>
                            <p:childTnLst>
                              <p:par>
                                <p:cTn id="35" presetID="22" presetClass="entr" presetSubtype="4" fill="hold" grpId="8" nodeType="afterEffect">
                                  <p:stCondLst>
                                    <p:cond delay="0"/>
                                  </p:stCondLst>
                                  <p:iterate>
                                    <p:tmAbs val="0"/>
                                  </p:iterate>
                                  <p:childTnLst>
                                    <p:set>
                                      <p:cBhvr>
                                        <p:cTn id="36" fill="hold"/>
                                        <p:tgtEl>
                                          <p:spTgt spid="289"/>
                                        </p:tgtEl>
                                        <p:attrNameLst>
                                          <p:attrName>style.visibility</p:attrName>
                                        </p:attrNameLst>
                                      </p:cBhvr>
                                      <p:to>
                                        <p:strVal val="visible"/>
                                      </p:to>
                                    </p:set>
                                    <p:animEffect transition="in" filter="wipe(down)">
                                      <p:cBhvr>
                                        <p:cTn id="37" dur="300"/>
                                        <p:tgtEl>
                                          <p:spTgt spid="289"/>
                                        </p:tgtEl>
                                      </p:cBhvr>
                                    </p:animEffect>
                                  </p:childTnLst>
                                </p:cTn>
                              </p:par>
                            </p:childTnLst>
                          </p:cTn>
                        </p:par>
                        <p:par>
                          <p:cTn id="38" fill="hold">
                            <p:stCondLst>
                              <p:cond delay="3000"/>
                            </p:stCondLst>
                            <p:childTnLst>
                              <p:par>
                                <p:cTn id="39" presetID="22" presetClass="entr" presetSubtype="4" fill="hold" grpId="9" nodeType="afterEffect">
                                  <p:stCondLst>
                                    <p:cond delay="0"/>
                                  </p:stCondLst>
                                  <p:iterate>
                                    <p:tmAbs val="0"/>
                                  </p:iterate>
                                  <p:childTnLst>
                                    <p:set>
                                      <p:cBhvr>
                                        <p:cTn id="40" fill="hold"/>
                                        <p:tgtEl>
                                          <p:spTgt spid="291"/>
                                        </p:tgtEl>
                                        <p:attrNameLst>
                                          <p:attrName>style.visibility</p:attrName>
                                        </p:attrNameLst>
                                      </p:cBhvr>
                                      <p:to>
                                        <p:strVal val="visible"/>
                                      </p:to>
                                    </p:set>
                                    <p:animEffect transition="in" filter="wipe(down)">
                                      <p:cBhvr>
                                        <p:cTn id="41" dur="300"/>
                                        <p:tgtEl>
                                          <p:spTgt spid="291"/>
                                        </p:tgtEl>
                                      </p:cBhvr>
                                    </p:animEffect>
                                  </p:childTnLst>
                                </p:cTn>
                              </p:par>
                            </p:childTnLst>
                          </p:cTn>
                        </p:par>
                        <p:par>
                          <p:cTn id="42" fill="hold">
                            <p:stCondLst>
                              <p:cond delay="3300"/>
                            </p:stCondLst>
                            <p:childTnLst>
                              <p:par>
                                <p:cTn id="43" presetID="9" presetClass="entr" fill="hold" grpId="10" nodeType="afterEffect">
                                  <p:stCondLst>
                                    <p:cond delay="0"/>
                                  </p:stCondLst>
                                  <p:iterate>
                                    <p:tmAbs val="0"/>
                                  </p:iterate>
                                  <p:childTnLst>
                                    <p:set>
                                      <p:cBhvr>
                                        <p:cTn id="44" fill="hold"/>
                                        <p:tgtEl>
                                          <p:spTgt spid="288">
                                            <p:bg/>
                                          </p:spTgt>
                                        </p:tgtEl>
                                        <p:attrNameLst>
                                          <p:attrName>style.visibility</p:attrName>
                                        </p:attrNameLst>
                                      </p:cBhvr>
                                      <p:to>
                                        <p:strVal val="visible"/>
                                      </p:to>
                                    </p:set>
                                    <p:animEffect transition="in" filter="dissolve">
                                      <p:cBhvr>
                                        <p:cTn id="45" dur="300"/>
                                        <p:tgtEl>
                                          <p:spTgt spid="288">
                                            <p:bg/>
                                          </p:spTgt>
                                        </p:tgtEl>
                                      </p:cBhvr>
                                    </p:animEffect>
                                  </p:childTnLst>
                                </p:cTn>
                              </p:par>
                              <p:par>
                                <p:cTn id="46" presetID="9" presetClass="entr" presetSubtype="0" fill="hold" grpId="10" nodeType="withEffect">
                                  <p:stCondLst>
                                    <p:cond delay="0"/>
                                  </p:stCondLst>
                                  <p:iterate>
                                    <p:tmAbs val="0"/>
                                  </p:iterate>
                                  <p:childTnLst>
                                    <p:set>
                                      <p:cBhvr>
                                        <p:cTn id="47" fill="hold"/>
                                        <p:tgtEl>
                                          <p:spTgt spid="288">
                                            <p:txEl>
                                              <p:pRg st="0" end="0"/>
                                            </p:txEl>
                                          </p:spTgt>
                                        </p:tgtEl>
                                        <p:attrNameLst>
                                          <p:attrName>style.visibility</p:attrName>
                                        </p:attrNameLst>
                                      </p:cBhvr>
                                      <p:to>
                                        <p:strVal val="visible"/>
                                      </p:to>
                                    </p:set>
                                    <p:animEffect transition="in" filter="dissolve">
                                      <p:cBhvr>
                                        <p:cTn id="48" dur="300"/>
                                        <p:tgtEl>
                                          <p:spTgt spid="288">
                                            <p:txEl>
                                              <p:pRg st="0" end="0"/>
                                            </p:txEl>
                                          </p:spTgt>
                                        </p:tgtEl>
                                      </p:cBhvr>
                                    </p:animEffect>
                                  </p:childTnLst>
                                </p:cTn>
                              </p:par>
                            </p:childTnLst>
                          </p:cTn>
                        </p:par>
                        <p:par>
                          <p:cTn id="49" fill="hold">
                            <p:stCondLst>
                              <p:cond delay="3600"/>
                            </p:stCondLst>
                            <p:childTnLst>
                              <p:par>
                                <p:cTn id="50" presetID="9" presetClass="entr" fill="hold" grpId="11" nodeType="afterEffect">
                                  <p:stCondLst>
                                    <p:cond delay="0"/>
                                  </p:stCondLst>
                                  <p:iterate>
                                    <p:tmAbs val="0"/>
                                  </p:iterate>
                                  <p:childTnLst>
                                    <p:set>
                                      <p:cBhvr>
                                        <p:cTn id="51" fill="hold"/>
                                        <p:tgtEl>
                                          <p:spTgt spid="290">
                                            <p:bg/>
                                          </p:spTgt>
                                        </p:tgtEl>
                                        <p:attrNameLst>
                                          <p:attrName>style.visibility</p:attrName>
                                        </p:attrNameLst>
                                      </p:cBhvr>
                                      <p:to>
                                        <p:strVal val="visible"/>
                                      </p:to>
                                    </p:set>
                                    <p:animEffect transition="in" filter="dissolve">
                                      <p:cBhvr>
                                        <p:cTn id="52" dur="300"/>
                                        <p:tgtEl>
                                          <p:spTgt spid="290">
                                            <p:bg/>
                                          </p:spTgt>
                                        </p:tgtEl>
                                      </p:cBhvr>
                                    </p:animEffect>
                                  </p:childTnLst>
                                </p:cTn>
                              </p:par>
                              <p:par>
                                <p:cTn id="53" presetID="9" presetClass="entr" presetSubtype="0" fill="hold" grpId="11" nodeType="withEffect">
                                  <p:stCondLst>
                                    <p:cond delay="0"/>
                                  </p:stCondLst>
                                  <p:iterate>
                                    <p:tmAbs val="0"/>
                                  </p:iterate>
                                  <p:childTnLst>
                                    <p:set>
                                      <p:cBhvr>
                                        <p:cTn id="54" fill="hold"/>
                                        <p:tgtEl>
                                          <p:spTgt spid="290">
                                            <p:txEl>
                                              <p:pRg st="0" end="0"/>
                                            </p:txEl>
                                          </p:spTgt>
                                        </p:tgtEl>
                                        <p:attrNameLst>
                                          <p:attrName>style.visibility</p:attrName>
                                        </p:attrNameLst>
                                      </p:cBhvr>
                                      <p:to>
                                        <p:strVal val="visible"/>
                                      </p:to>
                                    </p:set>
                                    <p:animEffect transition="in" filter="dissolve">
                                      <p:cBhvr>
                                        <p:cTn id="55" dur="300"/>
                                        <p:tgtEl>
                                          <p:spTgt spid="290">
                                            <p:txEl>
                                              <p:pRg st="0" end="0"/>
                                            </p:txEl>
                                          </p:spTgt>
                                        </p:tgtEl>
                                      </p:cBhvr>
                                    </p:animEffect>
                                  </p:childTnLst>
                                </p:cTn>
                              </p:par>
                            </p:childTnLst>
                          </p:cTn>
                        </p:par>
                        <p:par>
                          <p:cTn id="56" fill="hold">
                            <p:stCondLst>
                              <p:cond delay="3900"/>
                            </p:stCondLst>
                            <p:childTnLst>
                              <p:par>
                                <p:cTn id="57" presetID="9" presetClass="entr" fill="hold" grpId="12" nodeType="afterEffect">
                                  <p:stCondLst>
                                    <p:cond delay="0"/>
                                  </p:stCondLst>
                                  <p:iterate>
                                    <p:tmAbs val="0"/>
                                  </p:iterate>
                                  <p:childTnLst>
                                    <p:set>
                                      <p:cBhvr>
                                        <p:cTn id="58" fill="hold"/>
                                        <p:tgtEl>
                                          <p:spTgt spid="292">
                                            <p:bg/>
                                          </p:spTgt>
                                        </p:tgtEl>
                                        <p:attrNameLst>
                                          <p:attrName>style.visibility</p:attrName>
                                        </p:attrNameLst>
                                      </p:cBhvr>
                                      <p:to>
                                        <p:strVal val="visible"/>
                                      </p:to>
                                    </p:set>
                                    <p:animEffect transition="in" filter="dissolve">
                                      <p:cBhvr>
                                        <p:cTn id="59" dur="300"/>
                                        <p:tgtEl>
                                          <p:spTgt spid="292">
                                            <p:bg/>
                                          </p:spTgt>
                                        </p:tgtEl>
                                      </p:cBhvr>
                                    </p:animEffect>
                                  </p:childTnLst>
                                </p:cTn>
                              </p:par>
                              <p:par>
                                <p:cTn id="60" presetID="9" presetClass="entr" presetSubtype="0" fill="hold" grpId="12" nodeType="withEffect">
                                  <p:stCondLst>
                                    <p:cond delay="0"/>
                                  </p:stCondLst>
                                  <p:iterate>
                                    <p:tmAbs val="0"/>
                                  </p:iterate>
                                  <p:childTnLst>
                                    <p:set>
                                      <p:cBhvr>
                                        <p:cTn id="61" fill="hold"/>
                                        <p:tgtEl>
                                          <p:spTgt spid="292">
                                            <p:txEl>
                                              <p:pRg st="0" end="0"/>
                                            </p:txEl>
                                          </p:spTgt>
                                        </p:tgtEl>
                                        <p:attrNameLst>
                                          <p:attrName>style.visibility</p:attrName>
                                        </p:attrNameLst>
                                      </p:cBhvr>
                                      <p:to>
                                        <p:strVal val="visible"/>
                                      </p:to>
                                    </p:set>
                                    <p:animEffect transition="in" filter="dissolve">
                                      <p:cBhvr>
                                        <p:cTn id="62" dur="300"/>
                                        <p:tgtEl>
                                          <p:spTgt spid="292">
                                            <p:txEl>
                                              <p:pRg st="0" end="0"/>
                                            </p:txEl>
                                          </p:spTgt>
                                        </p:tgtEl>
                                      </p:cBhvr>
                                    </p:animEffect>
                                  </p:childTnLst>
                                </p:cTn>
                              </p:par>
                            </p:childTnLst>
                          </p:cTn>
                        </p:par>
                        <p:par>
                          <p:cTn id="63" fill="hold">
                            <p:stCondLst>
                              <p:cond delay="4200"/>
                            </p:stCondLst>
                            <p:childTnLst>
                              <p:par>
                                <p:cTn id="64" presetID="22" presetClass="entr" presetSubtype="4" fill="hold" grpId="13" nodeType="afterEffect">
                                  <p:stCondLst>
                                    <p:cond delay="0"/>
                                  </p:stCondLst>
                                  <p:iterate>
                                    <p:tmAbs val="0"/>
                                  </p:iterate>
                                  <p:childTnLst>
                                    <p:set>
                                      <p:cBhvr>
                                        <p:cTn id="65" fill="hold"/>
                                        <p:tgtEl>
                                          <p:spTgt spid="278"/>
                                        </p:tgtEl>
                                        <p:attrNameLst>
                                          <p:attrName>style.visibility</p:attrName>
                                        </p:attrNameLst>
                                      </p:cBhvr>
                                      <p:to>
                                        <p:strVal val="visible"/>
                                      </p:to>
                                    </p:set>
                                    <p:animEffect transition="in" filter="wipe(down)">
                                      <p:cBhvr>
                                        <p:cTn id="66" dur="500"/>
                                        <p:tgtEl>
                                          <p:spTgt spid="278"/>
                                        </p:tgtEl>
                                      </p:cBhvr>
                                    </p:animEffect>
                                  </p:childTnLst>
                                </p:cTn>
                              </p:par>
                              <p:par>
                                <p:cTn id="67" presetID="22" presetClass="entr" presetSubtype="4" fill="hold" grpId="14" nodeType="withEffect">
                                  <p:stCondLst>
                                    <p:cond delay="0"/>
                                  </p:stCondLst>
                                  <p:iterate>
                                    <p:tmAbs val="0"/>
                                  </p:iterate>
                                  <p:childTnLst>
                                    <p:set>
                                      <p:cBhvr>
                                        <p:cTn id="68" fill="hold"/>
                                        <p:tgtEl>
                                          <p:spTgt spid="281"/>
                                        </p:tgtEl>
                                        <p:attrNameLst>
                                          <p:attrName>style.visibility</p:attrName>
                                        </p:attrNameLst>
                                      </p:cBhvr>
                                      <p:to>
                                        <p:strVal val="visible"/>
                                      </p:to>
                                    </p:set>
                                    <p:animEffect transition="in" filter="wipe(down)">
                                      <p:cBhvr>
                                        <p:cTn id="69" dur="500"/>
                                        <p:tgtEl>
                                          <p:spTgt spid="281"/>
                                        </p:tgtEl>
                                      </p:cBhvr>
                                    </p:animEffect>
                                  </p:childTnLst>
                                </p:cTn>
                              </p:par>
                              <p:par>
                                <p:cTn id="70" presetID="22" presetClass="entr" presetSubtype="4" fill="hold" grpId="15" nodeType="withEffect">
                                  <p:stCondLst>
                                    <p:cond delay="0"/>
                                  </p:stCondLst>
                                  <p:iterate>
                                    <p:tmAbs val="0"/>
                                  </p:iterate>
                                  <p:childTnLst>
                                    <p:set>
                                      <p:cBhvr>
                                        <p:cTn id="71" fill="hold"/>
                                        <p:tgtEl>
                                          <p:spTgt spid="284"/>
                                        </p:tgtEl>
                                        <p:attrNameLst>
                                          <p:attrName>style.visibility</p:attrName>
                                        </p:attrNameLst>
                                      </p:cBhvr>
                                      <p:to>
                                        <p:strVal val="visible"/>
                                      </p:to>
                                    </p:set>
                                    <p:animEffect transition="in" filter="wipe(down)">
                                      <p:cBhvr>
                                        <p:cTn id="7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1" animBg="1" advAuto="0"/>
      <p:bldP spid="273" grpId="6" animBg="1" advAuto="0"/>
      <p:bldP spid="274" grpId="5" animBg="1" advAuto="0"/>
      <p:bldP spid="275" grpId="4" animBg="1" advAuto="0"/>
      <p:bldP spid="278" grpId="13" animBg="1" advAuto="0"/>
      <p:bldP spid="281" grpId="14" animBg="1" advAuto="0"/>
      <p:bldP spid="284" grpId="15" animBg="1" advAuto="0"/>
      <p:bldP spid="285" grpId="2" animBg="1" advAuto="0"/>
      <p:bldP spid="286" grpId="3" animBg="1" advAuto="0"/>
      <p:bldP spid="287" grpId="7" animBg="1" advAuto="0"/>
      <p:bldP spid="288" grpId="10" build="p" bldLvl="5" animBg="1" advAuto="0"/>
      <p:bldP spid="289" grpId="8" animBg="1" advAuto="0"/>
      <p:bldP spid="290" grpId="11" uiExpand="1" build="p" bldLvl="5" animBg="1" advAuto="0"/>
      <p:bldP spid="291" grpId="9" animBg="1" advAuto="0"/>
      <p:bldP spid="292" grpId="12"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 name="组合 6"/>
          <p:cNvGrpSpPr/>
          <p:nvPr/>
        </p:nvGrpSpPr>
        <p:grpSpPr>
          <a:xfrm>
            <a:off x="-1" y="370070"/>
            <a:ext cx="5429062" cy="599441"/>
            <a:chOff x="0" y="0"/>
            <a:chExt cx="5429060" cy="599440"/>
          </a:xfrm>
        </p:grpSpPr>
        <p:sp>
          <p:nvSpPr>
            <p:cNvPr id="29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295" name="文本框 8"/>
            <p:cNvSpPr txBox="1"/>
            <p:nvPr/>
          </p:nvSpPr>
          <p:spPr>
            <a:xfrm>
              <a:off x="1621668" y="0"/>
              <a:ext cx="3807393"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web应用功能需求</a:t>
              </a:r>
            </a:p>
          </p:txBody>
        </p:sp>
      </p:grpSp>
      <p:sp>
        <p:nvSpPr>
          <p:cNvPr id="297" name="椭圆 4"/>
          <p:cNvSpPr/>
          <p:nvPr/>
        </p:nvSpPr>
        <p:spPr>
          <a:xfrm>
            <a:off x="1489230" y="958349"/>
            <a:ext cx="1248270" cy="1299749"/>
          </a:xfrm>
          <a:prstGeom prst="ellipse">
            <a:avLst/>
          </a:prstGeom>
          <a:ln w="19050">
            <a:solidFill>
              <a:srgbClr val="4DA6AD"/>
            </a:solidFill>
            <a:miter/>
          </a:ln>
        </p:spPr>
        <p:txBody>
          <a:bodyPr lIns="45719" rIns="45719" anchor="ctr"/>
          <a:lstStyle/>
          <a:p>
            <a:pPr algn="ctr">
              <a:defRPr>
                <a:solidFill>
                  <a:srgbClr val="808080"/>
                </a:solidFill>
              </a:defRPr>
            </a:pPr>
            <a:endParaRPr/>
          </a:p>
        </p:txBody>
      </p:sp>
      <p:grpSp>
        <p:nvGrpSpPr>
          <p:cNvPr id="300" name="矩形 5"/>
          <p:cNvGrpSpPr/>
          <p:nvPr/>
        </p:nvGrpSpPr>
        <p:grpSpPr>
          <a:xfrm>
            <a:off x="1479705" y="1909609"/>
            <a:ext cx="1267320" cy="689986"/>
            <a:chOff x="0" y="-61605"/>
            <a:chExt cx="1267319" cy="689984"/>
          </a:xfrm>
        </p:grpSpPr>
        <p:sp>
          <p:nvSpPr>
            <p:cNvPr id="298" name="矩形"/>
            <p:cNvSpPr/>
            <p:nvPr/>
          </p:nvSpPr>
          <p:spPr>
            <a:xfrm>
              <a:off x="0" y="54565"/>
              <a:ext cx="1267320" cy="457644"/>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9" name="编辑博文模块"/>
            <p:cNvSpPr txBox="1"/>
            <p:nvPr/>
          </p:nvSpPr>
          <p:spPr>
            <a:xfrm>
              <a:off x="0" y="-61606"/>
              <a:ext cx="1267320" cy="689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400">
                  <a:solidFill>
                    <a:srgbClr val="FFFFFF"/>
                  </a:solidFill>
                </a:defRPr>
              </a:lvl1pPr>
            </a:lstStyle>
            <a:p>
              <a:r>
                <a:t>编辑博文模块</a:t>
              </a:r>
            </a:p>
          </p:txBody>
        </p:sp>
      </p:grpSp>
      <p:sp>
        <p:nvSpPr>
          <p:cNvPr id="301" name="椭圆 9"/>
          <p:cNvSpPr/>
          <p:nvPr/>
        </p:nvSpPr>
        <p:spPr>
          <a:xfrm>
            <a:off x="5295899" y="1011372"/>
            <a:ext cx="1248271" cy="1299749"/>
          </a:xfrm>
          <a:prstGeom prst="ellipse">
            <a:avLst/>
          </a:prstGeom>
          <a:ln w="19050">
            <a:solidFill>
              <a:srgbClr val="4DA6AD"/>
            </a:solidFill>
            <a:miter/>
          </a:ln>
        </p:spPr>
        <p:txBody>
          <a:bodyPr lIns="45719" rIns="45719" anchor="ctr"/>
          <a:lstStyle/>
          <a:p>
            <a:pPr algn="ctr">
              <a:defRPr>
                <a:solidFill>
                  <a:srgbClr val="808080"/>
                </a:solidFill>
              </a:defRPr>
            </a:pPr>
            <a:endParaRPr/>
          </a:p>
        </p:txBody>
      </p:sp>
      <p:grpSp>
        <p:nvGrpSpPr>
          <p:cNvPr id="304" name="矩形 10"/>
          <p:cNvGrpSpPr/>
          <p:nvPr/>
        </p:nvGrpSpPr>
        <p:grpSpPr>
          <a:xfrm>
            <a:off x="5306939" y="2022988"/>
            <a:ext cx="1226191" cy="463228"/>
            <a:chOff x="0" y="42576"/>
            <a:chExt cx="1226189" cy="463227"/>
          </a:xfrm>
        </p:grpSpPr>
        <p:sp>
          <p:nvSpPr>
            <p:cNvPr id="302" name="矩形"/>
            <p:cNvSpPr/>
            <p:nvPr/>
          </p:nvSpPr>
          <p:spPr>
            <a:xfrm>
              <a:off x="0" y="52794"/>
              <a:ext cx="1226190" cy="442791"/>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博文模块"/>
            <p:cNvSpPr txBox="1"/>
            <p:nvPr/>
          </p:nvSpPr>
          <p:spPr>
            <a:xfrm>
              <a:off x="0" y="42576"/>
              <a:ext cx="1226190" cy="4632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400">
                  <a:solidFill>
                    <a:srgbClr val="FFFFFF"/>
                  </a:solidFill>
                </a:defRPr>
              </a:lvl1pPr>
            </a:lstStyle>
            <a:p>
              <a:r>
                <a:t>博文模块</a:t>
              </a:r>
            </a:p>
          </p:txBody>
        </p:sp>
      </p:grpSp>
      <p:sp>
        <p:nvSpPr>
          <p:cNvPr id="305" name="椭圆 11"/>
          <p:cNvSpPr/>
          <p:nvPr/>
        </p:nvSpPr>
        <p:spPr>
          <a:xfrm>
            <a:off x="9524020" y="960523"/>
            <a:ext cx="1244601" cy="1295401"/>
          </a:xfrm>
          <a:prstGeom prst="ellipse">
            <a:avLst/>
          </a:prstGeom>
          <a:ln w="19050">
            <a:solidFill>
              <a:srgbClr val="4DA6AD"/>
            </a:solidFill>
            <a:miter/>
          </a:ln>
        </p:spPr>
        <p:txBody>
          <a:bodyPr lIns="45719" rIns="45719" anchor="ctr"/>
          <a:lstStyle/>
          <a:p>
            <a:pPr algn="ctr">
              <a:defRPr>
                <a:solidFill>
                  <a:srgbClr val="808080"/>
                </a:solidFill>
              </a:defRPr>
            </a:pPr>
            <a:endParaRPr/>
          </a:p>
        </p:txBody>
      </p:sp>
      <p:grpSp>
        <p:nvGrpSpPr>
          <p:cNvPr id="308" name="矩形 12"/>
          <p:cNvGrpSpPr/>
          <p:nvPr/>
        </p:nvGrpSpPr>
        <p:grpSpPr>
          <a:xfrm>
            <a:off x="9582333" y="2041539"/>
            <a:ext cx="1127974" cy="426125"/>
            <a:chOff x="0" y="39165"/>
            <a:chExt cx="1127973" cy="426123"/>
          </a:xfrm>
        </p:grpSpPr>
        <p:sp>
          <p:nvSpPr>
            <p:cNvPr id="306" name="矩形"/>
            <p:cNvSpPr/>
            <p:nvPr/>
          </p:nvSpPr>
          <p:spPr>
            <a:xfrm>
              <a:off x="0" y="48565"/>
              <a:ext cx="1127974" cy="407325"/>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评论模块"/>
            <p:cNvSpPr txBox="1"/>
            <p:nvPr/>
          </p:nvSpPr>
          <p:spPr>
            <a:xfrm>
              <a:off x="0" y="39165"/>
              <a:ext cx="1127974" cy="4261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400">
                  <a:solidFill>
                    <a:srgbClr val="FFFFFF"/>
                  </a:solidFill>
                </a:defRPr>
              </a:lvl1pPr>
            </a:lstStyle>
            <a:p>
              <a:r>
                <a:t>评论模块</a:t>
              </a:r>
            </a:p>
          </p:txBody>
        </p:sp>
      </p:grpSp>
      <p:sp>
        <p:nvSpPr>
          <p:cNvPr id="309" name="矩形 15"/>
          <p:cNvSpPr txBox="1"/>
          <p:nvPr/>
        </p:nvSpPr>
        <p:spPr>
          <a:xfrm>
            <a:off x="2514" y="2439980"/>
            <a:ext cx="4533299" cy="443826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主界面有明显按钮直达编辑页面</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设置标题栏以及正文栏</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支持markdown语法，设置简化版markdown语法的编辑栏</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支持导入图片、超链接、表情包、全屏等便捷操作</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可供用户（博主）添加个人分类、文章标签按钮，文章分类和博客类型，并可以选择文章加密与否</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博客定期自动保存功能且可存为草稿</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发布博客后，用户可快捷编辑下一篇博客或快速查看已发布的博客</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用户首页列表展示已发布博客（公开、私密</a:t>
            </a:r>
            <a:r>
              <a:rPr dirty="0"/>
              <a:t>），</a:t>
            </a:r>
            <a:r>
              <a:rPr dirty="0" err="1"/>
              <a:t>且展示发布时间及评论数</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用户可进行个人文章管理（查看、禁止评论、置顶、删除、再次编辑、重新发布功能</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文章管理需分为全部、已发布、草稿箱以及回收站（已删除且限时保留</a:t>
            </a:r>
            <a:r>
              <a:rPr dirty="0"/>
              <a:t>）</a:t>
            </a:r>
          </a:p>
          <a:p>
            <a:pPr defTabSz="457200">
              <a:lnSpc>
                <a:spcPts val="2200"/>
              </a:lnSpc>
              <a:defRPr sz="1050" b="1">
                <a:solidFill>
                  <a:srgbClr val="0366D6"/>
                </a:solidFill>
                <a:latin typeface="+mj-lt"/>
                <a:ea typeface="+mj-ea"/>
                <a:cs typeface="+mj-cs"/>
                <a:sym typeface="Helvetica"/>
              </a:defRPr>
            </a:pPr>
            <a:endParaRPr dirty="0"/>
          </a:p>
        </p:txBody>
      </p:sp>
      <p:sp>
        <p:nvSpPr>
          <p:cNvPr id="310" name="矩形 17"/>
          <p:cNvSpPr txBox="1"/>
          <p:nvPr/>
        </p:nvSpPr>
        <p:spPr>
          <a:xfrm>
            <a:off x="4372968" y="2439980"/>
            <a:ext cx="4533299" cy="468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显示博主个人资料，包括头像、用户名、博文数、粉丝数、评论数，及博客访问量</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以缩略形式显示博主每一篇博文及相应的发布时间、阅读量、评论量，并支持按默认、更新时间、访问量三种方式排序</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支持用户对博主关注</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显示博主的个人博文分类及归档</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按阅读量排序显示博主的热门文章</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按评论时间排序显示该博客的最新评论，评论内容以缩略形式显示，支持超链接到该评论所属的博文</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显示博主自定义的联系方式，支持唤起邮箱、QQ等即时通讯工具</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支持对博客首页进行换肤操作，为保证界面简洁美观，仅支持系统内置皮肤及配色更换，不支持用户自定义背景等自定义操作</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显示全部人的博文缩略</a:t>
            </a:r>
            <a:r>
              <a:rPr dirty="0"/>
              <a:t>。</a:t>
            </a:r>
          </a:p>
          <a:p>
            <a:pPr defTabSz="457200">
              <a:lnSpc>
                <a:spcPts val="2200"/>
              </a:lnSpc>
              <a:defRPr sz="1050" b="1">
                <a:solidFill>
                  <a:srgbClr val="0366D6"/>
                </a:solidFill>
                <a:latin typeface="+mj-lt"/>
                <a:ea typeface="+mj-ea"/>
                <a:cs typeface="+mj-cs"/>
                <a:sym typeface="Helvetica"/>
              </a:defRPr>
            </a:pPr>
            <a:endParaRPr dirty="0"/>
          </a:p>
        </p:txBody>
      </p:sp>
      <p:sp>
        <p:nvSpPr>
          <p:cNvPr id="311" name="矩形 17"/>
          <p:cNvSpPr txBox="1"/>
          <p:nvPr/>
        </p:nvSpPr>
        <p:spPr>
          <a:xfrm>
            <a:off x="8788750" y="2426919"/>
            <a:ext cx="3142331" cy="2428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a:t>能够满足不同的用户对同一博文进行评论，每个用户可以看到不同用户对该博文的评论，博主也能看到评论，并且对评论进行回复或者删除操作。</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用户对博文进行评论之后，博主会收到通知，可以选择查看用户信息</a:t>
            </a:r>
            <a:r>
              <a:rPr dirty="0"/>
              <a:t>。</a:t>
            </a:r>
          </a:p>
          <a:p>
            <a:pPr defTabSz="457200">
              <a:lnSpc>
                <a:spcPts val="2200"/>
              </a:lnSpc>
              <a:defRPr sz="1050" b="1">
                <a:solidFill>
                  <a:srgbClr val="0366D6"/>
                </a:solidFill>
                <a:latin typeface="+mj-lt"/>
                <a:ea typeface="+mj-ea"/>
                <a:cs typeface="+mj-cs"/>
                <a:sym typeface="Helvetica"/>
              </a:defRPr>
            </a:pPr>
            <a:endParaRPr dirty="0"/>
          </a:p>
        </p:txBody>
      </p:sp>
      <p:grpSp>
        <p:nvGrpSpPr>
          <p:cNvPr id="317" name="Group 4"/>
          <p:cNvGrpSpPr/>
          <p:nvPr/>
        </p:nvGrpSpPr>
        <p:grpSpPr>
          <a:xfrm>
            <a:off x="1861013" y="1341534"/>
            <a:ext cx="504703" cy="533379"/>
            <a:chOff x="0" y="0"/>
            <a:chExt cx="504701" cy="533378"/>
          </a:xfrm>
        </p:grpSpPr>
        <p:sp>
          <p:nvSpPr>
            <p:cNvPr id="312" name="Oval 5"/>
            <p:cNvSpPr/>
            <p:nvPr/>
          </p:nvSpPr>
          <p:spPr>
            <a:xfrm>
              <a:off x="20073" y="-1"/>
              <a:ext cx="113272"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13" name="Oval 6"/>
            <p:cNvSpPr/>
            <p:nvPr/>
          </p:nvSpPr>
          <p:spPr>
            <a:xfrm>
              <a:off x="371357" y="-1"/>
              <a:ext cx="112554"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14" name="Oval 7"/>
            <p:cNvSpPr/>
            <p:nvPr/>
          </p:nvSpPr>
          <p:spPr>
            <a:xfrm>
              <a:off x="371357" y="301100"/>
              <a:ext cx="112554"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15" name="Oval 8"/>
            <p:cNvSpPr/>
            <p:nvPr/>
          </p:nvSpPr>
          <p:spPr>
            <a:xfrm>
              <a:off x="20073" y="301100"/>
              <a:ext cx="113272"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16" name="Freeform 9"/>
            <p:cNvSpPr/>
            <p:nvPr/>
          </p:nvSpPr>
          <p:spPr>
            <a:xfrm>
              <a:off x="-1" y="119723"/>
              <a:ext cx="504703" cy="413656"/>
            </a:xfrm>
            <a:custGeom>
              <a:avLst/>
              <a:gdLst/>
              <a:ahLst/>
              <a:cxnLst>
                <a:cxn ang="0">
                  <a:pos x="wd2" y="hd2"/>
                </a:cxn>
                <a:cxn ang="5400000">
                  <a:pos x="wd2" y="hd2"/>
                </a:cxn>
                <a:cxn ang="10800000">
                  <a:pos x="wd2" y="hd2"/>
                </a:cxn>
                <a:cxn ang="16200000">
                  <a:pos x="wd2" y="hd2"/>
                </a:cxn>
              </a:cxnLst>
              <a:rect l="0" t="0" r="r" b="b"/>
              <a:pathLst>
                <a:path w="21600" h="21600" extrusionOk="0">
                  <a:moveTo>
                    <a:pt x="21600" y="3749"/>
                  </a:moveTo>
                  <a:cubicBezTo>
                    <a:pt x="21600" y="1696"/>
                    <a:pt x="20136" y="0"/>
                    <a:pt x="18305" y="0"/>
                  </a:cubicBezTo>
                  <a:cubicBezTo>
                    <a:pt x="16548" y="0"/>
                    <a:pt x="15083" y="1696"/>
                    <a:pt x="15083" y="3749"/>
                  </a:cubicBezTo>
                  <a:cubicBezTo>
                    <a:pt x="15083" y="5177"/>
                    <a:pt x="15083" y="5177"/>
                    <a:pt x="15083" y="5177"/>
                  </a:cubicBezTo>
                  <a:cubicBezTo>
                    <a:pt x="13180" y="7676"/>
                    <a:pt x="13180" y="7676"/>
                    <a:pt x="13180" y="7676"/>
                  </a:cubicBezTo>
                  <a:cubicBezTo>
                    <a:pt x="8494" y="7676"/>
                    <a:pt x="8494" y="7676"/>
                    <a:pt x="8494" y="7676"/>
                  </a:cubicBezTo>
                  <a:cubicBezTo>
                    <a:pt x="6517" y="5088"/>
                    <a:pt x="6517" y="5088"/>
                    <a:pt x="6517" y="5088"/>
                  </a:cubicBezTo>
                  <a:cubicBezTo>
                    <a:pt x="6517" y="3749"/>
                    <a:pt x="6517" y="3749"/>
                    <a:pt x="6517" y="3749"/>
                  </a:cubicBezTo>
                  <a:cubicBezTo>
                    <a:pt x="6517" y="1696"/>
                    <a:pt x="5052" y="0"/>
                    <a:pt x="3222" y="0"/>
                  </a:cubicBezTo>
                  <a:cubicBezTo>
                    <a:pt x="1464" y="0"/>
                    <a:pt x="0" y="1696"/>
                    <a:pt x="0" y="3749"/>
                  </a:cubicBezTo>
                  <a:cubicBezTo>
                    <a:pt x="0" y="5891"/>
                    <a:pt x="0" y="5891"/>
                    <a:pt x="0" y="5891"/>
                  </a:cubicBezTo>
                  <a:cubicBezTo>
                    <a:pt x="5858" y="5891"/>
                    <a:pt x="5858" y="5891"/>
                    <a:pt x="5858" y="5891"/>
                  </a:cubicBezTo>
                  <a:cubicBezTo>
                    <a:pt x="7395" y="8033"/>
                    <a:pt x="7395" y="8033"/>
                    <a:pt x="7395" y="8033"/>
                  </a:cubicBezTo>
                  <a:cubicBezTo>
                    <a:pt x="7395" y="12585"/>
                    <a:pt x="7395" y="12585"/>
                    <a:pt x="7395" y="12585"/>
                  </a:cubicBezTo>
                  <a:cubicBezTo>
                    <a:pt x="5565" y="16780"/>
                    <a:pt x="5565" y="16780"/>
                    <a:pt x="5565" y="16780"/>
                  </a:cubicBezTo>
                  <a:cubicBezTo>
                    <a:pt x="4979" y="16066"/>
                    <a:pt x="4174" y="15620"/>
                    <a:pt x="3295" y="15620"/>
                  </a:cubicBezTo>
                  <a:cubicBezTo>
                    <a:pt x="1464" y="15620"/>
                    <a:pt x="0" y="17316"/>
                    <a:pt x="0" y="19458"/>
                  </a:cubicBezTo>
                  <a:cubicBezTo>
                    <a:pt x="0" y="21600"/>
                    <a:pt x="0" y="21600"/>
                    <a:pt x="0" y="21600"/>
                  </a:cubicBezTo>
                  <a:cubicBezTo>
                    <a:pt x="6517" y="21600"/>
                    <a:pt x="6517" y="21600"/>
                    <a:pt x="6517" y="21600"/>
                  </a:cubicBezTo>
                  <a:cubicBezTo>
                    <a:pt x="6517" y="19458"/>
                    <a:pt x="6517" y="19458"/>
                    <a:pt x="6517" y="19458"/>
                  </a:cubicBezTo>
                  <a:cubicBezTo>
                    <a:pt x="6517" y="18833"/>
                    <a:pt x="6370" y="18298"/>
                    <a:pt x="6151" y="17762"/>
                  </a:cubicBezTo>
                  <a:cubicBezTo>
                    <a:pt x="8420" y="12853"/>
                    <a:pt x="8420" y="12853"/>
                    <a:pt x="8420" y="12853"/>
                  </a:cubicBezTo>
                  <a:cubicBezTo>
                    <a:pt x="13180" y="12853"/>
                    <a:pt x="13180" y="12853"/>
                    <a:pt x="13180" y="12853"/>
                  </a:cubicBezTo>
                  <a:cubicBezTo>
                    <a:pt x="15449" y="17673"/>
                    <a:pt x="15449" y="17673"/>
                    <a:pt x="15449" y="17673"/>
                  </a:cubicBezTo>
                  <a:cubicBezTo>
                    <a:pt x="15230" y="18208"/>
                    <a:pt x="15083" y="18833"/>
                    <a:pt x="15083" y="19458"/>
                  </a:cubicBezTo>
                  <a:cubicBezTo>
                    <a:pt x="15083" y="21600"/>
                    <a:pt x="15083" y="21600"/>
                    <a:pt x="15083" y="21600"/>
                  </a:cubicBezTo>
                  <a:cubicBezTo>
                    <a:pt x="21600" y="21600"/>
                    <a:pt x="21600" y="21600"/>
                    <a:pt x="21600" y="21600"/>
                  </a:cubicBezTo>
                  <a:cubicBezTo>
                    <a:pt x="21600" y="19458"/>
                    <a:pt x="21600" y="19458"/>
                    <a:pt x="21600" y="19458"/>
                  </a:cubicBezTo>
                  <a:cubicBezTo>
                    <a:pt x="21600" y="17316"/>
                    <a:pt x="20136" y="15620"/>
                    <a:pt x="18305" y="15620"/>
                  </a:cubicBezTo>
                  <a:cubicBezTo>
                    <a:pt x="17426" y="15620"/>
                    <a:pt x="16694" y="16066"/>
                    <a:pt x="16035" y="16691"/>
                  </a:cubicBezTo>
                  <a:cubicBezTo>
                    <a:pt x="13985" y="12139"/>
                    <a:pt x="13985" y="12139"/>
                    <a:pt x="13985" y="12139"/>
                  </a:cubicBezTo>
                  <a:cubicBezTo>
                    <a:pt x="13985" y="8212"/>
                    <a:pt x="13985" y="8212"/>
                    <a:pt x="13985" y="8212"/>
                  </a:cubicBezTo>
                  <a:cubicBezTo>
                    <a:pt x="15816" y="5891"/>
                    <a:pt x="15816" y="5891"/>
                    <a:pt x="15816" y="5891"/>
                  </a:cubicBezTo>
                  <a:cubicBezTo>
                    <a:pt x="21600" y="5891"/>
                    <a:pt x="21600" y="5891"/>
                    <a:pt x="21600" y="5891"/>
                  </a:cubicBezTo>
                  <a:cubicBezTo>
                    <a:pt x="21600" y="3749"/>
                    <a:pt x="21600" y="3749"/>
                    <a:pt x="21600" y="374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grpSp>
      <p:grpSp>
        <p:nvGrpSpPr>
          <p:cNvPr id="320" name="Group 12"/>
          <p:cNvGrpSpPr/>
          <p:nvPr/>
        </p:nvGrpSpPr>
        <p:grpSpPr>
          <a:xfrm>
            <a:off x="5551930" y="1262445"/>
            <a:ext cx="776351" cy="691557"/>
            <a:chOff x="0" y="0"/>
            <a:chExt cx="776350" cy="691556"/>
          </a:xfrm>
        </p:grpSpPr>
        <p:sp>
          <p:nvSpPr>
            <p:cNvPr id="318" name="Freeform 13"/>
            <p:cNvSpPr/>
            <p:nvPr/>
          </p:nvSpPr>
          <p:spPr>
            <a:xfrm>
              <a:off x="-1" y="0"/>
              <a:ext cx="776352" cy="691557"/>
            </a:xfrm>
            <a:custGeom>
              <a:avLst/>
              <a:gdLst/>
              <a:ahLst/>
              <a:cxnLst>
                <a:cxn ang="0">
                  <a:pos x="wd2" y="hd2"/>
                </a:cxn>
                <a:cxn ang="5400000">
                  <a:pos x="wd2" y="hd2"/>
                </a:cxn>
                <a:cxn ang="10800000">
                  <a:pos x="wd2" y="hd2"/>
                </a:cxn>
                <a:cxn ang="16200000">
                  <a:pos x="wd2" y="hd2"/>
                </a:cxn>
              </a:cxnLst>
              <a:rect l="0" t="0" r="r" b="b"/>
              <a:pathLst>
                <a:path w="21237" h="21499" extrusionOk="0">
                  <a:moveTo>
                    <a:pt x="2282" y="10699"/>
                  </a:moveTo>
                  <a:cubicBezTo>
                    <a:pt x="3167" y="9892"/>
                    <a:pt x="3167" y="9892"/>
                    <a:pt x="3167" y="9892"/>
                  </a:cubicBezTo>
                  <a:cubicBezTo>
                    <a:pt x="3167" y="19884"/>
                    <a:pt x="3167" y="19884"/>
                    <a:pt x="3167" y="19884"/>
                  </a:cubicBezTo>
                  <a:cubicBezTo>
                    <a:pt x="3167" y="20792"/>
                    <a:pt x="3787" y="21499"/>
                    <a:pt x="4583" y="21499"/>
                  </a:cubicBezTo>
                  <a:cubicBezTo>
                    <a:pt x="16623" y="21499"/>
                    <a:pt x="16623" y="21499"/>
                    <a:pt x="16623" y="21499"/>
                  </a:cubicBezTo>
                  <a:cubicBezTo>
                    <a:pt x="17419" y="21499"/>
                    <a:pt x="18039" y="20792"/>
                    <a:pt x="18039" y="19884"/>
                  </a:cubicBezTo>
                  <a:cubicBezTo>
                    <a:pt x="18039" y="9791"/>
                    <a:pt x="18039" y="9791"/>
                    <a:pt x="18039" y="9791"/>
                  </a:cubicBezTo>
                  <a:cubicBezTo>
                    <a:pt x="19013" y="10699"/>
                    <a:pt x="19013" y="10699"/>
                    <a:pt x="19013" y="10699"/>
                  </a:cubicBezTo>
                  <a:cubicBezTo>
                    <a:pt x="19278" y="10901"/>
                    <a:pt x="19544" y="11002"/>
                    <a:pt x="19810" y="11002"/>
                  </a:cubicBezTo>
                  <a:cubicBezTo>
                    <a:pt x="20252" y="11002"/>
                    <a:pt x="20695" y="10800"/>
                    <a:pt x="20960" y="10295"/>
                  </a:cubicBezTo>
                  <a:cubicBezTo>
                    <a:pt x="21403" y="9589"/>
                    <a:pt x="21314" y="8579"/>
                    <a:pt x="20695" y="8075"/>
                  </a:cubicBezTo>
                  <a:cubicBezTo>
                    <a:pt x="11400" y="303"/>
                    <a:pt x="11400" y="303"/>
                    <a:pt x="11400" y="303"/>
                  </a:cubicBezTo>
                  <a:cubicBezTo>
                    <a:pt x="10869" y="-101"/>
                    <a:pt x="10249" y="-101"/>
                    <a:pt x="9718" y="303"/>
                  </a:cubicBezTo>
                  <a:cubicBezTo>
                    <a:pt x="600" y="8075"/>
                    <a:pt x="600" y="8075"/>
                    <a:pt x="600" y="8075"/>
                  </a:cubicBezTo>
                  <a:cubicBezTo>
                    <a:pt x="-20" y="8579"/>
                    <a:pt x="-197" y="9589"/>
                    <a:pt x="246" y="10295"/>
                  </a:cubicBezTo>
                  <a:cubicBezTo>
                    <a:pt x="777" y="11002"/>
                    <a:pt x="1662" y="11204"/>
                    <a:pt x="2282" y="10699"/>
                  </a:cubicBezTo>
                  <a:close/>
                  <a:moveTo>
                    <a:pt x="10603" y="3634"/>
                  </a:moveTo>
                  <a:cubicBezTo>
                    <a:pt x="15206" y="7469"/>
                    <a:pt x="15206" y="7469"/>
                    <a:pt x="15206" y="7469"/>
                  </a:cubicBezTo>
                  <a:cubicBezTo>
                    <a:pt x="15206" y="7570"/>
                    <a:pt x="15206" y="7671"/>
                    <a:pt x="15206" y="7772"/>
                  </a:cubicBezTo>
                  <a:cubicBezTo>
                    <a:pt x="15206" y="18269"/>
                    <a:pt x="15206" y="18269"/>
                    <a:pt x="15206" y="18269"/>
                  </a:cubicBezTo>
                  <a:cubicBezTo>
                    <a:pt x="6000" y="18269"/>
                    <a:pt x="6000" y="18269"/>
                    <a:pt x="6000" y="18269"/>
                  </a:cubicBezTo>
                  <a:cubicBezTo>
                    <a:pt x="6000" y="7772"/>
                    <a:pt x="6000" y="7772"/>
                    <a:pt x="6000" y="7772"/>
                  </a:cubicBezTo>
                  <a:cubicBezTo>
                    <a:pt x="6000" y="7671"/>
                    <a:pt x="6000" y="7570"/>
                    <a:pt x="5911" y="7570"/>
                  </a:cubicBezTo>
                  <a:lnTo>
                    <a:pt x="10603" y="3634"/>
                  </a:ln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19" name="Freeform 14"/>
            <p:cNvSpPr/>
            <p:nvPr/>
          </p:nvSpPr>
          <p:spPr>
            <a:xfrm>
              <a:off x="296216" y="205329"/>
              <a:ext cx="188236" cy="342662"/>
            </a:xfrm>
            <a:custGeom>
              <a:avLst/>
              <a:gdLst/>
              <a:ahLst/>
              <a:cxnLst>
                <a:cxn ang="0">
                  <a:pos x="wd2" y="hd2"/>
                </a:cxn>
                <a:cxn ang="5400000">
                  <a:pos x="wd2" y="hd2"/>
                </a:cxn>
                <a:cxn ang="10800000">
                  <a:pos x="wd2" y="hd2"/>
                </a:cxn>
                <a:cxn ang="16200000">
                  <a:pos x="wd2" y="hd2"/>
                </a:cxn>
              </a:cxnLst>
              <a:rect l="0" t="0" r="r" b="b"/>
              <a:pathLst>
                <a:path w="21291" h="21600" extrusionOk="0">
                  <a:moveTo>
                    <a:pt x="7745" y="16302"/>
                  </a:moveTo>
                  <a:cubicBezTo>
                    <a:pt x="7013" y="16098"/>
                    <a:pt x="6647" y="15894"/>
                    <a:pt x="6281" y="15691"/>
                  </a:cubicBezTo>
                  <a:cubicBezTo>
                    <a:pt x="6281" y="15487"/>
                    <a:pt x="5915" y="15079"/>
                    <a:pt x="5915" y="14672"/>
                  </a:cubicBezTo>
                  <a:cubicBezTo>
                    <a:pt x="5549" y="14060"/>
                    <a:pt x="4084" y="13653"/>
                    <a:pt x="2620" y="13653"/>
                  </a:cubicBezTo>
                  <a:cubicBezTo>
                    <a:pt x="1155" y="13653"/>
                    <a:pt x="-309" y="14468"/>
                    <a:pt x="57" y="15691"/>
                  </a:cubicBezTo>
                  <a:cubicBezTo>
                    <a:pt x="789" y="16709"/>
                    <a:pt x="1522" y="17728"/>
                    <a:pt x="3352" y="18340"/>
                  </a:cubicBezTo>
                  <a:cubicBezTo>
                    <a:pt x="4084" y="18543"/>
                    <a:pt x="5183" y="18747"/>
                    <a:pt x="6281" y="18951"/>
                  </a:cubicBezTo>
                  <a:cubicBezTo>
                    <a:pt x="8111" y="19155"/>
                    <a:pt x="9576" y="19766"/>
                    <a:pt x="9576" y="20377"/>
                  </a:cubicBezTo>
                  <a:cubicBezTo>
                    <a:pt x="9576" y="21192"/>
                    <a:pt x="9942" y="21600"/>
                    <a:pt x="10674" y="21600"/>
                  </a:cubicBezTo>
                  <a:cubicBezTo>
                    <a:pt x="11040" y="21600"/>
                    <a:pt x="11772" y="21192"/>
                    <a:pt x="11772" y="20377"/>
                  </a:cubicBezTo>
                  <a:cubicBezTo>
                    <a:pt x="11772" y="19766"/>
                    <a:pt x="12871" y="19155"/>
                    <a:pt x="14701" y="18951"/>
                  </a:cubicBezTo>
                  <a:cubicBezTo>
                    <a:pt x="15799" y="18747"/>
                    <a:pt x="16532" y="18543"/>
                    <a:pt x="17264" y="18340"/>
                  </a:cubicBezTo>
                  <a:cubicBezTo>
                    <a:pt x="20193" y="17321"/>
                    <a:pt x="21291" y="15894"/>
                    <a:pt x="21291" y="13857"/>
                  </a:cubicBezTo>
                  <a:cubicBezTo>
                    <a:pt x="21291" y="12430"/>
                    <a:pt x="20559" y="11208"/>
                    <a:pt x="18362" y="10392"/>
                  </a:cubicBezTo>
                  <a:cubicBezTo>
                    <a:pt x="17630" y="10189"/>
                    <a:pt x="16532" y="9781"/>
                    <a:pt x="15067" y="9374"/>
                  </a:cubicBezTo>
                  <a:cubicBezTo>
                    <a:pt x="13237" y="8966"/>
                    <a:pt x="11772" y="7743"/>
                    <a:pt x="11772" y="6725"/>
                  </a:cubicBezTo>
                  <a:cubicBezTo>
                    <a:pt x="11772" y="6113"/>
                    <a:pt x="11772" y="6113"/>
                    <a:pt x="11772" y="6113"/>
                  </a:cubicBezTo>
                  <a:cubicBezTo>
                    <a:pt x="11772" y="5094"/>
                    <a:pt x="12505" y="4075"/>
                    <a:pt x="13237" y="4483"/>
                  </a:cubicBezTo>
                  <a:cubicBezTo>
                    <a:pt x="13969" y="4483"/>
                    <a:pt x="14335" y="4687"/>
                    <a:pt x="14701" y="5094"/>
                  </a:cubicBezTo>
                  <a:cubicBezTo>
                    <a:pt x="14701" y="5298"/>
                    <a:pt x="15067" y="5502"/>
                    <a:pt x="15067" y="5909"/>
                  </a:cubicBezTo>
                  <a:cubicBezTo>
                    <a:pt x="15067" y="6317"/>
                    <a:pt x="16532" y="6521"/>
                    <a:pt x="17996" y="6521"/>
                  </a:cubicBezTo>
                  <a:cubicBezTo>
                    <a:pt x="19460" y="6521"/>
                    <a:pt x="20925" y="5706"/>
                    <a:pt x="20193" y="4687"/>
                  </a:cubicBezTo>
                  <a:cubicBezTo>
                    <a:pt x="19460" y="3668"/>
                    <a:pt x="18728" y="3057"/>
                    <a:pt x="17264" y="2445"/>
                  </a:cubicBezTo>
                  <a:cubicBezTo>
                    <a:pt x="16532" y="2242"/>
                    <a:pt x="15433" y="2038"/>
                    <a:pt x="14335" y="1834"/>
                  </a:cubicBezTo>
                  <a:cubicBezTo>
                    <a:pt x="12871" y="1630"/>
                    <a:pt x="11772" y="1223"/>
                    <a:pt x="11772" y="815"/>
                  </a:cubicBezTo>
                  <a:cubicBezTo>
                    <a:pt x="11772" y="204"/>
                    <a:pt x="11040" y="0"/>
                    <a:pt x="10674" y="0"/>
                  </a:cubicBezTo>
                  <a:cubicBezTo>
                    <a:pt x="9942" y="0"/>
                    <a:pt x="9576" y="204"/>
                    <a:pt x="9576" y="815"/>
                  </a:cubicBezTo>
                  <a:cubicBezTo>
                    <a:pt x="9576" y="1223"/>
                    <a:pt x="8844" y="1630"/>
                    <a:pt x="7745" y="1630"/>
                  </a:cubicBezTo>
                  <a:cubicBezTo>
                    <a:pt x="7379" y="1630"/>
                    <a:pt x="6647" y="1630"/>
                    <a:pt x="6281" y="1834"/>
                  </a:cubicBezTo>
                  <a:cubicBezTo>
                    <a:pt x="5183" y="2038"/>
                    <a:pt x="4084" y="2445"/>
                    <a:pt x="2986" y="3057"/>
                  </a:cubicBezTo>
                  <a:cubicBezTo>
                    <a:pt x="2254" y="3464"/>
                    <a:pt x="1522" y="3872"/>
                    <a:pt x="1155" y="4483"/>
                  </a:cubicBezTo>
                  <a:cubicBezTo>
                    <a:pt x="789" y="5094"/>
                    <a:pt x="423" y="5909"/>
                    <a:pt x="423" y="6521"/>
                  </a:cubicBezTo>
                  <a:cubicBezTo>
                    <a:pt x="423" y="7132"/>
                    <a:pt x="423" y="7540"/>
                    <a:pt x="789" y="8151"/>
                  </a:cubicBezTo>
                  <a:cubicBezTo>
                    <a:pt x="1155" y="8966"/>
                    <a:pt x="2986" y="10189"/>
                    <a:pt x="4816" y="10596"/>
                  </a:cubicBezTo>
                  <a:cubicBezTo>
                    <a:pt x="5549" y="10800"/>
                    <a:pt x="6647" y="11004"/>
                    <a:pt x="7745" y="11208"/>
                  </a:cubicBezTo>
                  <a:cubicBezTo>
                    <a:pt x="8844" y="11411"/>
                    <a:pt x="8844" y="11411"/>
                    <a:pt x="8844" y="11411"/>
                  </a:cubicBezTo>
                  <a:cubicBezTo>
                    <a:pt x="9210" y="11411"/>
                    <a:pt x="9576" y="12430"/>
                    <a:pt x="9576" y="13653"/>
                  </a:cubicBezTo>
                  <a:cubicBezTo>
                    <a:pt x="9576" y="14672"/>
                    <a:pt x="9576" y="14672"/>
                    <a:pt x="9576" y="14672"/>
                  </a:cubicBezTo>
                  <a:cubicBezTo>
                    <a:pt x="9576" y="15691"/>
                    <a:pt x="8844" y="16506"/>
                    <a:pt x="7745" y="16302"/>
                  </a:cubicBezTo>
                  <a:close/>
                  <a:moveTo>
                    <a:pt x="11772" y="14060"/>
                  </a:moveTo>
                  <a:cubicBezTo>
                    <a:pt x="11772" y="12838"/>
                    <a:pt x="12138" y="12023"/>
                    <a:pt x="12871" y="12226"/>
                  </a:cubicBezTo>
                  <a:cubicBezTo>
                    <a:pt x="13603" y="12430"/>
                    <a:pt x="13969" y="12634"/>
                    <a:pt x="14335" y="12634"/>
                  </a:cubicBezTo>
                  <a:cubicBezTo>
                    <a:pt x="15067" y="13042"/>
                    <a:pt x="15433" y="13653"/>
                    <a:pt x="15433" y="14264"/>
                  </a:cubicBezTo>
                  <a:cubicBezTo>
                    <a:pt x="15433" y="15283"/>
                    <a:pt x="15067" y="15894"/>
                    <a:pt x="13969" y="16098"/>
                  </a:cubicBezTo>
                  <a:cubicBezTo>
                    <a:pt x="13969" y="16302"/>
                    <a:pt x="13237" y="16302"/>
                    <a:pt x="12871" y="16506"/>
                  </a:cubicBezTo>
                  <a:cubicBezTo>
                    <a:pt x="12138" y="16506"/>
                    <a:pt x="11772" y="15691"/>
                    <a:pt x="11772" y="14672"/>
                  </a:cubicBezTo>
                  <a:cubicBezTo>
                    <a:pt x="11772" y="14060"/>
                    <a:pt x="11772" y="14060"/>
                    <a:pt x="11772" y="14060"/>
                  </a:cubicBezTo>
                  <a:close/>
                  <a:moveTo>
                    <a:pt x="8477" y="8151"/>
                  </a:moveTo>
                  <a:cubicBezTo>
                    <a:pt x="8111" y="7947"/>
                    <a:pt x="7745" y="7947"/>
                    <a:pt x="7379" y="7743"/>
                  </a:cubicBezTo>
                  <a:cubicBezTo>
                    <a:pt x="6281" y="7336"/>
                    <a:pt x="5915" y="6928"/>
                    <a:pt x="5915" y="6113"/>
                  </a:cubicBezTo>
                  <a:cubicBezTo>
                    <a:pt x="5915" y="5502"/>
                    <a:pt x="6281" y="5094"/>
                    <a:pt x="7013" y="4687"/>
                  </a:cubicBezTo>
                  <a:cubicBezTo>
                    <a:pt x="7013" y="4483"/>
                    <a:pt x="7745" y="4483"/>
                    <a:pt x="8111" y="4279"/>
                  </a:cubicBezTo>
                  <a:cubicBezTo>
                    <a:pt x="8844" y="4075"/>
                    <a:pt x="9576" y="5094"/>
                    <a:pt x="9576" y="6113"/>
                  </a:cubicBezTo>
                  <a:cubicBezTo>
                    <a:pt x="9576" y="6317"/>
                    <a:pt x="9576" y="6317"/>
                    <a:pt x="9576" y="6317"/>
                  </a:cubicBezTo>
                  <a:cubicBezTo>
                    <a:pt x="9576" y="7336"/>
                    <a:pt x="9210" y="8355"/>
                    <a:pt x="8477" y="8151"/>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grpSp>
      <p:grpSp>
        <p:nvGrpSpPr>
          <p:cNvPr id="324" name="Group 17"/>
          <p:cNvGrpSpPr/>
          <p:nvPr/>
        </p:nvGrpSpPr>
        <p:grpSpPr>
          <a:xfrm>
            <a:off x="9808554" y="1244652"/>
            <a:ext cx="675531" cy="710537"/>
            <a:chOff x="0" y="0"/>
            <a:chExt cx="675529" cy="710536"/>
          </a:xfrm>
        </p:grpSpPr>
        <p:sp>
          <p:nvSpPr>
            <p:cNvPr id="321" name="Freeform 18"/>
            <p:cNvSpPr/>
            <p:nvPr/>
          </p:nvSpPr>
          <p:spPr>
            <a:xfrm>
              <a:off x="183799" y="305123"/>
              <a:ext cx="308404" cy="405414"/>
            </a:xfrm>
            <a:custGeom>
              <a:avLst/>
              <a:gdLst/>
              <a:ahLst/>
              <a:cxnLst>
                <a:cxn ang="0">
                  <a:pos x="wd2" y="hd2"/>
                </a:cxn>
                <a:cxn ang="5400000">
                  <a:pos x="wd2" y="hd2"/>
                </a:cxn>
                <a:cxn ang="10800000">
                  <a:pos x="wd2" y="hd2"/>
                </a:cxn>
                <a:cxn ang="16200000">
                  <a:pos x="wd2" y="hd2"/>
                </a:cxn>
              </a:cxnLst>
              <a:rect l="0" t="0" r="r" b="b"/>
              <a:pathLst>
                <a:path w="21565" h="21600" extrusionOk="0">
                  <a:moveTo>
                    <a:pt x="18378" y="12893"/>
                  </a:moveTo>
                  <a:cubicBezTo>
                    <a:pt x="18847" y="12325"/>
                    <a:pt x="21251" y="9380"/>
                    <a:pt x="21554" y="7572"/>
                  </a:cubicBezTo>
                  <a:cubicBezTo>
                    <a:pt x="21582" y="7361"/>
                    <a:pt x="21554" y="7130"/>
                    <a:pt x="21444" y="6920"/>
                  </a:cubicBezTo>
                  <a:cubicBezTo>
                    <a:pt x="21112" y="6268"/>
                    <a:pt x="18654" y="2503"/>
                    <a:pt x="15754" y="1430"/>
                  </a:cubicBezTo>
                  <a:cubicBezTo>
                    <a:pt x="15754" y="1430"/>
                    <a:pt x="13489" y="631"/>
                    <a:pt x="13489" y="631"/>
                  </a:cubicBezTo>
                  <a:cubicBezTo>
                    <a:pt x="12495" y="0"/>
                    <a:pt x="12495" y="0"/>
                    <a:pt x="12495" y="0"/>
                  </a:cubicBezTo>
                  <a:cubicBezTo>
                    <a:pt x="10975" y="1136"/>
                    <a:pt x="10975" y="1136"/>
                    <a:pt x="10975" y="1136"/>
                  </a:cubicBezTo>
                  <a:cubicBezTo>
                    <a:pt x="12467" y="8686"/>
                    <a:pt x="12467" y="8686"/>
                    <a:pt x="12467" y="8686"/>
                  </a:cubicBezTo>
                  <a:cubicBezTo>
                    <a:pt x="12467" y="8707"/>
                    <a:pt x="12467" y="8728"/>
                    <a:pt x="12439" y="8749"/>
                  </a:cubicBezTo>
                  <a:cubicBezTo>
                    <a:pt x="10892" y="10348"/>
                    <a:pt x="10892" y="10348"/>
                    <a:pt x="10892" y="10348"/>
                  </a:cubicBezTo>
                  <a:cubicBezTo>
                    <a:pt x="10892" y="10390"/>
                    <a:pt x="10837" y="10390"/>
                    <a:pt x="10810" y="10390"/>
                  </a:cubicBezTo>
                  <a:cubicBezTo>
                    <a:pt x="10754" y="10390"/>
                    <a:pt x="10727" y="10390"/>
                    <a:pt x="10699" y="10348"/>
                  </a:cubicBezTo>
                  <a:cubicBezTo>
                    <a:pt x="9152" y="8749"/>
                    <a:pt x="9152" y="8749"/>
                    <a:pt x="9152" y="8749"/>
                  </a:cubicBezTo>
                  <a:cubicBezTo>
                    <a:pt x="9152" y="8728"/>
                    <a:pt x="9125" y="8707"/>
                    <a:pt x="9125" y="8686"/>
                  </a:cubicBezTo>
                  <a:cubicBezTo>
                    <a:pt x="10616" y="1136"/>
                    <a:pt x="10616" y="1136"/>
                    <a:pt x="10616" y="1136"/>
                  </a:cubicBezTo>
                  <a:cubicBezTo>
                    <a:pt x="9125" y="0"/>
                    <a:pt x="9125" y="0"/>
                    <a:pt x="9125" y="0"/>
                  </a:cubicBezTo>
                  <a:cubicBezTo>
                    <a:pt x="8130" y="631"/>
                    <a:pt x="8130" y="631"/>
                    <a:pt x="8130" y="631"/>
                  </a:cubicBezTo>
                  <a:cubicBezTo>
                    <a:pt x="8130" y="631"/>
                    <a:pt x="5865" y="1409"/>
                    <a:pt x="5810" y="1430"/>
                  </a:cubicBezTo>
                  <a:cubicBezTo>
                    <a:pt x="2910" y="2503"/>
                    <a:pt x="452" y="6289"/>
                    <a:pt x="120" y="6941"/>
                  </a:cubicBezTo>
                  <a:cubicBezTo>
                    <a:pt x="10" y="7130"/>
                    <a:pt x="-18" y="7361"/>
                    <a:pt x="10" y="7593"/>
                  </a:cubicBezTo>
                  <a:cubicBezTo>
                    <a:pt x="313" y="9380"/>
                    <a:pt x="2717" y="12325"/>
                    <a:pt x="3186" y="12893"/>
                  </a:cubicBezTo>
                  <a:cubicBezTo>
                    <a:pt x="3518" y="13292"/>
                    <a:pt x="4070" y="13503"/>
                    <a:pt x="4650" y="13503"/>
                  </a:cubicBezTo>
                  <a:cubicBezTo>
                    <a:pt x="4954" y="13503"/>
                    <a:pt x="5258" y="13461"/>
                    <a:pt x="5534" y="13334"/>
                  </a:cubicBezTo>
                  <a:cubicBezTo>
                    <a:pt x="5700" y="13650"/>
                    <a:pt x="5921" y="13944"/>
                    <a:pt x="6169" y="14218"/>
                  </a:cubicBezTo>
                  <a:cubicBezTo>
                    <a:pt x="6169" y="21600"/>
                    <a:pt x="6169" y="21600"/>
                    <a:pt x="6169" y="21600"/>
                  </a:cubicBezTo>
                  <a:cubicBezTo>
                    <a:pt x="10368" y="21600"/>
                    <a:pt x="10368" y="21600"/>
                    <a:pt x="10368" y="21600"/>
                  </a:cubicBezTo>
                  <a:cubicBezTo>
                    <a:pt x="10368" y="15900"/>
                    <a:pt x="10368" y="15900"/>
                    <a:pt x="10368" y="15900"/>
                  </a:cubicBezTo>
                  <a:cubicBezTo>
                    <a:pt x="10506" y="15921"/>
                    <a:pt x="10644" y="15921"/>
                    <a:pt x="10810" y="15921"/>
                  </a:cubicBezTo>
                  <a:cubicBezTo>
                    <a:pt x="10948" y="15921"/>
                    <a:pt x="11086" y="15921"/>
                    <a:pt x="11252" y="15900"/>
                  </a:cubicBezTo>
                  <a:cubicBezTo>
                    <a:pt x="11252" y="21600"/>
                    <a:pt x="11252" y="21600"/>
                    <a:pt x="11252" y="21600"/>
                  </a:cubicBezTo>
                  <a:cubicBezTo>
                    <a:pt x="15422" y="21600"/>
                    <a:pt x="15422" y="21600"/>
                    <a:pt x="15422" y="21600"/>
                  </a:cubicBezTo>
                  <a:cubicBezTo>
                    <a:pt x="15422" y="14218"/>
                    <a:pt x="15422" y="14218"/>
                    <a:pt x="15422" y="14218"/>
                  </a:cubicBezTo>
                  <a:cubicBezTo>
                    <a:pt x="15699" y="13944"/>
                    <a:pt x="15920" y="13650"/>
                    <a:pt x="16058" y="13334"/>
                  </a:cubicBezTo>
                  <a:cubicBezTo>
                    <a:pt x="16334" y="13461"/>
                    <a:pt x="16610" y="13503"/>
                    <a:pt x="16914" y="13503"/>
                  </a:cubicBezTo>
                  <a:cubicBezTo>
                    <a:pt x="17494" y="13503"/>
                    <a:pt x="18046" y="13292"/>
                    <a:pt x="18378" y="12893"/>
                  </a:cubicBezTo>
                  <a:close/>
                  <a:moveTo>
                    <a:pt x="3545" y="7551"/>
                  </a:moveTo>
                  <a:cubicBezTo>
                    <a:pt x="3904" y="6983"/>
                    <a:pt x="4567" y="6099"/>
                    <a:pt x="5313" y="5342"/>
                  </a:cubicBezTo>
                  <a:cubicBezTo>
                    <a:pt x="5313" y="10453"/>
                    <a:pt x="5313" y="10453"/>
                    <a:pt x="5313" y="10453"/>
                  </a:cubicBezTo>
                  <a:cubicBezTo>
                    <a:pt x="4567" y="9443"/>
                    <a:pt x="3821" y="8287"/>
                    <a:pt x="3545" y="7551"/>
                  </a:cubicBezTo>
                  <a:close/>
                  <a:moveTo>
                    <a:pt x="16306" y="10390"/>
                  </a:moveTo>
                  <a:cubicBezTo>
                    <a:pt x="16306" y="5384"/>
                    <a:pt x="16306" y="5384"/>
                    <a:pt x="16306" y="5384"/>
                  </a:cubicBezTo>
                  <a:cubicBezTo>
                    <a:pt x="17024" y="6141"/>
                    <a:pt x="17660" y="6983"/>
                    <a:pt x="18019" y="7551"/>
                  </a:cubicBezTo>
                  <a:cubicBezTo>
                    <a:pt x="17770" y="8266"/>
                    <a:pt x="17024" y="9401"/>
                    <a:pt x="16306" y="10390"/>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22" name="Freeform 19"/>
            <p:cNvSpPr/>
            <p:nvPr/>
          </p:nvSpPr>
          <p:spPr>
            <a:xfrm>
              <a:off x="274290" y="150906"/>
              <a:ext cx="127896" cy="152799"/>
            </a:xfrm>
            <a:custGeom>
              <a:avLst/>
              <a:gdLst/>
              <a:ahLst/>
              <a:cxnLst>
                <a:cxn ang="0">
                  <a:pos x="wd2" y="hd2"/>
                </a:cxn>
                <a:cxn ang="5400000">
                  <a:pos x="wd2" y="hd2"/>
                </a:cxn>
                <a:cxn ang="10800000">
                  <a:pos x="wd2" y="hd2"/>
                </a:cxn>
                <a:cxn ang="16200000">
                  <a:pos x="wd2" y="hd2"/>
                </a:cxn>
              </a:cxnLst>
              <a:rect l="0" t="0" r="r" b="b"/>
              <a:pathLst>
                <a:path w="21470" h="21600" extrusionOk="0">
                  <a:moveTo>
                    <a:pt x="21469" y="8852"/>
                  </a:moveTo>
                  <a:cubicBezTo>
                    <a:pt x="21535" y="3285"/>
                    <a:pt x="18355" y="0"/>
                    <a:pt x="10735" y="0"/>
                  </a:cubicBezTo>
                  <a:cubicBezTo>
                    <a:pt x="3049" y="0"/>
                    <a:pt x="-65" y="3285"/>
                    <a:pt x="1" y="8852"/>
                  </a:cubicBezTo>
                  <a:cubicBezTo>
                    <a:pt x="68" y="16812"/>
                    <a:pt x="4639" y="21600"/>
                    <a:pt x="10735" y="21600"/>
                  </a:cubicBezTo>
                  <a:cubicBezTo>
                    <a:pt x="16831" y="21600"/>
                    <a:pt x="21336" y="16812"/>
                    <a:pt x="21469" y="8852"/>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23" name="Freeform 20"/>
            <p:cNvSpPr/>
            <p:nvPr/>
          </p:nvSpPr>
          <p:spPr>
            <a:xfrm>
              <a:off x="0" y="-1"/>
              <a:ext cx="675530" cy="663705"/>
            </a:xfrm>
            <a:custGeom>
              <a:avLst/>
              <a:gdLst/>
              <a:ahLst/>
              <a:cxnLst>
                <a:cxn ang="0">
                  <a:pos x="wd2" y="hd2"/>
                </a:cxn>
                <a:cxn ang="5400000">
                  <a:pos x="wd2" y="hd2"/>
                </a:cxn>
                <a:cxn ang="10800000">
                  <a:pos x="wd2" y="hd2"/>
                </a:cxn>
                <a:cxn ang="16200000">
                  <a:pos x="wd2" y="hd2"/>
                </a:cxn>
              </a:cxnLst>
              <a:rect l="0" t="0" r="r" b="b"/>
              <a:pathLst>
                <a:path w="21600" h="21600" extrusionOk="0">
                  <a:moveTo>
                    <a:pt x="18442" y="3212"/>
                  </a:moveTo>
                  <a:cubicBezTo>
                    <a:pt x="16396" y="1144"/>
                    <a:pt x="13680" y="0"/>
                    <a:pt x="10800" y="0"/>
                  </a:cubicBezTo>
                  <a:cubicBezTo>
                    <a:pt x="8135" y="0"/>
                    <a:pt x="5608" y="977"/>
                    <a:pt x="3625" y="2775"/>
                  </a:cubicBezTo>
                  <a:cubicBezTo>
                    <a:pt x="3575" y="2763"/>
                    <a:pt x="3512" y="2763"/>
                    <a:pt x="3448" y="2763"/>
                  </a:cubicBezTo>
                  <a:cubicBezTo>
                    <a:pt x="2589" y="2763"/>
                    <a:pt x="1895" y="3469"/>
                    <a:pt x="1895" y="4343"/>
                  </a:cubicBezTo>
                  <a:cubicBezTo>
                    <a:pt x="1895" y="4459"/>
                    <a:pt x="1907" y="4587"/>
                    <a:pt x="1933" y="4703"/>
                  </a:cubicBezTo>
                  <a:cubicBezTo>
                    <a:pt x="682" y="6528"/>
                    <a:pt x="0" y="8699"/>
                    <a:pt x="0" y="10986"/>
                  </a:cubicBezTo>
                  <a:cubicBezTo>
                    <a:pt x="0" y="10986"/>
                    <a:pt x="0" y="10986"/>
                    <a:pt x="0" y="10986"/>
                  </a:cubicBezTo>
                  <a:cubicBezTo>
                    <a:pt x="0" y="13916"/>
                    <a:pt x="1124" y="16679"/>
                    <a:pt x="3158" y="18747"/>
                  </a:cubicBezTo>
                  <a:cubicBezTo>
                    <a:pt x="4522" y="20135"/>
                    <a:pt x="6177" y="21099"/>
                    <a:pt x="7983" y="21600"/>
                  </a:cubicBezTo>
                  <a:cubicBezTo>
                    <a:pt x="7983" y="19737"/>
                    <a:pt x="7983" y="19737"/>
                    <a:pt x="7983" y="19737"/>
                  </a:cubicBezTo>
                  <a:cubicBezTo>
                    <a:pt x="7832" y="19673"/>
                    <a:pt x="7832" y="19673"/>
                    <a:pt x="7832" y="19673"/>
                  </a:cubicBezTo>
                  <a:cubicBezTo>
                    <a:pt x="5229" y="18760"/>
                    <a:pt x="3158" y="16653"/>
                    <a:pt x="2248" y="14006"/>
                  </a:cubicBezTo>
                  <a:cubicBezTo>
                    <a:pt x="2615" y="14212"/>
                    <a:pt x="3019" y="14404"/>
                    <a:pt x="3461" y="14584"/>
                  </a:cubicBezTo>
                  <a:cubicBezTo>
                    <a:pt x="4042" y="14815"/>
                    <a:pt x="4674" y="15008"/>
                    <a:pt x="5343" y="15175"/>
                  </a:cubicBezTo>
                  <a:cubicBezTo>
                    <a:pt x="5267" y="14918"/>
                    <a:pt x="5204" y="14674"/>
                    <a:pt x="5179" y="14443"/>
                  </a:cubicBezTo>
                  <a:cubicBezTo>
                    <a:pt x="5141" y="14186"/>
                    <a:pt x="5166" y="13929"/>
                    <a:pt x="5255" y="13698"/>
                  </a:cubicBezTo>
                  <a:cubicBezTo>
                    <a:pt x="5267" y="13685"/>
                    <a:pt x="5318" y="13556"/>
                    <a:pt x="5419" y="13351"/>
                  </a:cubicBezTo>
                  <a:cubicBezTo>
                    <a:pt x="3095" y="12721"/>
                    <a:pt x="1756" y="11744"/>
                    <a:pt x="1756" y="10986"/>
                  </a:cubicBezTo>
                  <a:cubicBezTo>
                    <a:pt x="1756" y="10986"/>
                    <a:pt x="1756" y="10986"/>
                    <a:pt x="1756" y="10986"/>
                  </a:cubicBezTo>
                  <a:cubicBezTo>
                    <a:pt x="1756" y="10357"/>
                    <a:pt x="2653" y="9624"/>
                    <a:pt x="4105" y="9046"/>
                  </a:cubicBezTo>
                  <a:cubicBezTo>
                    <a:pt x="4724" y="8802"/>
                    <a:pt x="5432" y="8596"/>
                    <a:pt x="6202" y="8429"/>
                  </a:cubicBezTo>
                  <a:cubicBezTo>
                    <a:pt x="6114" y="9252"/>
                    <a:pt x="6076" y="10113"/>
                    <a:pt x="6076" y="10986"/>
                  </a:cubicBezTo>
                  <a:cubicBezTo>
                    <a:pt x="6076" y="11359"/>
                    <a:pt x="6088" y="11744"/>
                    <a:pt x="6101" y="12104"/>
                  </a:cubicBezTo>
                  <a:cubicBezTo>
                    <a:pt x="6543" y="11410"/>
                    <a:pt x="7137" y="10639"/>
                    <a:pt x="7844" y="10164"/>
                  </a:cubicBezTo>
                  <a:cubicBezTo>
                    <a:pt x="7869" y="9444"/>
                    <a:pt x="7920" y="8763"/>
                    <a:pt x="7996" y="8121"/>
                  </a:cubicBezTo>
                  <a:cubicBezTo>
                    <a:pt x="7996" y="8121"/>
                    <a:pt x="7895" y="5590"/>
                    <a:pt x="8691" y="4767"/>
                  </a:cubicBezTo>
                  <a:cubicBezTo>
                    <a:pt x="9309" y="2865"/>
                    <a:pt x="10131" y="1786"/>
                    <a:pt x="10800" y="1786"/>
                  </a:cubicBezTo>
                  <a:cubicBezTo>
                    <a:pt x="11457" y="1786"/>
                    <a:pt x="12291" y="2853"/>
                    <a:pt x="12897" y="4741"/>
                  </a:cubicBezTo>
                  <a:cubicBezTo>
                    <a:pt x="13832" y="6142"/>
                    <a:pt x="13604" y="8121"/>
                    <a:pt x="13604" y="8121"/>
                  </a:cubicBezTo>
                  <a:cubicBezTo>
                    <a:pt x="13667" y="8648"/>
                    <a:pt x="13718" y="9200"/>
                    <a:pt x="13743" y="9766"/>
                  </a:cubicBezTo>
                  <a:cubicBezTo>
                    <a:pt x="13655" y="9843"/>
                    <a:pt x="13579" y="9920"/>
                    <a:pt x="13503" y="10010"/>
                  </a:cubicBezTo>
                  <a:cubicBezTo>
                    <a:pt x="14375" y="10498"/>
                    <a:pt x="15107" y="11462"/>
                    <a:pt x="15613" y="12284"/>
                  </a:cubicBezTo>
                  <a:cubicBezTo>
                    <a:pt x="16017" y="12001"/>
                    <a:pt x="16282" y="11526"/>
                    <a:pt x="16282" y="10986"/>
                  </a:cubicBezTo>
                  <a:cubicBezTo>
                    <a:pt x="16282" y="10395"/>
                    <a:pt x="15954" y="9881"/>
                    <a:pt x="15486" y="9611"/>
                  </a:cubicBezTo>
                  <a:cubicBezTo>
                    <a:pt x="15474" y="9213"/>
                    <a:pt x="15436" y="8815"/>
                    <a:pt x="15398" y="8429"/>
                  </a:cubicBezTo>
                  <a:cubicBezTo>
                    <a:pt x="18202" y="9046"/>
                    <a:pt x="19844" y="10138"/>
                    <a:pt x="19844" y="10986"/>
                  </a:cubicBezTo>
                  <a:cubicBezTo>
                    <a:pt x="19844" y="11744"/>
                    <a:pt x="18505" y="12721"/>
                    <a:pt x="16181" y="13351"/>
                  </a:cubicBezTo>
                  <a:cubicBezTo>
                    <a:pt x="16282" y="13556"/>
                    <a:pt x="16333" y="13685"/>
                    <a:pt x="16345" y="13685"/>
                  </a:cubicBezTo>
                  <a:cubicBezTo>
                    <a:pt x="16434" y="13929"/>
                    <a:pt x="16459" y="14186"/>
                    <a:pt x="16421" y="14443"/>
                  </a:cubicBezTo>
                  <a:cubicBezTo>
                    <a:pt x="16396" y="14674"/>
                    <a:pt x="16333" y="14918"/>
                    <a:pt x="16257" y="15175"/>
                  </a:cubicBezTo>
                  <a:cubicBezTo>
                    <a:pt x="16926" y="15008"/>
                    <a:pt x="17558" y="14815"/>
                    <a:pt x="18139" y="14584"/>
                  </a:cubicBezTo>
                  <a:cubicBezTo>
                    <a:pt x="18581" y="14404"/>
                    <a:pt x="18985" y="14212"/>
                    <a:pt x="19352" y="14006"/>
                  </a:cubicBezTo>
                  <a:cubicBezTo>
                    <a:pt x="18442" y="16653"/>
                    <a:pt x="16371" y="18760"/>
                    <a:pt x="13768" y="19673"/>
                  </a:cubicBezTo>
                  <a:cubicBezTo>
                    <a:pt x="13629" y="19724"/>
                    <a:pt x="13629" y="19724"/>
                    <a:pt x="13629" y="19724"/>
                  </a:cubicBezTo>
                  <a:cubicBezTo>
                    <a:pt x="13629" y="21587"/>
                    <a:pt x="13629" y="21587"/>
                    <a:pt x="13629" y="21587"/>
                  </a:cubicBezTo>
                  <a:cubicBezTo>
                    <a:pt x="15436" y="21099"/>
                    <a:pt x="17078" y="20135"/>
                    <a:pt x="18442" y="18747"/>
                  </a:cubicBezTo>
                  <a:cubicBezTo>
                    <a:pt x="20476" y="16679"/>
                    <a:pt x="21600" y="13916"/>
                    <a:pt x="21600" y="10986"/>
                  </a:cubicBezTo>
                  <a:cubicBezTo>
                    <a:pt x="21600" y="10986"/>
                    <a:pt x="21600" y="10986"/>
                    <a:pt x="21600" y="10986"/>
                  </a:cubicBezTo>
                  <a:cubicBezTo>
                    <a:pt x="21600" y="8057"/>
                    <a:pt x="20476" y="5294"/>
                    <a:pt x="18442" y="3212"/>
                  </a:cubicBezTo>
                  <a:close/>
                  <a:moveTo>
                    <a:pt x="7263" y="3521"/>
                  </a:moveTo>
                  <a:cubicBezTo>
                    <a:pt x="6922" y="4420"/>
                    <a:pt x="6644" y="5448"/>
                    <a:pt x="6455" y="6566"/>
                  </a:cubicBezTo>
                  <a:cubicBezTo>
                    <a:pt x="5356" y="6759"/>
                    <a:pt x="4345" y="7042"/>
                    <a:pt x="3461" y="7388"/>
                  </a:cubicBezTo>
                  <a:cubicBezTo>
                    <a:pt x="3019" y="7568"/>
                    <a:pt x="2615" y="7761"/>
                    <a:pt x="2248" y="7954"/>
                  </a:cubicBezTo>
                  <a:cubicBezTo>
                    <a:pt x="2501" y="7234"/>
                    <a:pt x="2842" y="6540"/>
                    <a:pt x="3259" y="5898"/>
                  </a:cubicBezTo>
                  <a:cubicBezTo>
                    <a:pt x="3322" y="5911"/>
                    <a:pt x="3385" y="5911"/>
                    <a:pt x="3448" y="5911"/>
                  </a:cubicBezTo>
                  <a:cubicBezTo>
                    <a:pt x="4307" y="5911"/>
                    <a:pt x="5002" y="5204"/>
                    <a:pt x="5002" y="4343"/>
                  </a:cubicBezTo>
                  <a:cubicBezTo>
                    <a:pt x="5002" y="4215"/>
                    <a:pt x="4977" y="4086"/>
                    <a:pt x="4952" y="3970"/>
                  </a:cubicBezTo>
                  <a:cubicBezTo>
                    <a:pt x="5798" y="3238"/>
                    <a:pt x="6771" y="2673"/>
                    <a:pt x="7832" y="2287"/>
                  </a:cubicBezTo>
                  <a:cubicBezTo>
                    <a:pt x="7629" y="2660"/>
                    <a:pt x="7440" y="3071"/>
                    <a:pt x="7263" y="3521"/>
                  </a:cubicBezTo>
                  <a:close/>
                  <a:moveTo>
                    <a:pt x="18139" y="7388"/>
                  </a:moveTo>
                  <a:cubicBezTo>
                    <a:pt x="17255" y="7042"/>
                    <a:pt x="16244" y="6759"/>
                    <a:pt x="15145" y="6566"/>
                  </a:cubicBezTo>
                  <a:cubicBezTo>
                    <a:pt x="14956" y="5448"/>
                    <a:pt x="14678" y="4420"/>
                    <a:pt x="14337" y="3521"/>
                  </a:cubicBezTo>
                  <a:cubicBezTo>
                    <a:pt x="14160" y="3071"/>
                    <a:pt x="13971" y="2660"/>
                    <a:pt x="13768" y="2287"/>
                  </a:cubicBezTo>
                  <a:cubicBezTo>
                    <a:pt x="16371" y="3212"/>
                    <a:pt x="18442" y="5320"/>
                    <a:pt x="19352" y="7954"/>
                  </a:cubicBezTo>
                  <a:cubicBezTo>
                    <a:pt x="18985" y="7761"/>
                    <a:pt x="18581" y="7568"/>
                    <a:pt x="18139" y="7388"/>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96"/>
                                        </p:tgtEl>
                                        <p:attrNameLst>
                                          <p:attrName>style.visibility</p:attrName>
                                        </p:attrNameLst>
                                      </p:cBhvr>
                                      <p:to>
                                        <p:strVal val="visible"/>
                                      </p:to>
                                    </p:set>
                                    <p:anim calcmode="lin" valueType="num">
                                      <p:cBhvr>
                                        <p:cTn id="7" dur="500" fill="hold"/>
                                        <p:tgtEl>
                                          <p:spTgt spid="296"/>
                                        </p:tgtEl>
                                        <p:attrNameLst>
                                          <p:attrName>ppt_x</p:attrName>
                                        </p:attrNameLst>
                                      </p:cBhvr>
                                      <p:tavLst>
                                        <p:tav tm="0">
                                          <p:val>
                                            <p:strVal val="0-#ppt_w/2"/>
                                          </p:val>
                                        </p:tav>
                                        <p:tav tm="100000">
                                          <p:val>
                                            <p:strVal val="#ppt_x"/>
                                          </p:val>
                                        </p:tav>
                                      </p:tavLst>
                                    </p:anim>
                                    <p:anim calcmode="lin" valueType="num">
                                      <p:cBhvr>
                                        <p:cTn id="8" dur="500" fill="hold"/>
                                        <p:tgtEl>
                                          <p:spTgt spid="2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297"/>
                                        </p:tgtEl>
                                        <p:attrNameLst>
                                          <p:attrName>style.visibility</p:attrName>
                                        </p:attrNameLst>
                                      </p:cBhvr>
                                      <p:to>
                                        <p:strVal val="visible"/>
                                      </p:to>
                                    </p:set>
                                    <p:anim calcmode="lin" valueType="num">
                                      <p:cBhvr>
                                        <p:cTn id="12" dur="1000" fill="hold"/>
                                        <p:tgtEl>
                                          <p:spTgt spid="297"/>
                                        </p:tgtEl>
                                        <p:attrNameLst>
                                          <p:attrName>ppt_x</p:attrName>
                                        </p:attrNameLst>
                                      </p:cBhvr>
                                      <p:tavLst>
                                        <p:tav tm="0">
                                          <p:val>
                                            <p:strVal val="#ppt_x"/>
                                          </p:val>
                                        </p:tav>
                                        <p:tav tm="100000">
                                          <p:val>
                                            <p:strVal val="#ppt_x"/>
                                          </p:val>
                                        </p:tav>
                                      </p:tavLst>
                                    </p:anim>
                                    <p:anim calcmode="lin" valueType="num">
                                      <p:cBhvr>
                                        <p:cTn id="13" dur="1000" fill="hold"/>
                                        <p:tgtEl>
                                          <p:spTgt spid="297"/>
                                        </p:tgtEl>
                                        <p:attrNameLst>
                                          <p:attrName>ppt_y</p:attrName>
                                        </p:attrNameLst>
                                      </p:cBhvr>
                                      <p:tavLst>
                                        <p:tav tm="0">
                                          <p:val>
                                            <p:strVal val="1+#ppt_h/2"/>
                                          </p:val>
                                        </p:tav>
                                        <p:tav tm="100000">
                                          <p:val>
                                            <p:strVal val="#ppt_y"/>
                                          </p:val>
                                        </p:tav>
                                      </p:tavLst>
                                    </p:anim>
                                  </p:childTnLst>
                                </p:cTn>
                              </p:par>
                              <p:par>
                                <p:cTn id="14" presetID="2" presetClass="entr" presetSubtype="4" fill="hold" grpId="3" nodeType="withEffect">
                                  <p:stCondLst>
                                    <p:cond delay="0"/>
                                  </p:stCondLst>
                                  <p:iterate>
                                    <p:tmAbs val="0"/>
                                  </p:iterate>
                                  <p:childTnLst>
                                    <p:set>
                                      <p:cBhvr>
                                        <p:cTn id="15" fill="hold"/>
                                        <p:tgtEl>
                                          <p:spTgt spid="300"/>
                                        </p:tgtEl>
                                        <p:attrNameLst>
                                          <p:attrName>style.visibility</p:attrName>
                                        </p:attrNameLst>
                                      </p:cBhvr>
                                      <p:to>
                                        <p:strVal val="visible"/>
                                      </p:to>
                                    </p:set>
                                    <p:anim calcmode="lin" valueType="num">
                                      <p:cBhvr>
                                        <p:cTn id="16" dur="1000" fill="hold"/>
                                        <p:tgtEl>
                                          <p:spTgt spid="300"/>
                                        </p:tgtEl>
                                        <p:attrNameLst>
                                          <p:attrName>ppt_x</p:attrName>
                                        </p:attrNameLst>
                                      </p:cBhvr>
                                      <p:tavLst>
                                        <p:tav tm="0">
                                          <p:val>
                                            <p:strVal val="#ppt_x"/>
                                          </p:val>
                                        </p:tav>
                                        <p:tav tm="100000">
                                          <p:val>
                                            <p:strVal val="#ppt_x"/>
                                          </p:val>
                                        </p:tav>
                                      </p:tavLst>
                                    </p:anim>
                                    <p:anim calcmode="lin" valueType="num">
                                      <p:cBhvr>
                                        <p:cTn id="17" dur="1000" fill="hold"/>
                                        <p:tgtEl>
                                          <p:spTgt spid="300"/>
                                        </p:tgtEl>
                                        <p:attrNameLst>
                                          <p:attrName>ppt_y</p:attrName>
                                        </p:attrNameLst>
                                      </p:cBhvr>
                                      <p:tavLst>
                                        <p:tav tm="0">
                                          <p:val>
                                            <p:strVal val="1+#ppt_h/2"/>
                                          </p:val>
                                        </p:tav>
                                        <p:tav tm="100000">
                                          <p:val>
                                            <p:strVal val="#ppt_y"/>
                                          </p:val>
                                        </p:tav>
                                      </p:tavLst>
                                    </p:anim>
                                  </p:childTnLst>
                                </p:cTn>
                              </p:par>
                              <p:par>
                                <p:cTn id="18" presetID="2" presetClass="entr" presetSubtype="4" fill="hold" grpId="4" nodeType="withEffect">
                                  <p:stCondLst>
                                    <p:cond delay="0"/>
                                  </p:stCondLst>
                                  <p:iterate>
                                    <p:tmAbs val="0"/>
                                  </p:iterate>
                                  <p:childTnLst>
                                    <p:set>
                                      <p:cBhvr>
                                        <p:cTn id="19" fill="hold"/>
                                        <p:tgtEl>
                                          <p:spTgt spid="301"/>
                                        </p:tgtEl>
                                        <p:attrNameLst>
                                          <p:attrName>style.visibility</p:attrName>
                                        </p:attrNameLst>
                                      </p:cBhvr>
                                      <p:to>
                                        <p:strVal val="visible"/>
                                      </p:to>
                                    </p:set>
                                    <p:anim calcmode="lin" valueType="num">
                                      <p:cBhvr>
                                        <p:cTn id="20" dur="1000" fill="hold"/>
                                        <p:tgtEl>
                                          <p:spTgt spid="301"/>
                                        </p:tgtEl>
                                        <p:attrNameLst>
                                          <p:attrName>ppt_x</p:attrName>
                                        </p:attrNameLst>
                                      </p:cBhvr>
                                      <p:tavLst>
                                        <p:tav tm="0">
                                          <p:val>
                                            <p:strVal val="#ppt_x"/>
                                          </p:val>
                                        </p:tav>
                                        <p:tav tm="100000">
                                          <p:val>
                                            <p:strVal val="#ppt_x"/>
                                          </p:val>
                                        </p:tav>
                                      </p:tavLst>
                                    </p:anim>
                                    <p:anim calcmode="lin" valueType="num">
                                      <p:cBhvr>
                                        <p:cTn id="21" dur="1000" fill="hold"/>
                                        <p:tgtEl>
                                          <p:spTgt spid="301"/>
                                        </p:tgtEl>
                                        <p:attrNameLst>
                                          <p:attrName>ppt_y</p:attrName>
                                        </p:attrNameLst>
                                      </p:cBhvr>
                                      <p:tavLst>
                                        <p:tav tm="0">
                                          <p:val>
                                            <p:strVal val="1+#ppt_h/2"/>
                                          </p:val>
                                        </p:tav>
                                        <p:tav tm="100000">
                                          <p:val>
                                            <p:strVal val="#ppt_y"/>
                                          </p:val>
                                        </p:tav>
                                      </p:tavLst>
                                    </p:anim>
                                  </p:childTnLst>
                                </p:cTn>
                              </p:par>
                              <p:par>
                                <p:cTn id="22" presetID="2" presetClass="entr" presetSubtype="4" fill="hold" grpId="5" nodeType="withEffect">
                                  <p:stCondLst>
                                    <p:cond delay="0"/>
                                  </p:stCondLst>
                                  <p:iterate>
                                    <p:tmAbs val="0"/>
                                  </p:iterate>
                                  <p:childTnLst>
                                    <p:set>
                                      <p:cBhvr>
                                        <p:cTn id="23" fill="hold"/>
                                        <p:tgtEl>
                                          <p:spTgt spid="304"/>
                                        </p:tgtEl>
                                        <p:attrNameLst>
                                          <p:attrName>style.visibility</p:attrName>
                                        </p:attrNameLst>
                                      </p:cBhvr>
                                      <p:to>
                                        <p:strVal val="visible"/>
                                      </p:to>
                                    </p:set>
                                    <p:anim calcmode="lin" valueType="num">
                                      <p:cBhvr>
                                        <p:cTn id="24" dur="1000" fill="hold"/>
                                        <p:tgtEl>
                                          <p:spTgt spid="304"/>
                                        </p:tgtEl>
                                        <p:attrNameLst>
                                          <p:attrName>ppt_x</p:attrName>
                                        </p:attrNameLst>
                                      </p:cBhvr>
                                      <p:tavLst>
                                        <p:tav tm="0">
                                          <p:val>
                                            <p:strVal val="#ppt_x"/>
                                          </p:val>
                                        </p:tav>
                                        <p:tav tm="100000">
                                          <p:val>
                                            <p:strVal val="#ppt_x"/>
                                          </p:val>
                                        </p:tav>
                                      </p:tavLst>
                                    </p:anim>
                                    <p:anim calcmode="lin" valueType="num">
                                      <p:cBhvr>
                                        <p:cTn id="25" dur="1000" fill="hold"/>
                                        <p:tgtEl>
                                          <p:spTgt spid="304"/>
                                        </p:tgtEl>
                                        <p:attrNameLst>
                                          <p:attrName>ppt_y</p:attrName>
                                        </p:attrNameLst>
                                      </p:cBhvr>
                                      <p:tavLst>
                                        <p:tav tm="0">
                                          <p:val>
                                            <p:strVal val="1+#ppt_h/2"/>
                                          </p:val>
                                        </p:tav>
                                        <p:tav tm="100000">
                                          <p:val>
                                            <p:strVal val="#ppt_y"/>
                                          </p:val>
                                        </p:tav>
                                      </p:tavLst>
                                    </p:anim>
                                  </p:childTnLst>
                                </p:cTn>
                              </p:par>
                              <p:par>
                                <p:cTn id="26" presetID="2" presetClass="entr" presetSubtype="4" fill="hold" grpId="6" nodeType="withEffect">
                                  <p:stCondLst>
                                    <p:cond delay="0"/>
                                  </p:stCondLst>
                                  <p:iterate>
                                    <p:tmAbs val="0"/>
                                  </p:iterate>
                                  <p:childTnLst>
                                    <p:set>
                                      <p:cBhvr>
                                        <p:cTn id="27" fill="hold"/>
                                        <p:tgtEl>
                                          <p:spTgt spid="305"/>
                                        </p:tgtEl>
                                        <p:attrNameLst>
                                          <p:attrName>style.visibility</p:attrName>
                                        </p:attrNameLst>
                                      </p:cBhvr>
                                      <p:to>
                                        <p:strVal val="visible"/>
                                      </p:to>
                                    </p:set>
                                    <p:anim calcmode="lin" valueType="num">
                                      <p:cBhvr>
                                        <p:cTn id="28" dur="1000" fill="hold"/>
                                        <p:tgtEl>
                                          <p:spTgt spid="305"/>
                                        </p:tgtEl>
                                        <p:attrNameLst>
                                          <p:attrName>ppt_x</p:attrName>
                                        </p:attrNameLst>
                                      </p:cBhvr>
                                      <p:tavLst>
                                        <p:tav tm="0">
                                          <p:val>
                                            <p:strVal val="#ppt_x"/>
                                          </p:val>
                                        </p:tav>
                                        <p:tav tm="100000">
                                          <p:val>
                                            <p:strVal val="#ppt_x"/>
                                          </p:val>
                                        </p:tav>
                                      </p:tavLst>
                                    </p:anim>
                                    <p:anim calcmode="lin" valueType="num">
                                      <p:cBhvr>
                                        <p:cTn id="29" dur="1000" fill="hold"/>
                                        <p:tgtEl>
                                          <p:spTgt spid="305"/>
                                        </p:tgtEl>
                                        <p:attrNameLst>
                                          <p:attrName>ppt_y</p:attrName>
                                        </p:attrNameLst>
                                      </p:cBhvr>
                                      <p:tavLst>
                                        <p:tav tm="0">
                                          <p:val>
                                            <p:strVal val="1+#ppt_h/2"/>
                                          </p:val>
                                        </p:tav>
                                        <p:tav tm="100000">
                                          <p:val>
                                            <p:strVal val="#ppt_y"/>
                                          </p:val>
                                        </p:tav>
                                      </p:tavLst>
                                    </p:anim>
                                  </p:childTnLst>
                                </p:cTn>
                              </p:par>
                              <p:par>
                                <p:cTn id="30" presetID="2" presetClass="entr" presetSubtype="4" fill="hold" grpId="7" nodeType="withEffect">
                                  <p:stCondLst>
                                    <p:cond delay="0"/>
                                  </p:stCondLst>
                                  <p:iterate>
                                    <p:tmAbs val="0"/>
                                  </p:iterate>
                                  <p:childTnLst>
                                    <p:set>
                                      <p:cBhvr>
                                        <p:cTn id="31" fill="hold"/>
                                        <p:tgtEl>
                                          <p:spTgt spid="308"/>
                                        </p:tgtEl>
                                        <p:attrNameLst>
                                          <p:attrName>style.visibility</p:attrName>
                                        </p:attrNameLst>
                                      </p:cBhvr>
                                      <p:to>
                                        <p:strVal val="visible"/>
                                      </p:to>
                                    </p:set>
                                    <p:anim calcmode="lin" valueType="num">
                                      <p:cBhvr>
                                        <p:cTn id="32" dur="1000" fill="hold"/>
                                        <p:tgtEl>
                                          <p:spTgt spid="308"/>
                                        </p:tgtEl>
                                        <p:attrNameLst>
                                          <p:attrName>ppt_x</p:attrName>
                                        </p:attrNameLst>
                                      </p:cBhvr>
                                      <p:tavLst>
                                        <p:tav tm="0">
                                          <p:val>
                                            <p:strVal val="#ppt_x"/>
                                          </p:val>
                                        </p:tav>
                                        <p:tav tm="100000">
                                          <p:val>
                                            <p:strVal val="#ppt_x"/>
                                          </p:val>
                                        </p:tav>
                                      </p:tavLst>
                                    </p:anim>
                                    <p:anim calcmode="lin" valueType="num">
                                      <p:cBhvr>
                                        <p:cTn id="33" dur="1000" fill="hold"/>
                                        <p:tgtEl>
                                          <p:spTgt spid="308"/>
                                        </p:tgtEl>
                                        <p:attrNameLst>
                                          <p:attrName>ppt_y</p:attrName>
                                        </p:attrNameLst>
                                      </p:cBhvr>
                                      <p:tavLst>
                                        <p:tav tm="0">
                                          <p:val>
                                            <p:strVal val="1+#ppt_h/2"/>
                                          </p:val>
                                        </p:tav>
                                        <p:tav tm="100000">
                                          <p:val>
                                            <p:strVal val="#ppt_y"/>
                                          </p:val>
                                        </p:tav>
                                      </p:tavLst>
                                    </p:anim>
                                  </p:childTnLst>
                                </p:cTn>
                              </p:par>
                              <p:par>
                                <p:cTn id="34" presetID="2" presetClass="entr" presetSubtype="4" fill="hold" grpId="8" nodeType="withEffect">
                                  <p:stCondLst>
                                    <p:cond delay="0"/>
                                  </p:stCondLst>
                                  <p:iterate>
                                    <p:tmAbs val="0"/>
                                  </p:iterate>
                                  <p:childTnLst>
                                    <p:set>
                                      <p:cBhvr>
                                        <p:cTn id="35" fill="hold"/>
                                        <p:tgtEl>
                                          <p:spTgt spid="309"/>
                                        </p:tgtEl>
                                        <p:attrNameLst>
                                          <p:attrName>style.visibility</p:attrName>
                                        </p:attrNameLst>
                                      </p:cBhvr>
                                      <p:to>
                                        <p:strVal val="visible"/>
                                      </p:to>
                                    </p:set>
                                    <p:anim calcmode="lin" valueType="num">
                                      <p:cBhvr>
                                        <p:cTn id="36" dur="1000" fill="hold"/>
                                        <p:tgtEl>
                                          <p:spTgt spid="309"/>
                                        </p:tgtEl>
                                        <p:attrNameLst>
                                          <p:attrName>ppt_x</p:attrName>
                                        </p:attrNameLst>
                                      </p:cBhvr>
                                      <p:tavLst>
                                        <p:tav tm="0">
                                          <p:val>
                                            <p:strVal val="#ppt_x"/>
                                          </p:val>
                                        </p:tav>
                                        <p:tav tm="100000">
                                          <p:val>
                                            <p:strVal val="#ppt_x"/>
                                          </p:val>
                                        </p:tav>
                                      </p:tavLst>
                                    </p:anim>
                                    <p:anim calcmode="lin" valueType="num">
                                      <p:cBhvr>
                                        <p:cTn id="37" dur="1000" fill="hold"/>
                                        <p:tgtEl>
                                          <p:spTgt spid="309"/>
                                        </p:tgtEl>
                                        <p:attrNameLst>
                                          <p:attrName>ppt_y</p:attrName>
                                        </p:attrNameLst>
                                      </p:cBhvr>
                                      <p:tavLst>
                                        <p:tav tm="0">
                                          <p:val>
                                            <p:strVal val="1+#ppt_h/2"/>
                                          </p:val>
                                        </p:tav>
                                        <p:tav tm="100000">
                                          <p:val>
                                            <p:strVal val="#ppt_y"/>
                                          </p:val>
                                        </p:tav>
                                      </p:tavLst>
                                    </p:anim>
                                  </p:childTnLst>
                                </p:cTn>
                              </p:par>
                              <p:par>
                                <p:cTn id="38" presetID="2" presetClass="entr" presetSubtype="4" fill="hold" grpId="9" nodeType="withEffect">
                                  <p:stCondLst>
                                    <p:cond delay="0"/>
                                  </p:stCondLst>
                                  <p:iterate>
                                    <p:tmAbs val="0"/>
                                  </p:iterate>
                                  <p:childTnLst>
                                    <p:set>
                                      <p:cBhvr>
                                        <p:cTn id="39" fill="hold"/>
                                        <p:tgtEl>
                                          <p:spTgt spid="310"/>
                                        </p:tgtEl>
                                        <p:attrNameLst>
                                          <p:attrName>style.visibility</p:attrName>
                                        </p:attrNameLst>
                                      </p:cBhvr>
                                      <p:to>
                                        <p:strVal val="visible"/>
                                      </p:to>
                                    </p:set>
                                    <p:anim calcmode="lin" valueType="num">
                                      <p:cBhvr>
                                        <p:cTn id="40" dur="1000" fill="hold"/>
                                        <p:tgtEl>
                                          <p:spTgt spid="310"/>
                                        </p:tgtEl>
                                        <p:attrNameLst>
                                          <p:attrName>ppt_x</p:attrName>
                                        </p:attrNameLst>
                                      </p:cBhvr>
                                      <p:tavLst>
                                        <p:tav tm="0">
                                          <p:val>
                                            <p:strVal val="#ppt_x"/>
                                          </p:val>
                                        </p:tav>
                                        <p:tav tm="100000">
                                          <p:val>
                                            <p:strVal val="#ppt_x"/>
                                          </p:val>
                                        </p:tav>
                                      </p:tavLst>
                                    </p:anim>
                                    <p:anim calcmode="lin" valueType="num">
                                      <p:cBhvr>
                                        <p:cTn id="41" dur="1000" fill="hold"/>
                                        <p:tgtEl>
                                          <p:spTgt spid="310"/>
                                        </p:tgtEl>
                                        <p:attrNameLst>
                                          <p:attrName>ppt_y</p:attrName>
                                        </p:attrNameLst>
                                      </p:cBhvr>
                                      <p:tavLst>
                                        <p:tav tm="0">
                                          <p:val>
                                            <p:strVal val="1+#ppt_h/2"/>
                                          </p:val>
                                        </p:tav>
                                        <p:tav tm="100000">
                                          <p:val>
                                            <p:strVal val="#ppt_y"/>
                                          </p:val>
                                        </p:tav>
                                      </p:tavLst>
                                    </p:anim>
                                  </p:childTnLst>
                                </p:cTn>
                              </p:par>
                              <p:par>
                                <p:cTn id="42" presetID="2" presetClass="entr" presetSubtype="4" fill="hold" grpId="10" nodeType="withEffect">
                                  <p:stCondLst>
                                    <p:cond delay="0"/>
                                  </p:stCondLst>
                                  <p:iterate>
                                    <p:tmAbs val="0"/>
                                  </p:iterate>
                                  <p:childTnLst>
                                    <p:set>
                                      <p:cBhvr>
                                        <p:cTn id="43" fill="hold"/>
                                        <p:tgtEl>
                                          <p:spTgt spid="311"/>
                                        </p:tgtEl>
                                        <p:attrNameLst>
                                          <p:attrName>style.visibility</p:attrName>
                                        </p:attrNameLst>
                                      </p:cBhvr>
                                      <p:to>
                                        <p:strVal val="visible"/>
                                      </p:to>
                                    </p:set>
                                    <p:anim calcmode="lin" valueType="num">
                                      <p:cBhvr>
                                        <p:cTn id="44" dur="1000" fill="hold"/>
                                        <p:tgtEl>
                                          <p:spTgt spid="311"/>
                                        </p:tgtEl>
                                        <p:attrNameLst>
                                          <p:attrName>ppt_x</p:attrName>
                                        </p:attrNameLst>
                                      </p:cBhvr>
                                      <p:tavLst>
                                        <p:tav tm="0">
                                          <p:val>
                                            <p:strVal val="#ppt_x"/>
                                          </p:val>
                                        </p:tav>
                                        <p:tav tm="100000">
                                          <p:val>
                                            <p:strVal val="#ppt_x"/>
                                          </p:val>
                                        </p:tav>
                                      </p:tavLst>
                                    </p:anim>
                                    <p:anim calcmode="lin" valueType="num">
                                      <p:cBhvr>
                                        <p:cTn id="45" dur="1000" fill="hold"/>
                                        <p:tgtEl>
                                          <p:spTgt spid="311"/>
                                        </p:tgtEl>
                                        <p:attrNameLst>
                                          <p:attrName>ppt_y</p:attrName>
                                        </p:attrNameLst>
                                      </p:cBhvr>
                                      <p:tavLst>
                                        <p:tav tm="0">
                                          <p:val>
                                            <p:strVal val="1+#ppt_h/2"/>
                                          </p:val>
                                        </p:tav>
                                        <p:tav tm="100000">
                                          <p:val>
                                            <p:strVal val="#ppt_y"/>
                                          </p:val>
                                        </p:tav>
                                      </p:tavLst>
                                    </p:anim>
                                  </p:childTnLst>
                                </p:cTn>
                              </p:par>
                              <p:par>
                                <p:cTn id="46" presetID="2" presetClass="entr" presetSubtype="4" fill="hold" grpId="11" nodeType="withEffect">
                                  <p:stCondLst>
                                    <p:cond delay="0"/>
                                  </p:stCondLst>
                                  <p:iterate>
                                    <p:tmAbs val="0"/>
                                  </p:iterate>
                                  <p:childTnLst>
                                    <p:set>
                                      <p:cBhvr>
                                        <p:cTn id="47" fill="hold"/>
                                        <p:tgtEl>
                                          <p:spTgt spid="317"/>
                                        </p:tgtEl>
                                        <p:attrNameLst>
                                          <p:attrName>style.visibility</p:attrName>
                                        </p:attrNameLst>
                                      </p:cBhvr>
                                      <p:to>
                                        <p:strVal val="visible"/>
                                      </p:to>
                                    </p:set>
                                    <p:anim calcmode="lin" valueType="num">
                                      <p:cBhvr>
                                        <p:cTn id="48" dur="1000" fill="hold"/>
                                        <p:tgtEl>
                                          <p:spTgt spid="317"/>
                                        </p:tgtEl>
                                        <p:attrNameLst>
                                          <p:attrName>ppt_x</p:attrName>
                                        </p:attrNameLst>
                                      </p:cBhvr>
                                      <p:tavLst>
                                        <p:tav tm="0">
                                          <p:val>
                                            <p:strVal val="#ppt_x"/>
                                          </p:val>
                                        </p:tav>
                                        <p:tav tm="100000">
                                          <p:val>
                                            <p:strVal val="#ppt_x"/>
                                          </p:val>
                                        </p:tav>
                                      </p:tavLst>
                                    </p:anim>
                                    <p:anim calcmode="lin" valueType="num">
                                      <p:cBhvr>
                                        <p:cTn id="49" dur="1000" fill="hold"/>
                                        <p:tgtEl>
                                          <p:spTgt spid="317"/>
                                        </p:tgtEl>
                                        <p:attrNameLst>
                                          <p:attrName>ppt_y</p:attrName>
                                        </p:attrNameLst>
                                      </p:cBhvr>
                                      <p:tavLst>
                                        <p:tav tm="0">
                                          <p:val>
                                            <p:strVal val="1+#ppt_h/2"/>
                                          </p:val>
                                        </p:tav>
                                        <p:tav tm="100000">
                                          <p:val>
                                            <p:strVal val="#ppt_y"/>
                                          </p:val>
                                        </p:tav>
                                      </p:tavLst>
                                    </p:anim>
                                  </p:childTnLst>
                                </p:cTn>
                              </p:par>
                              <p:par>
                                <p:cTn id="50" presetID="2" presetClass="entr" presetSubtype="4" fill="hold" grpId="12" nodeType="withEffect">
                                  <p:stCondLst>
                                    <p:cond delay="0"/>
                                  </p:stCondLst>
                                  <p:iterate>
                                    <p:tmAbs val="0"/>
                                  </p:iterate>
                                  <p:childTnLst>
                                    <p:set>
                                      <p:cBhvr>
                                        <p:cTn id="51" fill="hold"/>
                                        <p:tgtEl>
                                          <p:spTgt spid="320"/>
                                        </p:tgtEl>
                                        <p:attrNameLst>
                                          <p:attrName>style.visibility</p:attrName>
                                        </p:attrNameLst>
                                      </p:cBhvr>
                                      <p:to>
                                        <p:strVal val="visible"/>
                                      </p:to>
                                    </p:set>
                                    <p:anim calcmode="lin" valueType="num">
                                      <p:cBhvr>
                                        <p:cTn id="52" dur="1000" fill="hold"/>
                                        <p:tgtEl>
                                          <p:spTgt spid="320"/>
                                        </p:tgtEl>
                                        <p:attrNameLst>
                                          <p:attrName>ppt_x</p:attrName>
                                        </p:attrNameLst>
                                      </p:cBhvr>
                                      <p:tavLst>
                                        <p:tav tm="0">
                                          <p:val>
                                            <p:strVal val="#ppt_x"/>
                                          </p:val>
                                        </p:tav>
                                        <p:tav tm="100000">
                                          <p:val>
                                            <p:strVal val="#ppt_x"/>
                                          </p:val>
                                        </p:tav>
                                      </p:tavLst>
                                    </p:anim>
                                    <p:anim calcmode="lin" valueType="num">
                                      <p:cBhvr>
                                        <p:cTn id="53" dur="1000" fill="hold"/>
                                        <p:tgtEl>
                                          <p:spTgt spid="320"/>
                                        </p:tgtEl>
                                        <p:attrNameLst>
                                          <p:attrName>ppt_y</p:attrName>
                                        </p:attrNameLst>
                                      </p:cBhvr>
                                      <p:tavLst>
                                        <p:tav tm="0">
                                          <p:val>
                                            <p:strVal val="1+#ppt_h/2"/>
                                          </p:val>
                                        </p:tav>
                                        <p:tav tm="100000">
                                          <p:val>
                                            <p:strVal val="#ppt_y"/>
                                          </p:val>
                                        </p:tav>
                                      </p:tavLst>
                                    </p:anim>
                                  </p:childTnLst>
                                </p:cTn>
                              </p:par>
                              <p:par>
                                <p:cTn id="54" presetID="2" presetClass="entr" presetSubtype="4" fill="hold" grpId="13" nodeType="withEffect">
                                  <p:stCondLst>
                                    <p:cond delay="0"/>
                                  </p:stCondLst>
                                  <p:iterate>
                                    <p:tmAbs val="0"/>
                                  </p:iterate>
                                  <p:childTnLst>
                                    <p:set>
                                      <p:cBhvr>
                                        <p:cTn id="55" fill="hold"/>
                                        <p:tgtEl>
                                          <p:spTgt spid="324"/>
                                        </p:tgtEl>
                                        <p:attrNameLst>
                                          <p:attrName>style.visibility</p:attrName>
                                        </p:attrNameLst>
                                      </p:cBhvr>
                                      <p:to>
                                        <p:strVal val="visible"/>
                                      </p:to>
                                    </p:set>
                                    <p:anim calcmode="lin" valueType="num">
                                      <p:cBhvr>
                                        <p:cTn id="56" dur="1000" fill="hold"/>
                                        <p:tgtEl>
                                          <p:spTgt spid="324"/>
                                        </p:tgtEl>
                                        <p:attrNameLst>
                                          <p:attrName>ppt_x</p:attrName>
                                        </p:attrNameLst>
                                      </p:cBhvr>
                                      <p:tavLst>
                                        <p:tav tm="0">
                                          <p:val>
                                            <p:strVal val="#ppt_x"/>
                                          </p:val>
                                        </p:tav>
                                        <p:tav tm="100000">
                                          <p:val>
                                            <p:strVal val="#ppt_x"/>
                                          </p:val>
                                        </p:tav>
                                      </p:tavLst>
                                    </p:anim>
                                    <p:anim calcmode="lin" valueType="num">
                                      <p:cBhvr>
                                        <p:cTn id="57" dur="1000" fill="hold"/>
                                        <p:tgtEl>
                                          <p:spTgt spid="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1" animBg="1" advAuto="0"/>
      <p:bldP spid="297" grpId="2" animBg="1" advAuto="0"/>
      <p:bldP spid="300" grpId="3" animBg="1" advAuto="0"/>
      <p:bldP spid="301" grpId="4" animBg="1" advAuto="0"/>
      <p:bldP spid="304" grpId="5" animBg="1" advAuto="0"/>
      <p:bldP spid="305" grpId="6" animBg="1" advAuto="0"/>
      <p:bldP spid="308" grpId="7" animBg="1" advAuto="0"/>
      <p:bldP spid="309" grpId="8" animBg="1" advAuto="0"/>
      <p:bldP spid="310" grpId="9" animBg="1" advAuto="0"/>
      <p:bldP spid="311" grpId="10" animBg="1" advAuto="0"/>
      <p:bldP spid="317" grpId="11" animBg="1" advAuto="0"/>
      <p:bldP spid="320" grpId="12" animBg="1" advAuto="0"/>
      <p:bldP spid="324" grpId="1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 name="组合 6"/>
          <p:cNvGrpSpPr/>
          <p:nvPr/>
        </p:nvGrpSpPr>
        <p:grpSpPr>
          <a:xfrm>
            <a:off x="-1" y="351827"/>
            <a:ext cx="5509370" cy="599441"/>
            <a:chOff x="0" y="0"/>
            <a:chExt cx="5509369" cy="599440"/>
          </a:xfrm>
        </p:grpSpPr>
        <p:sp>
          <p:nvSpPr>
            <p:cNvPr id="326"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327" name="文本框 8"/>
            <p:cNvSpPr txBox="1"/>
            <p:nvPr/>
          </p:nvSpPr>
          <p:spPr>
            <a:xfrm>
              <a:off x="1621668" y="-1"/>
              <a:ext cx="388770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web应用功能需求</a:t>
              </a:r>
            </a:p>
          </p:txBody>
        </p:sp>
      </p:grpSp>
      <p:sp>
        <p:nvSpPr>
          <p:cNvPr id="329" name="矩形 15"/>
          <p:cNvSpPr txBox="1"/>
          <p:nvPr/>
        </p:nvSpPr>
        <p:spPr>
          <a:xfrm>
            <a:off x="-100482" y="2226254"/>
            <a:ext cx="5768139" cy="443070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用户登录界面：显示账户账号或用户名的输入框和密码的输入框</a:t>
            </a:r>
            <a:r>
              <a:rPr dirty="0"/>
              <a:t>(</a:t>
            </a:r>
            <a:r>
              <a:rPr dirty="0" err="1"/>
              <a:t>用户可使用已验证的邮箱，手机号码或注册时输入的唯一用户名进行登录操作</a:t>
            </a:r>
            <a:r>
              <a:rPr dirty="0"/>
              <a:t>)，</a:t>
            </a:r>
            <a:r>
              <a:rPr dirty="0" err="1"/>
              <a:t>以及主要button：登录，同时加入注册和找回密码的连接。以及以其他方式（例如：微信，微博，qq）登录的连接</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用户注册界面：显示用户名的输入框，密码设置框，二次确认密码框，邮箱或手机的验证框，以及验证码输入框</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在注册页面最下方显示“同意并愿意遵守协议”且加入协议连接以供用户查看协议详细内容</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a:t>个人信息详情：显示用户的头像，用户名及用户设置的个人简介（例如：国籍，性别，行业，个人简述等）及用户的粉丝量和用户所关注的人数。 已发博客，我的收藏及草稿箱，内容按时间顺序以标题及内容缩略形式显示。用户可随意删除个人已发博客，收藏及草稿中的内容，同时可以更改博客访问权限。支持编辑个人资料。</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a:t>个人信息编辑页面：不支持更改用户名，一旦注册成功，用户名即为唯一。可更改个人简介：生日，行业，性别，国籍及个人简述（个人简述需字数控制）。</a:t>
            </a:r>
            <a:r>
              <a:rPr dirty="0" err="1"/>
              <a:t>用户可选择取消更改或保存更改，若保存更改，个人信息页面显示将自动刷新为新更改的个人信息</a:t>
            </a:r>
            <a:r>
              <a:rPr dirty="0"/>
              <a:t>。</a:t>
            </a:r>
          </a:p>
        </p:txBody>
      </p:sp>
      <p:sp>
        <p:nvSpPr>
          <p:cNvPr id="330" name="矩形 17"/>
          <p:cNvSpPr txBox="1"/>
          <p:nvPr/>
        </p:nvSpPr>
        <p:spPr>
          <a:xfrm>
            <a:off x="5633986" y="2197725"/>
            <a:ext cx="6626248" cy="53394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查找博客：管理员可在博客标题和全文按关键字查找，或者按作者查找博客，这点和其他用户是相同的</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查看博客数据：管理员可以查看某个时段按浏览量排序的博客排行榜，还可具体查看某篇博客总浏览量、分时段浏览量等信息以供分析</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删除博客：管理员可对违规的博客进行删除或下架处理，可以考虑将该功能直接加入每篇博客页面中</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删除评论：管理员可对违规评论进行删除处理，该功能应直接附加在评论处</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博客推荐：管理员可以将选中博客进行置顶，放置到首页或者推荐栏中进行推荐</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查找用户：管理员可根据用户名查找所需用户</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封禁用户：管理员可对违规用户进行禁止登陆处理</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查看用户量：管理员可查看当前用户量</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发布通知：管理员可以发布通知，供系统中的用户查看</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删除用户：管理员可删除系统库中用户并删除该用户附带的信息</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解除封禁：管理员可对禁止登陆的用户解除禁止登陆</a:t>
            </a:r>
            <a:r>
              <a:rPr dirty="0"/>
              <a:t>。</a:t>
            </a:r>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新增用户：管理员可以向系统中新添加用户，并可指定其用户名、账号、密码</a:t>
            </a:r>
            <a:endParaRPr dirty="0"/>
          </a:p>
          <a:p>
            <a:pPr marL="457200" indent="-317500" defTabSz="457200">
              <a:lnSpc>
                <a:spcPts val="2000"/>
              </a:lnSpc>
              <a:buClr>
                <a:srgbClr val="24292E"/>
              </a:buClr>
              <a:buSzPct val="100000"/>
              <a:buFont typeface="ArialUnicodeMS"/>
              <a:buAutoNum type="arabicPeriod"/>
              <a:defRPr sz="1400">
                <a:solidFill>
                  <a:srgbClr val="24292E"/>
                </a:solidFill>
                <a:latin typeface="+mj-lt"/>
                <a:ea typeface="+mj-ea"/>
                <a:cs typeface="+mj-cs"/>
                <a:sym typeface="Helvetica"/>
              </a:defRPr>
            </a:pPr>
            <a:r>
              <a:rPr dirty="0" err="1"/>
              <a:t>查看用户博客：管理员可查看用户发布的博客</a:t>
            </a:r>
            <a:endParaRPr dirty="0"/>
          </a:p>
          <a:p>
            <a:pPr defTabSz="457200">
              <a:lnSpc>
                <a:spcPts val="2500"/>
              </a:lnSpc>
              <a:spcBef>
                <a:spcPts val="1600"/>
              </a:spcBef>
              <a:defRPr sz="1050" b="1">
                <a:solidFill>
                  <a:srgbClr val="24292E"/>
                </a:solidFill>
                <a:latin typeface="+mj-lt"/>
                <a:ea typeface="+mj-ea"/>
                <a:cs typeface="+mj-cs"/>
                <a:sym typeface="Helvetica"/>
              </a:defRPr>
            </a:pPr>
            <a:endParaRPr dirty="0"/>
          </a:p>
          <a:p>
            <a:pPr defTabSz="457200">
              <a:lnSpc>
                <a:spcPts val="3300"/>
              </a:lnSpc>
              <a:defRPr sz="1500" b="1">
                <a:solidFill>
                  <a:srgbClr val="0366D6"/>
                </a:solidFill>
                <a:latin typeface="+mj-lt"/>
                <a:ea typeface="+mj-ea"/>
                <a:cs typeface="+mj-cs"/>
                <a:sym typeface="Helvetica"/>
              </a:defRPr>
            </a:pPr>
            <a:endParaRPr dirty="0"/>
          </a:p>
        </p:txBody>
      </p:sp>
      <p:sp>
        <p:nvSpPr>
          <p:cNvPr id="331" name="椭圆 4"/>
          <p:cNvSpPr/>
          <p:nvPr/>
        </p:nvSpPr>
        <p:spPr>
          <a:xfrm>
            <a:off x="1489230" y="958349"/>
            <a:ext cx="962808" cy="944179"/>
          </a:xfrm>
          <a:prstGeom prst="ellipse">
            <a:avLst/>
          </a:prstGeom>
          <a:ln w="19050">
            <a:solidFill>
              <a:srgbClr val="4DA6AD"/>
            </a:solidFill>
            <a:miter/>
          </a:ln>
        </p:spPr>
        <p:txBody>
          <a:bodyPr lIns="45719" rIns="45719" anchor="ctr"/>
          <a:lstStyle/>
          <a:p>
            <a:pPr algn="ctr">
              <a:defRPr>
                <a:solidFill>
                  <a:srgbClr val="808080"/>
                </a:solidFill>
              </a:defRPr>
            </a:pPr>
            <a:endParaRPr/>
          </a:p>
        </p:txBody>
      </p:sp>
      <p:grpSp>
        <p:nvGrpSpPr>
          <p:cNvPr id="334" name="矩形 5"/>
          <p:cNvGrpSpPr/>
          <p:nvPr/>
        </p:nvGrpSpPr>
        <p:grpSpPr>
          <a:xfrm>
            <a:off x="1336974" y="1599491"/>
            <a:ext cx="1267320" cy="689986"/>
            <a:chOff x="0" y="-61605"/>
            <a:chExt cx="1267319" cy="689984"/>
          </a:xfrm>
        </p:grpSpPr>
        <p:sp>
          <p:nvSpPr>
            <p:cNvPr id="332" name="矩形"/>
            <p:cNvSpPr/>
            <p:nvPr/>
          </p:nvSpPr>
          <p:spPr>
            <a:xfrm>
              <a:off x="0" y="54565"/>
              <a:ext cx="1267320" cy="457644"/>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3" name="用户个人管理"/>
            <p:cNvSpPr txBox="1"/>
            <p:nvPr/>
          </p:nvSpPr>
          <p:spPr>
            <a:xfrm>
              <a:off x="0" y="-61606"/>
              <a:ext cx="1267320" cy="689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400">
                  <a:solidFill>
                    <a:srgbClr val="FFFFFF"/>
                  </a:solidFill>
                </a:defRPr>
              </a:lvl1pPr>
            </a:lstStyle>
            <a:p>
              <a:r>
                <a:t>用户个人管理</a:t>
              </a:r>
            </a:p>
          </p:txBody>
        </p:sp>
      </p:grpSp>
      <p:grpSp>
        <p:nvGrpSpPr>
          <p:cNvPr id="340" name="Group 4"/>
          <p:cNvGrpSpPr/>
          <p:nvPr/>
        </p:nvGrpSpPr>
        <p:grpSpPr>
          <a:xfrm>
            <a:off x="1718283" y="1163749"/>
            <a:ext cx="504702" cy="533379"/>
            <a:chOff x="0" y="0"/>
            <a:chExt cx="504701" cy="533378"/>
          </a:xfrm>
        </p:grpSpPr>
        <p:sp>
          <p:nvSpPr>
            <p:cNvPr id="335" name="Oval 5"/>
            <p:cNvSpPr/>
            <p:nvPr/>
          </p:nvSpPr>
          <p:spPr>
            <a:xfrm>
              <a:off x="20073" y="-1"/>
              <a:ext cx="113272"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36" name="Oval 6"/>
            <p:cNvSpPr/>
            <p:nvPr/>
          </p:nvSpPr>
          <p:spPr>
            <a:xfrm>
              <a:off x="371357" y="-1"/>
              <a:ext cx="112554"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37" name="Oval 7"/>
            <p:cNvSpPr/>
            <p:nvPr/>
          </p:nvSpPr>
          <p:spPr>
            <a:xfrm>
              <a:off x="371357" y="301100"/>
              <a:ext cx="112554"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38" name="Oval 8"/>
            <p:cNvSpPr/>
            <p:nvPr/>
          </p:nvSpPr>
          <p:spPr>
            <a:xfrm>
              <a:off x="20073" y="301100"/>
              <a:ext cx="113272" cy="112555"/>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39" name="Freeform 9"/>
            <p:cNvSpPr/>
            <p:nvPr/>
          </p:nvSpPr>
          <p:spPr>
            <a:xfrm>
              <a:off x="-1" y="119723"/>
              <a:ext cx="504703" cy="413656"/>
            </a:xfrm>
            <a:custGeom>
              <a:avLst/>
              <a:gdLst/>
              <a:ahLst/>
              <a:cxnLst>
                <a:cxn ang="0">
                  <a:pos x="wd2" y="hd2"/>
                </a:cxn>
                <a:cxn ang="5400000">
                  <a:pos x="wd2" y="hd2"/>
                </a:cxn>
                <a:cxn ang="10800000">
                  <a:pos x="wd2" y="hd2"/>
                </a:cxn>
                <a:cxn ang="16200000">
                  <a:pos x="wd2" y="hd2"/>
                </a:cxn>
              </a:cxnLst>
              <a:rect l="0" t="0" r="r" b="b"/>
              <a:pathLst>
                <a:path w="21600" h="21600" extrusionOk="0">
                  <a:moveTo>
                    <a:pt x="21600" y="3749"/>
                  </a:moveTo>
                  <a:cubicBezTo>
                    <a:pt x="21600" y="1696"/>
                    <a:pt x="20136" y="0"/>
                    <a:pt x="18305" y="0"/>
                  </a:cubicBezTo>
                  <a:cubicBezTo>
                    <a:pt x="16548" y="0"/>
                    <a:pt x="15083" y="1696"/>
                    <a:pt x="15083" y="3749"/>
                  </a:cubicBezTo>
                  <a:cubicBezTo>
                    <a:pt x="15083" y="5177"/>
                    <a:pt x="15083" y="5177"/>
                    <a:pt x="15083" y="5177"/>
                  </a:cubicBezTo>
                  <a:cubicBezTo>
                    <a:pt x="13180" y="7676"/>
                    <a:pt x="13180" y="7676"/>
                    <a:pt x="13180" y="7676"/>
                  </a:cubicBezTo>
                  <a:cubicBezTo>
                    <a:pt x="8494" y="7676"/>
                    <a:pt x="8494" y="7676"/>
                    <a:pt x="8494" y="7676"/>
                  </a:cubicBezTo>
                  <a:cubicBezTo>
                    <a:pt x="6517" y="5088"/>
                    <a:pt x="6517" y="5088"/>
                    <a:pt x="6517" y="5088"/>
                  </a:cubicBezTo>
                  <a:cubicBezTo>
                    <a:pt x="6517" y="3749"/>
                    <a:pt x="6517" y="3749"/>
                    <a:pt x="6517" y="3749"/>
                  </a:cubicBezTo>
                  <a:cubicBezTo>
                    <a:pt x="6517" y="1696"/>
                    <a:pt x="5052" y="0"/>
                    <a:pt x="3222" y="0"/>
                  </a:cubicBezTo>
                  <a:cubicBezTo>
                    <a:pt x="1464" y="0"/>
                    <a:pt x="0" y="1696"/>
                    <a:pt x="0" y="3749"/>
                  </a:cubicBezTo>
                  <a:cubicBezTo>
                    <a:pt x="0" y="5891"/>
                    <a:pt x="0" y="5891"/>
                    <a:pt x="0" y="5891"/>
                  </a:cubicBezTo>
                  <a:cubicBezTo>
                    <a:pt x="5858" y="5891"/>
                    <a:pt x="5858" y="5891"/>
                    <a:pt x="5858" y="5891"/>
                  </a:cubicBezTo>
                  <a:cubicBezTo>
                    <a:pt x="7395" y="8033"/>
                    <a:pt x="7395" y="8033"/>
                    <a:pt x="7395" y="8033"/>
                  </a:cubicBezTo>
                  <a:cubicBezTo>
                    <a:pt x="7395" y="12585"/>
                    <a:pt x="7395" y="12585"/>
                    <a:pt x="7395" y="12585"/>
                  </a:cubicBezTo>
                  <a:cubicBezTo>
                    <a:pt x="5565" y="16780"/>
                    <a:pt x="5565" y="16780"/>
                    <a:pt x="5565" y="16780"/>
                  </a:cubicBezTo>
                  <a:cubicBezTo>
                    <a:pt x="4979" y="16066"/>
                    <a:pt x="4174" y="15620"/>
                    <a:pt x="3295" y="15620"/>
                  </a:cubicBezTo>
                  <a:cubicBezTo>
                    <a:pt x="1464" y="15620"/>
                    <a:pt x="0" y="17316"/>
                    <a:pt x="0" y="19458"/>
                  </a:cubicBezTo>
                  <a:cubicBezTo>
                    <a:pt x="0" y="21600"/>
                    <a:pt x="0" y="21600"/>
                    <a:pt x="0" y="21600"/>
                  </a:cubicBezTo>
                  <a:cubicBezTo>
                    <a:pt x="6517" y="21600"/>
                    <a:pt x="6517" y="21600"/>
                    <a:pt x="6517" y="21600"/>
                  </a:cubicBezTo>
                  <a:cubicBezTo>
                    <a:pt x="6517" y="19458"/>
                    <a:pt x="6517" y="19458"/>
                    <a:pt x="6517" y="19458"/>
                  </a:cubicBezTo>
                  <a:cubicBezTo>
                    <a:pt x="6517" y="18833"/>
                    <a:pt x="6370" y="18298"/>
                    <a:pt x="6151" y="17762"/>
                  </a:cubicBezTo>
                  <a:cubicBezTo>
                    <a:pt x="8420" y="12853"/>
                    <a:pt x="8420" y="12853"/>
                    <a:pt x="8420" y="12853"/>
                  </a:cubicBezTo>
                  <a:cubicBezTo>
                    <a:pt x="13180" y="12853"/>
                    <a:pt x="13180" y="12853"/>
                    <a:pt x="13180" y="12853"/>
                  </a:cubicBezTo>
                  <a:cubicBezTo>
                    <a:pt x="15449" y="17673"/>
                    <a:pt x="15449" y="17673"/>
                    <a:pt x="15449" y="17673"/>
                  </a:cubicBezTo>
                  <a:cubicBezTo>
                    <a:pt x="15230" y="18208"/>
                    <a:pt x="15083" y="18833"/>
                    <a:pt x="15083" y="19458"/>
                  </a:cubicBezTo>
                  <a:cubicBezTo>
                    <a:pt x="15083" y="21600"/>
                    <a:pt x="15083" y="21600"/>
                    <a:pt x="15083" y="21600"/>
                  </a:cubicBezTo>
                  <a:cubicBezTo>
                    <a:pt x="21600" y="21600"/>
                    <a:pt x="21600" y="21600"/>
                    <a:pt x="21600" y="21600"/>
                  </a:cubicBezTo>
                  <a:cubicBezTo>
                    <a:pt x="21600" y="19458"/>
                    <a:pt x="21600" y="19458"/>
                    <a:pt x="21600" y="19458"/>
                  </a:cubicBezTo>
                  <a:cubicBezTo>
                    <a:pt x="21600" y="17316"/>
                    <a:pt x="20136" y="15620"/>
                    <a:pt x="18305" y="15620"/>
                  </a:cubicBezTo>
                  <a:cubicBezTo>
                    <a:pt x="17426" y="15620"/>
                    <a:pt x="16694" y="16066"/>
                    <a:pt x="16035" y="16691"/>
                  </a:cubicBezTo>
                  <a:cubicBezTo>
                    <a:pt x="13985" y="12139"/>
                    <a:pt x="13985" y="12139"/>
                    <a:pt x="13985" y="12139"/>
                  </a:cubicBezTo>
                  <a:cubicBezTo>
                    <a:pt x="13985" y="8212"/>
                    <a:pt x="13985" y="8212"/>
                    <a:pt x="13985" y="8212"/>
                  </a:cubicBezTo>
                  <a:cubicBezTo>
                    <a:pt x="15816" y="5891"/>
                    <a:pt x="15816" y="5891"/>
                    <a:pt x="15816" y="5891"/>
                  </a:cubicBezTo>
                  <a:cubicBezTo>
                    <a:pt x="21600" y="5891"/>
                    <a:pt x="21600" y="5891"/>
                    <a:pt x="21600" y="5891"/>
                  </a:cubicBezTo>
                  <a:cubicBezTo>
                    <a:pt x="21600" y="3749"/>
                    <a:pt x="21600" y="3749"/>
                    <a:pt x="21600" y="374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grpSp>
      <p:sp>
        <p:nvSpPr>
          <p:cNvPr id="341" name="椭圆 9"/>
          <p:cNvSpPr/>
          <p:nvPr/>
        </p:nvSpPr>
        <p:spPr>
          <a:xfrm>
            <a:off x="9400394" y="875564"/>
            <a:ext cx="965201" cy="939801"/>
          </a:xfrm>
          <a:prstGeom prst="ellipse">
            <a:avLst/>
          </a:prstGeom>
          <a:ln w="19050">
            <a:solidFill>
              <a:srgbClr val="4DA6AD"/>
            </a:solidFill>
            <a:miter/>
          </a:ln>
        </p:spPr>
        <p:txBody>
          <a:bodyPr lIns="45719" rIns="45719" anchor="ctr"/>
          <a:lstStyle/>
          <a:p>
            <a:pPr algn="ctr">
              <a:defRPr>
                <a:solidFill>
                  <a:srgbClr val="808080"/>
                </a:solidFill>
              </a:defRPr>
            </a:pPr>
            <a:endParaRPr/>
          </a:p>
        </p:txBody>
      </p:sp>
      <p:grpSp>
        <p:nvGrpSpPr>
          <p:cNvPr id="344" name="矩形 10"/>
          <p:cNvGrpSpPr/>
          <p:nvPr/>
        </p:nvGrpSpPr>
        <p:grpSpPr>
          <a:xfrm>
            <a:off x="9269900" y="1712870"/>
            <a:ext cx="1226190" cy="463228"/>
            <a:chOff x="0" y="42576"/>
            <a:chExt cx="1226189" cy="463227"/>
          </a:xfrm>
        </p:grpSpPr>
        <p:sp>
          <p:nvSpPr>
            <p:cNvPr id="342" name="矩形"/>
            <p:cNvSpPr/>
            <p:nvPr/>
          </p:nvSpPr>
          <p:spPr>
            <a:xfrm>
              <a:off x="0" y="52794"/>
              <a:ext cx="1226190" cy="442791"/>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3" name="管理员功能"/>
            <p:cNvSpPr txBox="1"/>
            <p:nvPr/>
          </p:nvSpPr>
          <p:spPr>
            <a:xfrm>
              <a:off x="0" y="42576"/>
              <a:ext cx="1226190" cy="4632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400">
                  <a:solidFill>
                    <a:srgbClr val="FFFFFF"/>
                  </a:solidFill>
                </a:defRPr>
              </a:lvl1pPr>
            </a:lstStyle>
            <a:p>
              <a:r>
                <a:rPr dirty="0" err="1"/>
                <a:t>管理员功能</a:t>
              </a:r>
              <a:endParaRPr dirty="0"/>
            </a:p>
          </p:txBody>
        </p:sp>
      </p:grpSp>
      <p:grpSp>
        <p:nvGrpSpPr>
          <p:cNvPr id="347" name="Group 12"/>
          <p:cNvGrpSpPr/>
          <p:nvPr/>
        </p:nvGrpSpPr>
        <p:grpSpPr>
          <a:xfrm>
            <a:off x="9494819" y="999686"/>
            <a:ext cx="776351" cy="691557"/>
            <a:chOff x="0" y="0"/>
            <a:chExt cx="776350" cy="691556"/>
          </a:xfrm>
        </p:grpSpPr>
        <p:sp>
          <p:nvSpPr>
            <p:cNvPr id="345" name="Freeform 13"/>
            <p:cNvSpPr/>
            <p:nvPr/>
          </p:nvSpPr>
          <p:spPr>
            <a:xfrm>
              <a:off x="-1" y="0"/>
              <a:ext cx="776352" cy="691557"/>
            </a:xfrm>
            <a:custGeom>
              <a:avLst/>
              <a:gdLst/>
              <a:ahLst/>
              <a:cxnLst>
                <a:cxn ang="0">
                  <a:pos x="wd2" y="hd2"/>
                </a:cxn>
                <a:cxn ang="5400000">
                  <a:pos x="wd2" y="hd2"/>
                </a:cxn>
                <a:cxn ang="10800000">
                  <a:pos x="wd2" y="hd2"/>
                </a:cxn>
                <a:cxn ang="16200000">
                  <a:pos x="wd2" y="hd2"/>
                </a:cxn>
              </a:cxnLst>
              <a:rect l="0" t="0" r="r" b="b"/>
              <a:pathLst>
                <a:path w="21237" h="21499" extrusionOk="0">
                  <a:moveTo>
                    <a:pt x="2282" y="10699"/>
                  </a:moveTo>
                  <a:cubicBezTo>
                    <a:pt x="3167" y="9892"/>
                    <a:pt x="3167" y="9892"/>
                    <a:pt x="3167" y="9892"/>
                  </a:cubicBezTo>
                  <a:cubicBezTo>
                    <a:pt x="3167" y="19884"/>
                    <a:pt x="3167" y="19884"/>
                    <a:pt x="3167" y="19884"/>
                  </a:cubicBezTo>
                  <a:cubicBezTo>
                    <a:pt x="3167" y="20792"/>
                    <a:pt x="3787" y="21499"/>
                    <a:pt x="4583" y="21499"/>
                  </a:cubicBezTo>
                  <a:cubicBezTo>
                    <a:pt x="16623" y="21499"/>
                    <a:pt x="16623" y="21499"/>
                    <a:pt x="16623" y="21499"/>
                  </a:cubicBezTo>
                  <a:cubicBezTo>
                    <a:pt x="17419" y="21499"/>
                    <a:pt x="18039" y="20792"/>
                    <a:pt x="18039" y="19884"/>
                  </a:cubicBezTo>
                  <a:cubicBezTo>
                    <a:pt x="18039" y="9791"/>
                    <a:pt x="18039" y="9791"/>
                    <a:pt x="18039" y="9791"/>
                  </a:cubicBezTo>
                  <a:cubicBezTo>
                    <a:pt x="19013" y="10699"/>
                    <a:pt x="19013" y="10699"/>
                    <a:pt x="19013" y="10699"/>
                  </a:cubicBezTo>
                  <a:cubicBezTo>
                    <a:pt x="19278" y="10901"/>
                    <a:pt x="19544" y="11002"/>
                    <a:pt x="19810" y="11002"/>
                  </a:cubicBezTo>
                  <a:cubicBezTo>
                    <a:pt x="20252" y="11002"/>
                    <a:pt x="20695" y="10800"/>
                    <a:pt x="20960" y="10295"/>
                  </a:cubicBezTo>
                  <a:cubicBezTo>
                    <a:pt x="21403" y="9589"/>
                    <a:pt x="21314" y="8579"/>
                    <a:pt x="20695" y="8075"/>
                  </a:cubicBezTo>
                  <a:cubicBezTo>
                    <a:pt x="11400" y="303"/>
                    <a:pt x="11400" y="303"/>
                    <a:pt x="11400" y="303"/>
                  </a:cubicBezTo>
                  <a:cubicBezTo>
                    <a:pt x="10869" y="-101"/>
                    <a:pt x="10249" y="-101"/>
                    <a:pt x="9718" y="303"/>
                  </a:cubicBezTo>
                  <a:cubicBezTo>
                    <a:pt x="600" y="8075"/>
                    <a:pt x="600" y="8075"/>
                    <a:pt x="600" y="8075"/>
                  </a:cubicBezTo>
                  <a:cubicBezTo>
                    <a:pt x="-20" y="8579"/>
                    <a:pt x="-197" y="9589"/>
                    <a:pt x="246" y="10295"/>
                  </a:cubicBezTo>
                  <a:cubicBezTo>
                    <a:pt x="777" y="11002"/>
                    <a:pt x="1662" y="11204"/>
                    <a:pt x="2282" y="10699"/>
                  </a:cubicBezTo>
                  <a:close/>
                  <a:moveTo>
                    <a:pt x="10603" y="3634"/>
                  </a:moveTo>
                  <a:cubicBezTo>
                    <a:pt x="15206" y="7469"/>
                    <a:pt x="15206" y="7469"/>
                    <a:pt x="15206" y="7469"/>
                  </a:cubicBezTo>
                  <a:cubicBezTo>
                    <a:pt x="15206" y="7570"/>
                    <a:pt x="15206" y="7671"/>
                    <a:pt x="15206" y="7772"/>
                  </a:cubicBezTo>
                  <a:cubicBezTo>
                    <a:pt x="15206" y="18269"/>
                    <a:pt x="15206" y="18269"/>
                    <a:pt x="15206" y="18269"/>
                  </a:cubicBezTo>
                  <a:cubicBezTo>
                    <a:pt x="6000" y="18269"/>
                    <a:pt x="6000" y="18269"/>
                    <a:pt x="6000" y="18269"/>
                  </a:cubicBezTo>
                  <a:cubicBezTo>
                    <a:pt x="6000" y="7772"/>
                    <a:pt x="6000" y="7772"/>
                    <a:pt x="6000" y="7772"/>
                  </a:cubicBezTo>
                  <a:cubicBezTo>
                    <a:pt x="6000" y="7671"/>
                    <a:pt x="6000" y="7570"/>
                    <a:pt x="5911" y="7570"/>
                  </a:cubicBezTo>
                  <a:lnTo>
                    <a:pt x="10603" y="3634"/>
                  </a:ln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sp>
          <p:nvSpPr>
            <p:cNvPr id="346" name="Freeform 14"/>
            <p:cNvSpPr/>
            <p:nvPr/>
          </p:nvSpPr>
          <p:spPr>
            <a:xfrm>
              <a:off x="296216" y="205329"/>
              <a:ext cx="188236" cy="342662"/>
            </a:xfrm>
            <a:custGeom>
              <a:avLst/>
              <a:gdLst/>
              <a:ahLst/>
              <a:cxnLst>
                <a:cxn ang="0">
                  <a:pos x="wd2" y="hd2"/>
                </a:cxn>
                <a:cxn ang="5400000">
                  <a:pos x="wd2" y="hd2"/>
                </a:cxn>
                <a:cxn ang="10800000">
                  <a:pos x="wd2" y="hd2"/>
                </a:cxn>
                <a:cxn ang="16200000">
                  <a:pos x="wd2" y="hd2"/>
                </a:cxn>
              </a:cxnLst>
              <a:rect l="0" t="0" r="r" b="b"/>
              <a:pathLst>
                <a:path w="21291" h="21600" extrusionOk="0">
                  <a:moveTo>
                    <a:pt x="7745" y="16302"/>
                  </a:moveTo>
                  <a:cubicBezTo>
                    <a:pt x="7013" y="16098"/>
                    <a:pt x="6647" y="15894"/>
                    <a:pt x="6281" y="15691"/>
                  </a:cubicBezTo>
                  <a:cubicBezTo>
                    <a:pt x="6281" y="15487"/>
                    <a:pt x="5915" y="15079"/>
                    <a:pt x="5915" y="14672"/>
                  </a:cubicBezTo>
                  <a:cubicBezTo>
                    <a:pt x="5549" y="14060"/>
                    <a:pt x="4084" y="13653"/>
                    <a:pt x="2620" y="13653"/>
                  </a:cubicBezTo>
                  <a:cubicBezTo>
                    <a:pt x="1155" y="13653"/>
                    <a:pt x="-309" y="14468"/>
                    <a:pt x="57" y="15691"/>
                  </a:cubicBezTo>
                  <a:cubicBezTo>
                    <a:pt x="789" y="16709"/>
                    <a:pt x="1522" y="17728"/>
                    <a:pt x="3352" y="18340"/>
                  </a:cubicBezTo>
                  <a:cubicBezTo>
                    <a:pt x="4084" y="18543"/>
                    <a:pt x="5183" y="18747"/>
                    <a:pt x="6281" y="18951"/>
                  </a:cubicBezTo>
                  <a:cubicBezTo>
                    <a:pt x="8111" y="19155"/>
                    <a:pt x="9576" y="19766"/>
                    <a:pt x="9576" y="20377"/>
                  </a:cubicBezTo>
                  <a:cubicBezTo>
                    <a:pt x="9576" y="21192"/>
                    <a:pt x="9942" y="21600"/>
                    <a:pt x="10674" y="21600"/>
                  </a:cubicBezTo>
                  <a:cubicBezTo>
                    <a:pt x="11040" y="21600"/>
                    <a:pt x="11772" y="21192"/>
                    <a:pt x="11772" y="20377"/>
                  </a:cubicBezTo>
                  <a:cubicBezTo>
                    <a:pt x="11772" y="19766"/>
                    <a:pt x="12871" y="19155"/>
                    <a:pt x="14701" y="18951"/>
                  </a:cubicBezTo>
                  <a:cubicBezTo>
                    <a:pt x="15799" y="18747"/>
                    <a:pt x="16532" y="18543"/>
                    <a:pt x="17264" y="18340"/>
                  </a:cubicBezTo>
                  <a:cubicBezTo>
                    <a:pt x="20193" y="17321"/>
                    <a:pt x="21291" y="15894"/>
                    <a:pt x="21291" y="13857"/>
                  </a:cubicBezTo>
                  <a:cubicBezTo>
                    <a:pt x="21291" y="12430"/>
                    <a:pt x="20559" y="11208"/>
                    <a:pt x="18362" y="10392"/>
                  </a:cubicBezTo>
                  <a:cubicBezTo>
                    <a:pt x="17630" y="10189"/>
                    <a:pt x="16532" y="9781"/>
                    <a:pt x="15067" y="9374"/>
                  </a:cubicBezTo>
                  <a:cubicBezTo>
                    <a:pt x="13237" y="8966"/>
                    <a:pt x="11772" y="7743"/>
                    <a:pt x="11772" y="6725"/>
                  </a:cubicBezTo>
                  <a:cubicBezTo>
                    <a:pt x="11772" y="6113"/>
                    <a:pt x="11772" y="6113"/>
                    <a:pt x="11772" y="6113"/>
                  </a:cubicBezTo>
                  <a:cubicBezTo>
                    <a:pt x="11772" y="5094"/>
                    <a:pt x="12505" y="4075"/>
                    <a:pt x="13237" y="4483"/>
                  </a:cubicBezTo>
                  <a:cubicBezTo>
                    <a:pt x="13969" y="4483"/>
                    <a:pt x="14335" y="4687"/>
                    <a:pt x="14701" y="5094"/>
                  </a:cubicBezTo>
                  <a:cubicBezTo>
                    <a:pt x="14701" y="5298"/>
                    <a:pt x="15067" y="5502"/>
                    <a:pt x="15067" y="5909"/>
                  </a:cubicBezTo>
                  <a:cubicBezTo>
                    <a:pt x="15067" y="6317"/>
                    <a:pt x="16532" y="6521"/>
                    <a:pt x="17996" y="6521"/>
                  </a:cubicBezTo>
                  <a:cubicBezTo>
                    <a:pt x="19460" y="6521"/>
                    <a:pt x="20925" y="5706"/>
                    <a:pt x="20193" y="4687"/>
                  </a:cubicBezTo>
                  <a:cubicBezTo>
                    <a:pt x="19460" y="3668"/>
                    <a:pt x="18728" y="3057"/>
                    <a:pt x="17264" y="2445"/>
                  </a:cubicBezTo>
                  <a:cubicBezTo>
                    <a:pt x="16532" y="2242"/>
                    <a:pt x="15433" y="2038"/>
                    <a:pt x="14335" y="1834"/>
                  </a:cubicBezTo>
                  <a:cubicBezTo>
                    <a:pt x="12871" y="1630"/>
                    <a:pt x="11772" y="1223"/>
                    <a:pt x="11772" y="815"/>
                  </a:cubicBezTo>
                  <a:cubicBezTo>
                    <a:pt x="11772" y="204"/>
                    <a:pt x="11040" y="0"/>
                    <a:pt x="10674" y="0"/>
                  </a:cubicBezTo>
                  <a:cubicBezTo>
                    <a:pt x="9942" y="0"/>
                    <a:pt x="9576" y="204"/>
                    <a:pt x="9576" y="815"/>
                  </a:cubicBezTo>
                  <a:cubicBezTo>
                    <a:pt x="9576" y="1223"/>
                    <a:pt x="8844" y="1630"/>
                    <a:pt x="7745" y="1630"/>
                  </a:cubicBezTo>
                  <a:cubicBezTo>
                    <a:pt x="7379" y="1630"/>
                    <a:pt x="6647" y="1630"/>
                    <a:pt x="6281" y="1834"/>
                  </a:cubicBezTo>
                  <a:cubicBezTo>
                    <a:pt x="5183" y="2038"/>
                    <a:pt x="4084" y="2445"/>
                    <a:pt x="2986" y="3057"/>
                  </a:cubicBezTo>
                  <a:cubicBezTo>
                    <a:pt x="2254" y="3464"/>
                    <a:pt x="1522" y="3872"/>
                    <a:pt x="1155" y="4483"/>
                  </a:cubicBezTo>
                  <a:cubicBezTo>
                    <a:pt x="789" y="5094"/>
                    <a:pt x="423" y="5909"/>
                    <a:pt x="423" y="6521"/>
                  </a:cubicBezTo>
                  <a:cubicBezTo>
                    <a:pt x="423" y="7132"/>
                    <a:pt x="423" y="7540"/>
                    <a:pt x="789" y="8151"/>
                  </a:cubicBezTo>
                  <a:cubicBezTo>
                    <a:pt x="1155" y="8966"/>
                    <a:pt x="2986" y="10189"/>
                    <a:pt x="4816" y="10596"/>
                  </a:cubicBezTo>
                  <a:cubicBezTo>
                    <a:pt x="5549" y="10800"/>
                    <a:pt x="6647" y="11004"/>
                    <a:pt x="7745" y="11208"/>
                  </a:cubicBezTo>
                  <a:cubicBezTo>
                    <a:pt x="8844" y="11411"/>
                    <a:pt x="8844" y="11411"/>
                    <a:pt x="8844" y="11411"/>
                  </a:cubicBezTo>
                  <a:cubicBezTo>
                    <a:pt x="9210" y="11411"/>
                    <a:pt x="9576" y="12430"/>
                    <a:pt x="9576" y="13653"/>
                  </a:cubicBezTo>
                  <a:cubicBezTo>
                    <a:pt x="9576" y="14672"/>
                    <a:pt x="9576" y="14672"/>
                    <a:pt x="9576" y="14672"/>
                  </a:cubicBezTo>
                  <a:cubicBezTo>
                    <a:pt x="9576" y="15691"/>
                    <a:pt x="8844" y="16506"/>
                    <a:pt x="7745" y="16302"/>
                  </a:cubicBezTo>
                  <a:close/>
                  <a:moveTo>
                    <a:pt x="11772" y="14060"/>
                  </a:moveTo>
                  <a:cubicBezTo>
                    <a:pt x="11772" y="12838"/>
                    <a:pt x="12138" y="12023"/>
                    <a:pt x="12871" y="12226"/>
                  </a:cubicBezTo>
                  <a:cubicBezTo>
                    <a:pt x="13603" y="12430"/>
                    <a:pt x="13969" y="12634"/>
                    <a:pt x="14335" y="12634"/>
                  </a:cubicBezTo>
                  <a:cubicBezTo>
                    <a:pt x="15067" y="13042"/>
                    <a:pt x="15433" y="13653"/>
                    <a:pt x="15433" y="14264"/>
                  </a:cubicBezTo>
                  <a:cubicBezTo>
                    <a:pt x="15433" y="15283"/>
                    <a:pt x="15067" y="15894"/>
                    <a:pt x="13969" y="16098"/>
                  </a:cubicBezTo>
                  <a:cubicBezTo>
                    <a:pt x="13969" y="16302"/>
                    <a:pt x="13237" y="16302"/>
                    <a:pt x="12871" y="16506"/>
                  </a:cubicBezTo>
                  <a:cubicBezTo>
                    <a:pt x="12138" y="16506"/>
                    <a:pt x="11772" y="15691"/>
                    <a:pt x="11772" y="14672"/>
                  </a:cubicBezTo>
                  <a:cubicBezTo>
                    <a:pt x="11772" y="14060"/>
                    <a:pt x="11772" y="14060"/>
                    <a:pt x="11772" y="14060"/>
                  </a:cubicBezTo>
                  <a:close/>
                  <a:moveTo>
                    <a:pt x="8477" y="8151"/>
                  </a:moveTo>
                  <a:cubicBezTo>
                    <a:pt x="8111" y="7947"/>
                    <a:pt x="7745" y="7947"/>
                    <a:pt x="7379" y="7743"/>
                  </a:cubicBezTo>
                  <a:cubicBezTo>
                    <a:pt x="6281" y="7336"/>
                    <a:pt x="5915" y="6928"/>
                    <a:pt x="5915" y="6113"/>
                  </a:cubicBezTo>
                  <a:cubicBezTo>
                    <a:pt x="5915" y="5502"/>
                    <a:pt x="6281" y="5094"/>
                    <a:pt x="7013" y="4687"/>
                  </a:cubicBezTo>
                  <a:cubicBezTo>
                    <a:pt x="7013" y="4483"/>
                    <a:pt x="7745" y="4483"/>
                    <a:pt x="8111" y="4279"/>
                  </a:cubicBezTo>
                  <a:cubicBezTo>
                    <a:pt x="8844" y="4075"/>
                    <a:pt x="9576" y="5094"/>
                    <a:pt x="9576" y="6113"/>
                  </a:cubicBezTo>
                  <a:cubicBezTo>
                    <a:pt x="9576" y="6317"/>
                    <a:pt x="9576" y="6317"/>
                    <a:pt x="9576" y="6317"/>
                  </a:cubicBezTo>
                  <a:cubicBezTo>
                    <a:pt x="9576" y="7336"/>
                    <a:pt x="9210" y="8355"/>
                    <a:pt x="8477" y="8151"/>
                  </a:cubicBezTo>
                  <a:close/>
                </a:path>
              </a:pathLst>
            </a:cu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28"/>
                                        </p:tgtEl>
                                        <p:attrNameLst>
                                          <p:attrName>style.visibility</p:attrName>
                                        </p:attrNameLst>
                                      </p:cBhvr>
                                      <p:to>
                                        <p:strVal val="visible"/>
                                      </p:to>
                                    </p:set>
                                    <p:anim calcmode="lin" valueType="num">
                                      <p:cBhvr>
                                        <p:cTn id="7" dur="500" fill="hold"/>
                                        <p:tgtEl>
                                          <p:spTgt spid="328"/>
                                        </p:tgtEl>
                                        <p:attrNameLst>
                                          <p:attrName>ppt_x</p:attrName>
                                        </p:attrNameLst>
                                      </p:cBhvr>
                                      <p:tavLst>
                                        <p:tav tm="0">
                                          <p:val>
                                            <p:strVal val="0-#ppt_w/2"/>
                                          </p:val>
                                        </p:tav>
                                        <p:tav tm="100000">
                                          <p:val>
                                            <p:strVal val="#ppt_x"/>
                                          </p:val>
                                        </p:tav>
                                      </p:tavLst>
                                    </p:anim>
                                    <p:anim calcmode="lin" valueType="num">
                                      <p:cBhvr>
                                        <p:cTn id="8" dur="500" fill="hold"/>
                                        <p:tgtEl>
                                          <p:spTgt spid="3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331"/>
                                        </p:tgtEl>
                                        <p:attrNameLst>
                                          <p:attrName>style.visibility</p:attrName>
                                        </p:attrNameLst>
                                      </p:cBhvr>
                                      <p:to>
                                        <p:strVal val="visible"/>
                                      </p:to>
                                    </p:set>
                                    <p:anim calcmode="lin" valueType="num">
                                      <p:cBhvr>
                                        <p:cTn id="12" dur="1000" fill="hold"/>
                                        <p:tgtEl>
                                          <p:spTgt spid="331"/>
                                        </p:tgtEl>
                                        <p:attrNameLst>
                                          <p:attrName>ppt_x</p:attrName>
                                        </p:attrNameLst>
                                      </p:cBhvr>
                                      <p:tavLst>
                                        <p:tav tm="0">
                                          <p:val>
                                            <p:strVal val="#ppt_x"/>
                                          </p:val>
                                        </p:tav>
                                        <p:tav tm="100000">
                                          <p:val>
                                            <p:strVal val="#ppt_x"/>
                                          </p:val>
                                        </p:tav>
                                      </p:tavLst>
                                    </p:anim>
                                    <p:anim calcmode="lin" valueType="num">
                                      <p:cBhvr>
                                        <p:cTn id="13" dur="1000" fill="hold"/>
                                        <p:tgtEl>
                                          <p:spTgt spid="331"/>
                                        </p:tgtEl>
                                        <p:attrNameLst>
                                          <p:attrName>ppt_y</p:attrName>
                                        </p:attrNameLst>
                                      </p:cBhvr>
                                      <p:tavLst>
                                        <p:tav tm="0">
                                          <p:val>
                                            <p:strVal val="1+#ppt_h/2"/>
                                          </p:val>
                                        </p:tav>
                                        <p:tav tm="100000">
                                          <p:val>
                                            <p:strVal val="#ppt_y"/>
                                          </p:val>
                                        </p:tav>
                                      </p:tavLst>
                                    </p:anim>
                                  </p:childTnLst>
                                </p:cTn>
                              </p:par>
                              <p:par>
                                <p:cTn id="14" presetID="2" presetClass="entr" presetSubtype="4" fill="hold" grpId="3" nodeType="withEffect">
                                  <p:stCondLst>
                                    <p:cond delay="0"/>
                                  </p:stCondLst>
                                  <p:iterate>
                                    <p:tmAbs val="0"/>
                                  </p:iterate>
                                  <p:childTnLst>
                                    <p:set>
                                      <p:cBhvr>
                                        <p:cTn id="15" fill="hold"/>
                                        <p:tgtEl>
                                          <p:spTgt spid="334"/>
                                        </p:tgtEl>
                                        <p:attrNameLst>
                                          <p:attrName>style.visibility</p:attrName>
                                        </p:attrNameLst>
                                      </p:cBhvr>
                                      <p:to>
                                        <p:strVal val="visible"/>
                                      </p:to>
                                    </p:set>
                                    <p:anim calcmode="lin" valueType="num">
                                      <p:cBhvr>
                                        <p:cTn id="16" dur="1000" fill="hold"/>
                                        <p:tgtEl>
                                          <p:spTgt spid="334"/>
                                        </p:tgtEl>
                                        <p:attrNameLst>
                                          <p:attrName>ppt_x</p:attrName>
                                        </p:attrNameLst>
                                      </p:cBhvr>
                                      <p:tavLst>
                                        <p:tav tm="0">
                                          <p:val>
                                            <p:strVal val="#ppt_x"/>
                                          </p:val>
                                        </p:tav>
                                        <p:tav tm="100000">
                                          <p:val>
                                            <p:strVal val="#ppt_x"/>
                                          </p:val>
                                        </p:tav>
                                      </p:tavLst>
                                    </p:anim>
                                    <p:anim calcmode="lin" valueType="num">
                                      <p:cBhvr>
                                        <p:cTn id="17" dur="1000" fill="hold"/>
                                        <p:tgtEl>
                                          <p:spTgt spid="334"/>
                                        </p:tgtEl>
                                        <p:attrNameLst>
                                          <p:attrName>ppt_y</p:attrName>
                                        </p:attrNameLst>
                                      </p:cBhvr>
                                      <p:tavLst>
                                        <p:tav tm="0">
                                          <p:val>
                                            <p:strVal val="1+#ppt_h/2"/>
                                          </p:val>
                                        </p:tav>
                                        <p:tav tm="100000">
                                          <p:val>
                                            <p:strVal val="#ppt_y"/>
                                          </p:val>
                                        </p:tav>
                                      </p:tavLst>
                                    </p:anim>
                                  </p:childTnLst>
                                </p:cTn>
                              </p:par>
                              <p:par>
                                <p:cTn id="18" presetID="2" presetClass="entr" presetSubtype="4" fill="hold" grpId="4" nodeType="withEffect">
                                  <p:stCondLst>
                                    <p:cond delay="0"/>
                                  </p:stCondLst>
                                  <p:iterate>
                                    <p:tmAbs val="0"/>
                                  </p:iterate>
                                  <p:childTnLst>
                                    <p:set>
                                      <p:cBhvr>
                                        <p:cTn id="19" fill="hold"/>
                                        <p:tgtEl>
                                          <p:spTgt spid="340"/>
                                        </p:tgtEl>
                                        <p:attrNameLst>
                                          <p:attrName>style.visibility</p:attrName>
                                        </p:attrNameLst>
                                      </p:cBhvr>
                                      <p:to>
                                        <p:strVal val="visible"/>
                                      </p:to>
                                    </p:set>
                                    <p:anim calcmode="lin" valueType="num">
                                      <p:cBhvr>
                                        <p:cTn id="20" dur="1000" fill="hold"/>
                                        <p:tgtEl>
                                          <p:spTgt spid="340"/>
                                        </p:tgtEl>
                                        <p:attrNameLst>
                                          <p:attrName>ppt_x</p:attrName>
                                        </p:attrNameLst>
                                      </p:cBhvr>
                                      <p:tavLst>
                                        <p:tav tm="0">
                                          <p:val>
                                            <p:strVal val="#ppt_x"/>
                                          </p:val>
                                        </p:tav>
                                        <p:tav tm="100000">
                                          <p:val>
                                            <p:strVal val="#ppt_x"/>
                                          </p:val>
                                        </p:tav>
                                      </p:tavLst>
                                    </p:anim>
                                    <p:anim calcmode="lin" valueType="num">
                                      <p:cBhvr>
                                        <p:cTn id="21" dur="1000" fill="hold"/>
                                        <p:tgtEl>
                                          <p:spTgt spid="340"/>
                                        </p:tgtEl>
                                        <p:attrNameLst>
                                          <p:attrName>ppt_y</p:attrName>
                                        </p:attrNameLst>
                                      </p:cBhvr>
                                      <p:tavLst>
                                        <p:tav tm="0">
                                          <p:val>
                                            <p:strVal val="1+#ppt_h/2"/>
                                          </p:val>
                                        </p:tav>
                                        <p:tav tm="100000">
                                          <p:val>
                                            <p:strVal val="#ppt_y"/>
                                          </p:val>
                                        </p:tav>
                                      </p:tavLst>
                                    </p:anim>
                                  </p:childTnLst>
                                </p:cTn>
                              </p:par>
                              <p:par>
                                <p:cTn id="22" presetID="2" presetClass="entr" presetSubtype="4" fill="hold" grpId="5" nodeType="withEffect">
                                  <p:stCondLst>
                                    <p:cond delay="0"/>
                                  </p:stCondLst>
                                  <p:iterate>
                                    <p:tmAbs val="0"/>
                                  </p:iterate>
                                  <p:childTnLst>
                                    <p:set>
                                      <p:cBhvr>
                                        <p:cTn id="23" fill="hold"/>
                                        <p:tgtEl>
                                          <p:spTgt spid="329"/>
                                        </p:tgtEl>
                                        <p:attrNameLst>
                                          <p:attrName>style.visibility</p:attrName>
                                        </p:attrNameLst>
                                      </p:cBhvr>
                                      <p:to>
                                        <p:strVal val="visible"/>
                                      </p:to>
                                    </p:set>
                                    <p:anim calcmode="lin" valueType="num">
                                      <p:cBhvr>
                                        <p:cTn id="24" dur="1000" fill="hold"/>
                                        <p:tgtEl>
                                          <p:spTgt spid="329"/>
                                        </p:tgtEl>
                                        <p:attrNameLst>
                                          <p:attrName>ppt_x</p:attrName>
                                        </p:attrNameLst>
                                      </p:cBhvr>
                                      <p:tavLst>
                                        <p:tav tm="0">
                                          <p:val>
                                            <p:strVal val="#ppt_x"/>
                                          </p:val>
                                        </p:tav>
                                        <p:tav tm="100000">
                                          <p:val>
                                            <p:strVal val="#ppt_x"/>
                                          </p:val>
                                        </p:tav>
                                      </p:tavLst>
                                    </p:anim>
                                    <p:anim calcmode="lin" valueType="num">
                                      <p:cBhvr>
                                        <p:cTn id="25" dur="1000" fill="hold"/>
                                        <p:tgtEl>
                                          <p:spTgt spid="329"/>
                                        </p:tgtEl>
                                        <p:attrNameLst>
                                          <p:attrName>ppt_y</p:attrName>
                                        </p:attrNameLst>
                                      </p:cBhvr>
                                      <p:tavLst>
                                        <p:tav tm="0">
                                          <p:val>
                                            <p:strVal val="1+#ppt_h/2"/>
                                          </p:val>
                                        </p:tav>
                                        <p:tav tm="100000">
                                          <p:val>
                                            <p:strVal val="#ppt_y"/>
                                          </p:val>
                                        </p:tav>
                                      </p:tavLst>
                                    </p:anim>
                                  </p:childTnLst>
                                </p:cTn>
                              </p:par>
                              <p:par>
                                <p:cTn id="26" presetID="2" presetClass="entr" presetSubtype="4" fill="hold" grpId="6" nodeType="withEffect">
                                  <p:stCondLst>
                                    <p:cond delay="0"/>
                                  </p:stCondLst>
                                  <p:iterate>
                                    <p:tmAbs val="0"/>
                                  </p:iterate>
                                  <p:childTnLst>
                                    <p:set>
                                      <p:cBhvr>
                                        <p:cTn id="27" fill="hold"/>
                                        <p:tgtEl>
                                          <p:spTgt spid="341"/>
                                        </p:tgtEl>
                                        <p:attrNameLst>
                                          <p:attrName>style.visibility</p:attrName>
                                        </p:attrNameLst>
                                      </p:cBhvr>
                                      <p:to>
                                        <p:strVal val="visible"/>
                                      </p:to>
                                    </p:set>
                                    <p:anim calcmode="lin" valueType="num">
                                      <p:cBhvr>
                                        <p:cTn id="28" dur="1000" fill="hold"/>
                                        <p:tgtEl>
                                          <p:spTgt spid="341"/>
                                        </p:tgtEl>
                                        <p:attrNameLst>
                                          <p:attrName>ppt_x</p:attrName>
                                        </p:attrNameLst>
                                      </p:cBhvr>
                                      <p:tavLst>
                                        <p:tav tm="0">
                                          <p:val>
                                            <p:strVal val="#ppt_x"/>
                                          </p:val>
                                        </p:tav>
                                        <p:tav tm="100000">
                                          <p:val>
                                            <p:strVal val="#ppt_x"/>
                                          </p:val>
                                        </p:tav>
                                      </p:tavLst>
                                    </p:anim>
                                    <p:anim calcmode="lin" valueType="num">
                                      <p:cBhvr>
                                        <p:cTn id="29" dur="1000" fill="hold"/>
                                        <p:tgtEl>
                                          <p:spTgt spid="341"/>
                                        </p:tgtEl>
                                        <p:attrNameLst>
                                          <p:attrName>ppt_y</p:attrName>
                                        </p:attrNameLst>
                                      </p:cBhvr>
                                      <p:tavLst>
                                        <p:tav tm="0">
                                          <p:val>
                                            <p:strVal val="1+#ppt_h/2"/>
                                          </p:val>
                                        </p:tav>
                                        <p:tav tm="100000">
                                          <p:val>
                                            <p:strVal val="#ppt_y"/>
                                          </p:val>
                                        </p:tav>
                                      </p:tavLst>
                                    </p:anim>
                                  </p:childTnLst>
                                </p:cTn>
                              </p:par>
                              <p:par>
                                <p:cTn id="30" presetID="2" presetClass="entr" presetSubtype="4" fill="hold" grpId="7" nodeType="withEffect">
                                  <p:stCondLst>
                                    <p:cond delay="0"/>
                                  </p:stCondLst>
                                  <p:iterate>
                                    <p:tmAbs val="0"/>
                                  </p:iterate>
                                  <p:childTnLst>
                                    <p:set>
                                      <p:cBhvr>
                                        <p:cTn id="31" fill="hold"/>
                                        <p:tgtEl>
                                          <p:spTgt spid="344"/>
                                        </p:tgtEl>
                                        <p:attrNameLst>
                                          <p:attrName>style.visibility</p:attrName>
                                        </p:attrNameLst>
                                      </p:cBhvr>
                                      <p:to>
                                        <p:strVal val="visible"/>
                                      </p:to>
                                    </p:set>
                                    <p:anim calcmode="lin" valueType="num">
                                      <p:cBhvr>
                                        <p:cTn id="32" dur="1000" fill="hold"/>
                                        <p:tgtEl>
                                          <p:spTgt spid="344"/>
                                        </p:tgtEl>
                                        <p:attrNameLst>
                                          <p:attrName>ppt_x</p:attrName>
                                        </p:attrNameLst>
                                      </p:cBhvr>
                                      <p:tavLst>
                                        <p:tav tm="0">
                                          <p:val>
                                            <p:strVal val="#ppt_x"/>
                                          </p:val>
                                        </p:tav>
                                        <p:tav tm="100000">
                                          <p:val>
                                            <p:strVal val="#ppt_x"/>
                                          </p:val>
                                        </p:tav>
                                      </p:tavLst>
                                    </p:anim>
                                    <p:anim calcmode="lin" valueType="num">
                                      <p:cBhvr>
                                        <p:cTn id="33" dur="1000" fill="hold"/>
                                        <p:tgtEl>
                                          <p:spTgt spid="344"/>
                                        </p:tgtEl>
                                        <p:attrNameLst>
                                          <p:attrName>ppt_y</p:attrName>
                                        </p:attrNameLst>
                                      </p:cBhvr>
                                      <p:tavLst>
                                        <p:tav tm="0">
                                          <p:val>
                                            <p:strVal val="1+#ppt_h/2"/>
                                          </p:val>
                                        </p:tav>
                                        <p:tav tm="100000">
                                          <p:val>
                                            <p:strVal val="#ppt_y"/>
                                          </p:val>
                                        </p:tav>
                                      </p:tavLst>
                                    </p:anim>
                                  </p:childTnLst>
                                </p:cTn>
                              </p:par>
                              <p:par>
                                <p:cTn id="34" presetID="2" presetClass="entr" presetSubtype="4" fill="hold" grpId="8" nodeType="withEffect">
                                  <p:stCondLst>
                                    <p:cond delay="0"/>
                                  </p:stCondLst>
                                  <p:iterate>
                                    <p:tmAbs val="0"/>
                                  </p:iterate>
                                  <p:childTnLst>
                                    <p:set>
                                      <p:cBhvr>
                                        <p:cTn id="35" fill="hold"/>
                                        <p:tgtEl>
                                          <p:spTgt spid="347"/>
                                        </p:tgtEl>
                                        <p:attrNameLst>
                                          <p:attrName>style.visibility</p:attrName>
                                        </p:attrNameLst>
                                      </p:cBhvr>
                                      <p:to>
                                        <p:strVal val="visible"/>
                                      </p:to>
                                    </p:set>
                                    <p:anim calcmode="lin" valueType="num">
                                      <p:cBhvr>
                                        <p:cTn id="36" dur="1000" fill="hold"/>
                                        <p:tgtEl>
                                          <p:spTgt spid="347"/>
                                        </p:tgtEl>
                                        <p:attrNameLst>
                                          <p:attrName>ppt_x</p:attrName>
                                        </p:attrNameLst>
                                      </p:cBhvr>
                                      <p:tavLst>
                                        <p:tav tm="0">
                                          <p:val>
                                            <p:strVal val="#ppt_x"/>
                                          </p:val>
                                        </p:tav>
                                        <p:tav tm="100000">
                                          <p:val>
                                            <p:strVal val="#ppt_x"/>
                                          </p:val>
                                        </p:tav>
                                      </p:tavLst>
                                    </p:anim>
                                    <p:anim calcmode="lin" valueType="num">
                                      <p:cBhvr>
                                        <p:cTn id="37" dur="1000" fill="hold"/>
                                        <p:tgtEl>
                                          <p:spTgt spid="347"/>
                                        </p:tgtEl>
                                        <p:attrNameLst>
                                          <p:attrName>ppt_y</p:attrName>
                                        </p:attrNameLst>
                                      </p:cBhvr>
                                      <p:tavLst>
                                        <p:tav tm="0">
                                          <p:val>
                                            <p:strVal val="1+#ppt_h/2"/>
                                          </p:val>
                                        </p:tav>
                                        <p:tav tm="100000">
                                          <p:val>
                                            <p:strVal val="#ppt_y"/>
                                          </p:val>
                                        </p:tav>
                                      </p:tavLst>
                                    </p:anim>
                                  </p:childTnLst>
                                </p:cTn>
                              </p:par>
                              <p:par>
                                <p:cTn id="38" presetID="2" presetClass="entr" presetSubtype="4" fill="hold" grpId="9" nodeType="withEffect">
                                  <p:stCondLst>
                                    <p:cond delay="0"/>
                                  </p:stCondLst>
                                  <p:iterate>
                                    <p:tmAbs val="0"/>
                                  </p:iterate>
                                  <p:childTnLst>
                                    <p:set>
                                      <p:cBhvr>
                                        <p:cTn id="39" fill="hold"/>
                                        <p:tgtEl>
                                          <p:spTgt spid="330"/>
                                        </p:tgtEl>
                                        <p:attrNameLst>
                                          <p:attrName>style.visibility</p:attrName>
                                        </p:attrNameLst>
                                      </p:cBhvr>
                                      <p:to>
                                        <p:strVal val="visible"/>
                                      </p:to>
                                    </p:set>
                                    <p:anim calcmode="lin" valueType="num">
                                      <p:cBhvr>
                                        <p:cTn id="40" dur="1000" fill="hold"/>
                                        <p:tgtEl>
                                          <p:spTgt spid="330"/>
                                        </p:tgtEl>
                                        <p:attrNameLst>
                                          <p:attrName>ppt_x</p:attrName>
                                        </p:attrNameLst>
                                      </p:cBhvr>
                                      <p:tavLst>
                                        <p:tav tm="0">
                                          <p:val>
                                            <p:strVal val="#ppt_x"/>
                                          </p:val>
                                        </p:tav>
                                        <p:tav tm="100000">
                                          <p:val>
                                            <p:strVal val="#ppt_x"/>
                                          </p:val>
                                        </p:tav>
                                      </p:tavLst>
                                    </p:anim>
                                    <p:anim calcmode="lin" valueType="num">
                                      <p:cBhvr>
                                        <p:cTn id="41" dur="10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1" animBg="1" advAuto="0"/>
      <p:bldP spid="329" grpId="5" animBg="1" advAuto="0"/>
      <p:bldP spid="330" grpId="9" animBg="1" advAuto="0"/>
      <p:bldP spid="331" grpId="2" animBg="1" advAuto="0"/>
      <p:bldP spid="334" grpId="3" animBg="1" advAuto="0"/>
      <p:bldP spid="340" grpId="4" animBg="1" advAuto="0"/>
      <p:bldP spid="341" grpId="6" animBg="1" advAuto="0"/>
      <p:bldP spid="344" grpId="7" animBg="1" advAuto="0"/>
      <p:bldP spid="347" grpId="8"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组合 6"/>
          <p:cNvGrpSpPr/>
          <p:nvPr/>
        </p:nvGrpSpPr>
        <p:grpSpPr>
          <a:xfrm>
            <a:off x="-1" y="351827"/>
            <a:ext cx="5833312" cy="599442"/>
            <a:chOff x="0" y="0"/>
            <a:chExt cx="5833310" cy="599440"/>
          </a:xfrm>
        </p:grpSpPr>
        <p:sp>
          <p:nvSpPr>
            <p:cNvPr id="34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350" name="文本框 8"/>
            <p:cNvSpPr txBox="1"/>
            <p:nvPr/>
          </p:nvSpPr>
          <p:spPr>
            <a:xfrm>
              <a:off x="1621668" y="0"/>
              <a:ext cx="4211643"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初步的web应用界面</a:t>
              </a:r>
            </a:p>
          </p:txBody>
        </p:sp>
      </p:grpSp>
      <p:sp>
        <p:nvSpPr>
          <p:cNvPr id="352" name="菱形 5"/>
          <p:cNvSpPr/>
          <p:nvPr/>
        </p:nvSpPr>
        <p:spPr>
          <a:xfrm>
            <a:off x="828202" y="1112269"/>
            <a:ext cx="1332001" cy="1332001"/>
          </a:xfrm>
          <a:prstGeom prst="diamond">
            <a:avLst/>
          </a:prstGeom>
          <a:solidFill>
            <a:srgbClr val="01A89E"/>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dirty="0"/>
          </a:p>
        </p:txBody>
      </p:sp>
      <p:sp>
        <p:nvSpPr>
          <p:cNvPr id="353" name="椭圆 22"/>
          <p:cNvSpPr/>
          <p:nvPr/>
        </p:nvSpPr>
        <p:spPr>
          <a:xfrm>
            <a:off x="1286600" y="1574715"/>
            <a:ext cx="411513" cy="403405"/>
          </a:xfrm>
          <a:custGeom>
            <a:avLst/>
            <a:gdLst/>
            <a:ahLst/>
            <a:cxnLst>
              <a:cxn ang="0">
                <a:pos x="wd2" y="hd2"/>
              </a:cxn>
              <a:cxn ang="5400000">
                <a:pos x="wd2" y="hd2"/>
              </a:cxn>
              <a:cxn ang="10800000">
                <a:pos x="wd2" y="hd2"/>
              </a:cxn>
              <a:cxn ang="16200000">
                <a:pos x="wd2" y="hd2"/>
              </a:cxn>
            </a:cxnLst>
            <a:rect l="0" t="0" r="r" b="b"/>
            <a:pathLst>
              <a:path w="21408" h="21403" extrusionOk="0">
                <a:moveTo>
                  <a:pt x="13362" y="16957"/>
                </a:moveTo>
                <a:cubicBezTo>
                  <a:pt x="13655" y="17046"/>
                  <a:pt x="13948" y="17112"/>
                  <a:pt x="14241" y="17156"/>
                </a:cubicBezTo>
                <a:cubicBezTo>
                  <a:pt x="13807" y="18405"/>
                  <a:pt x="12645" y="19301"/>
                  <a:pt x="11278" y="19301"/>
                </a:cubicBezTo>
                <a:lnTo>
                  <a:pt x="3159" y="19301"/>
                </a:lnTo>
                <a:cubicBezTo>
                  <a:pt x="1422" y="19301"/>
                  <a:pt x="0" y="17853"/>
                  <a:pt x="0" y="16084"/>
                </a:cubicBezTo>
                <a:lnTo>
                  <a:pt x="0" y="5969"/>
                </a:lnTo>
                <a:cubicBezTo>
                  <a:pt x="0" y="4201"/>
                  <a:pt x="1422" y="2753"/>
                  <a:pt x="3159" y="2753"/>
                </a:cubicBezTo>
                <a:lnTo>
                  <a:pt x="5590" y="2753"/>
                </a:lnTo>
                <a:cubicBezTo>
                  <a:pt x="5807" y="1205"/>
                  <a:pt x="7120" y="0"/>
                  <a:pt x="8705" y="0"/>
                </a:cubicBezTo>
                <a:lnTo>
                  <a:pt x="13079" y="0"/>
                </a:lnTo>
                <a:cubicBezTo>
                  <a:pt x="14827" y="0"/>
                  <a:pt x="16238" y="1448"/>
                  <a:pt x="16238" y="3217"/>
                </a:cubicBezTo>
                <a:lnTo>
                  <a:pt x="16238" y="5406"/>
                </a:lnTo>
                <a:cubicBezTo>
                  <a:pt x="15945" y="5350"/>
                  <a:pt x="15641" y="5306"/>
                  <a:pt x="15337" y="5295"/>
                </a:cubicBezTo>
                <a:lnTo>
                  <a:pt x="15337" y="3217"/>
                </a:lnTo>
                <a:cubicBezTo>
                  <a:pt x="15337" y="1946"/>
                  <a:pt x="14328" y="918"/>
                  <a:pt x="13079" y="918"/>
                </a:cubicBezTo>
                <a:lnTo>
                  <a:pt x="8705" y="918"/>
                </a:lnTo>
                <a:cubicBezTo>
                  <a:pt x="7609" y="918"/>
                  <a:pt x="6697" y="1713"/>
                  <a:pt x="6491" y="2753"/>
                </a:cubicBezTo>
                <a:lnTo>
                  <a:pt x="11278" y="2753"/>
                </a:lnTo>
                <a:cubicBezTo>
                  <a:pt x="12808" y="2753"/>
                  <a:pt x="14078" y="3858"/>
                  <a:pt x="14371" y="5328"/>
                </a:cubicBezTo>
                <a:cubicBezTo>
                  <a:pt x="14078" y="5361"/>
                  <a:pt x="13785" y="5428"/>
                  <a:pt x="13492" y="5516"/>
                </a:cubicBezTo>
                <a:cubicBezTo>
                  <a:pt x="13286" y="4466"/>
                  <a:pt x="12374" y="3681"/>
                  <a:pt x="11278" y="3681"/>
                </a:cubicBezTo>
                <a:lnTo>
                  <a:pt x="3159" y="3681"/>
                </a:lnTo>
                <a:cubicBezTo>
                  <a:pt x="1921" y="3681"/>
                  <a:pt x="901" y="4709"/>
                  <a:pt x="901" y="5969"/>
                </a:cubicBezTo>
                <a:lnTo>
                  <a:pt x="901" y="16084"/>
                </a:lnTo>
                <a:cubicBezTo>
                  <a:pt x="901" y="17344"/>
                  <a:pt x="1921" y="18383"/>
                  <a:pt x="3159" y="18383"/>
                </a:cubicBezTo>
                <a:lnTo>
                  <a:pt x="11278" y="18383"/>
                </a:lnTo>
                <a:cubicBezTo>
                  <a:pt x="12222" y="18383"/>
                  <a:pt x="13025" y="17786"/>
                  <a:pt x="13362" y="16957"/>
                </a:cubicBezTo>
                <a:close/>
                <a:moveTo>
                  <a:pt x="17812" y="16062"/>
                </a:moveTo>
                <a:cubicBezTo>
                  <a:pt x="15207" y="17587"/>
                  <a:pt x="11864" y="16681"/>
                  <a:pt x="10366" y="14028"/>
                </a:cubicBezTo>
                <a:cubicBezTo>
                  <a:pt x="8857" y="11375"/>
                  <a:pt x="9758" y="7981"/>
                  <a:pt x="12352" y="6445"/>
                </a:cubicBezTo>
                <a:cubicBezTo>
                  <a:pt x="14957" y="4919"/>
                  <a:pt x="18300" y="5826"/>
                  <a:pt x="19798" y="8479"/>
                </a:cubicBezTo>
                <a:cubicBezTo>
                  <a:pt x="21307" y="11132"/>
                  <a:pt x="20406" y="14525"/>
                  <a:pt x="17812" y="16062"/>
                </a:cubicBezTo>
                <a:close/>
                <a:moveTo>
                  <a:pt x="17356" y="15266"/>
                </a:moveTo>
                <a:cubicBezTo>
                  <a:pt x="19527" y="13995"/>
                  <a:pt x="20276" y="11154"/>
                  <a:pt x="19017" y="8943"/>
                </a:cubicBezTo>
                <a:cubicBezTo>
                  <a:pt x="17768" y="6721"/>
                  <a:pt x="14979" y="5958"/>
                  <a:pt x="12808" y="7241"/>
                </a:cubicBezTo>
                <a:cubicBezTo>
                  <a:pt x="10637" y="8523"/>
                  <a:pt x="9888" y="11353"/>
                  <a:pt x="11136" y="13575"/>
                </a:cubicBezTo>
                <a:cubicBezTo>
                  <a:pt x="12396" y="15785"/>
                  <a:pt x="15185" y="16548"/>
                  <a:pt x="17356" y="15266"/>
                </a:cubicBezTo>
                <a:close/>
                <a:moveTo>
                  <a:pt x="19179" y="15719"/>
                </a:moveTo>
                <a:lnTo>
                  <a:pt x="16835" y="17101"/>
                </a:lnTo>
                <a:lnTo>
                  <a:pt x="18637" y="20285"/>
                </a:lnTo>
                <a:lnTo>
                  <a:pt x="20981" y="18903"/>
                </a:lnTo>
                <a:lnTo>
                  <a:pt x="19179" y="15719"/>
                </a:lnTo>
                <a:close/>
                <a:moveTo>
                  <a:pt x="21231" y="19334"/>
                </a:moveTo>
                <a:lnTo>
                  <a:pt x="18876" y="20716"/>
                </a:lnTo>
                <a:cubicBezTo>
                  <a:pt x="19255" y="21379"/>
                  <a:pt x="20080" y="21600"/>
                  <a:pt x="20732" y="21213"/>
                </a:cubicBezTo>
                <a:cubicBezTo>
                  <a:pt x="21372" y="20837"/>
                  <a:pt x="21600" y="19997"/>
                  <a:pt x="21231" y="19334"/>
                </a:cubicBezTo>
                <a:close/>
                <a:moveTo>
                  <a:pt x="8716" y="6091"/>
                </a:moveTo>
                <a:lnTo>
                  <a:pt x="2703" y="6091"/>
                </a:lnTo>
                <a:lnTo>
                  <a:pt x="2703" y="6776"/>
                </a:lnTo>
                <a:lnTo>
                  <a:pt x="8716" y="6776"/>
                </a:lnTo>
                <a:lnTo>
                  <a:pt x="8716" y="6091"/>
                </a:lnTo>
                <a:close/>
                <a:moveTo>
                  <a:pt x="7327" y="9153"/>
                </a:moveTo>
                <a:lnTo>
                  <a:pt x="2703" y="9153"/>
                </a:lnTo>
                <a:lnTo>
                  <a:pt x="2703" y="9838"/>
                </a:lnTo>
                <a:lnTo>
                  <a:pt x="7327" y="9838"/>
                </a:lnTo>
                <a:lnTo>
                  <a:pt x="7327" y="9153"/>
                </a:lnTo>
                <a:close/>
                <a:moveTo>
                  <a:pt x="2703" y="12900"/>
                </a:moveTo>
                <a:lnTo>
                  <a:pt x="7327" y="12900"/>
                </a:lnTo>
                <a:lnTo>
                  <a:pt x="7327" y="12215"/>
                </a:lnTo>
                <a:lnTo>
                  <a:pt x="2703" y="12215"/>
                </a:lnTo>
                <a:lnTo>
                  <a:pt x="2703" y="12900"/>
                </a:lnTo>
                <a:close/>
                <a:moveTo>
                  <a:pt x="2703" y="15962"/>
                </a:moveTo>
                <a:lnTo>
                  <a:pt x="8716" y="15962"/>
                </a:lnTo>
                <a:lnTo>
                  <a:pt x="8716" y="15277"/>
                </a:lnTo>
                <a:lnTo>
                  <a:pt x="2703" y="15277"/>
                </a:lnTo>
                <a:lnTo>
                  <a:pt x="2703" y="15962"/>
                </a:lnTo>
                <a:close/>
                <a:moveTo>
                  <a:pt x="14197" y="12215"/>
                </a:moveTo>
                <a:lnTo>
                  <a:pt x="12797" y="10623"/>
                </a:lnTo>
                <a:lnTo>
                  <a:pt x="12135" y="11242"/>
                </a:lnTo>
                <a:lnTo>
                  <a:pt x="14111" y="13475"/>
                </a:lnTo>
                <a:lnTo>
                  <a:pt x="17986" y="10192"/>
                </a:lnTo>
                <a:lnTo>
                  <a:pt x="17410" y="9485"/>
                </a:lnTo>
                <a:lnTo>
                  <a:pt x="14197" y="12215"/>
                </a:lnTo>
                <a:close/>
              </a:path>
            </a:pathLst>
          </a:cu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54" name="矩形 68"/>
          <p:cNvSpPr txBox="1"/>
          <p:nvPr/>
        </p:nvSpPr>
        <p:spPr>
          <a:xfrm>
            <a:off x="2324062" y="1548399"/>
            <a:ext cx="4131610"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spcBef>
                <a:spcPts val="1600"/>
              </a:spcBef>
              <a:defRPr sz="2050" b="1">
                <a:solidFill>
                  <a:schemeClr val="accent3">
                    <a:lumOff val="-12941"/>
                  </a:schemeClr>
                </a:solidFill>
                <a:latin typeface="微软雅黑"/>
                <a:ea typeface="微软雅黑"/>
                <a:cs typeface="微软雅黑"/>
                <a:sym typeface="微软雅黑"/>
              </a:defRPr>
            </a:lvl1pPr>
          </a:lstStyle>
          <a:p>
            <a:pPr>
              <a:defRPr>
                <a:latin typeface="+mj-lt"/>
                <a:ea typeface="+mj-ea"/>
                <a:cs typeface="+mj-cs"/>
                <a:sym typeface="Helvetica"/>
              </a:defRPr>
            </a:pPr>
            <a:r>
              <a:rPr>
                <a:latin typeface="微软雅黑"/>
                <a:ea typeface="微软雅黑"/>
                <a:cs typeface="微软雅黑"/>
                <a:sym typeface="微软雅黑"/>
              </a:rPr>
              <a:t>web应用页面总体风格及美工效果</a:t>
            </a:r>
          </a:p>
        </p:txBody>
      </p:sp>
      <p:sp>
        <p:nvSpPr>
          <p:cNvPr id="355" name="界面采用简洁风格，采用左右框架，一切以精简及界面友好为主，杜绝繁重花哨的背景装饰及繁复不必要的功能插件。…"/>
          <p:cNvSpPr txBox="1"/>
          <p:nvPr/>
        </p:nvSpPr>
        <p:spPr>
          <a:xfrm>
            <a:off x="2004563" y="2242478"/>
            <a:ext cx="9931417" cy="3685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界面采用简洁风格，采用左右框架，一切以精简及界面友好为主，杜绝繁重花哨的背景装饰及繁复不必要的功能插件</a:t>
            </a:r>
            <a:r>
              <a:rPr dirty="0"/>
              <a:t>。</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管理员的特殊功能仅供管理员使用，设计简洁，要求和个人博客界面大致一致，尽可能消除每一个附加工作，突出管理员功能</a:t>
            </a:r>
            <a:r>
              <a:rPr dirty="0"/>
              <a:t>。</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整体风格以简洁为主，登录界面中登录按钮应醒目与周围环境区分但不应刺眼，其他登录方式的链接以应用小图标形式显示。注册界面，用户输入信息栏以灰调颜色为底色，取消按钮和立即注册按钮应有一定的颜色区分，取消按钮颜色偏暗而立即注册按钮颜色鲜亮。个人信息详情界面分为左右两部分，左边显示个人信息简介及个人信息编辑选项，右侧显示已发博客，我的收藏及草稿箱，以暗色为底，与点击后出现的文章列表有所区分。</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设计简洁，界面美观，主打轻简博客风格。博客发布之后点击“快速查看“按钮可返回到的展示界面清晰地展示出最新发布的博客封面。编辑界面清晰，以浅色底为主，markdown语法编辑栏可光标显示功能。文章管理界面将文章分为四类：全部、已发表、草稿箱和回收站。</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51"/>
                                        </p:tgtEl>
                                        <p:attrNameLst>
                                          <p:attrName>style.visibility</p:attrName>
                                        </p:attrNameLst>
                                      </p:cBhvr>
                                      <p:to>
                                        <p:strVal val="visible"/>
                                      </p:to>
                                    </p:set>
                                    <p:anim calcmode="lin" valueType="num">
                                      <p:cBhvr>
                                        <p:cTn id="7" dur="500" fill="hold"/>
                                        <p:tgtEl>
                                          <p:spTgt spid="351"/>
                                        </p:tgtEl>
                                        <p:attrNameLst>
                                          <p:attrName>ppt_x</p:attrName>
                                        </p:attrNameLst>
                                      </p:cBhvr>
                                      <p:tavLst>
                                        <p:tav tm="0">
                                          <p:val>
                                            <p:strVal val="0-#ppt_w/2"/>
                                          </p:val>
                                        </p:tav>
                                        <p:tav tm="100000">
                                          <p:val>
                                            <p:strVal val="#ppt_x"/>
                                          </p:val>
                                        </p:tav>
                                      </p:tavLst>
                                    </p:anim>
                                    <p:anim calcmode="lin" valueType="num">
                                      <p:cBhvr>
                                        <p:cTn id="8" dur="500" fill="hold"/>
                                        <p:tgtEl>
                                          <p:spTgt spid="3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52"/>
                                        </p:tgtEl>
                                        <p:attrNameLst>
                                          <p:attrName>style.visibility</p:attrName>
                                        </p:attrNameLst>
                                      </p:cBhvr>
                                      <p:to>
                                        <p:strVal val="visible"/>
                                      </p:to>
                                    </p:set>
                                    <p:anim calcmode="lin" valueType="num">
                                      <p:cBhvr>
                                        <p:cTn id="12" dur="500" fill="hold"/>
                                        <p:tgtEl>
                                          <p:spTgt spid="352"/>
                                        </p:tgtEl>
                                        <p:attrNameLst>
                                          <p:attrName>ppt_w</p:attrName>
                                        </p:attrNameLst>
                                      </p:cBhvr>
                                      <p:tavLst>
                                        <p:tav tm="0">
                                          <p:val>
                                            <p:fltVal val="0"/>
                                          </p:val>
                                        </p:tav>
                                        <p:tav tm="100000">
                                          <p:val>
                                            <p:strVal val="#ppt_w"/>
                                          </p:val>
                                        </p:tav>
                                      </p:tavLst>
                                    </p:anim>
                                    <p:anim calcmode="lin" valueType="num">
                                      <p:cBhvr>
                                        <p:cTn id="13" dur="500" fill="hold"/>
                                        <p:tgtEl>
                                          <p:spTgt spid="35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4" nodeType="afterEffect">
                                  <p:stCondLst>
                                    <p:cond delay="0"/>
                                  </p:stCondLst>
                                  <p:iterate>
                                    <p:tmAbs val="0"/>
                                  </p:iterate>
                                  <p:childTnLst>
                                    <p:set>
                                      <p:cBhvr>
                                        <p:cTn id="16" fill="hold"/>
                                        <p:tgtEl>
                                          <p:spTgt spid="353"/>
                                        </p:tgtEl>
                                        <p:attrNameLst>
                                          <p:attrName>style.visibility</p:attrName>
                                        </p:attrNameLst>
                                      </p:cBhvr>
                                      <p:to>
                                        <p:strVal val="visible"/>
                                      </p:to>
                                    </p:set>
                                    <p:anim calcmode="lin" valueType="num">
                                      <p:cBhvr>
                                        <p:cTn id="17" dur="500" fill="hold"/>
                                        <p:tgtEl>
                                          <p:spTgt spid="353"/>
                                        </p:tgtEl>
                                        <p:attrNameLst>
                                          <p:attrName>ppt_w</p:attrName>
                                        </p:attrNameLst>
                                      </p:cBhvr>
                                      <p:tavLst>
                                        <p:tav tm="0">
                                          <p:val>
                                            <p:fltVal val="0"/>
                                          </p:val>
                                        </p:tav>
                                        <p:tav tm="100000">
                                          <p:val>
                                            <p:strVal val="#ppt_w"/>
                                          </p:val>
                                        </p:tav>
                                      </p:tavLst>
                                    </p:anim>
                                    <p:anim calcmode="lin" valueType="num">
                                      <p:cBhvr>
                                        <p:cTn id="18" dur="500" fill="hold"/>
                                        <p:tgtEl>
                                          <p:spTgt spid="35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9" presetClass="entr" fill="hold" grpId="3" nodeType="afterEffect">
                                  <p:stCondLst>
                                    <p:cond delay="0"/>
                                  </p:stCondLst>
                                  <p:iterate>
                                    <p:tmAbs val="0"/>
                                  </p:iterate>
                                  <p:childTnLst>
                                    <p:set>
                                      <p:cBhvr>
                                        <p:cTn id="21" fill="hold"/>
                                        <p:tgtEl>
                                          <p:spTgt spid="354"/>
                                        </p:tgtEl>
                                        <p:attrNameLst>
                                          <p:attrName>style.visibility</p:attrName>
                                        </p:attrNameLst>
                                      </p:cBhvr>
                                      <p:to>
                                        <p:strVal val="visible"/>
                                      </p:to>
                                    </p:set>
                                    <p:animEffect transition="in" filter="dissolve">
                                      <p:cBhvr>
                                        <p:cTn id="22" dur="500"/>
                                        <p:tgtEl>
                                          <p:spTgt spid="354"/>
                                        </p:tgtEl>
                                      </p:cBhvr>
                                    </p:animEffect>
                                  </p:childTnLst>
                                </p:cTn>
                              </p:par>
                            </p:childTnLst>
                          </p:cTn>
                        </p:par>
                        <p:par>
                          <p:cTn id="23" fill="hold">
                            <p:stCondLst>
                              <p:cond delay="2000"/>
                            </p:stCondLst>
                            <p:childTnLst>
                              <p:par>
                                <p:cTn id="24" presetID="22" presetClass="entr" presetSubtype="8" fill="hold" grpId="5" nodeType="afterEffect">
                                  <p:stCondLst>
                                    <p:cond delay="0"/>
                                  </p:stCondLst>
                                  <p:iterate>
                                    <p:tmAbs val="0"/>
                                  </p:iterate>
                                  <p:childTnLst>
                                    <p:set>
                                      <p:cBhvr>
                                        <p:cTn id="25" fill="hold"/>
                                        <p:tgtEl>
                                          <p:spTgt spid="355"/>
                                        </p:tgtEl>
                                        <p:attrNameLst>
                                          <p:attrName>style.visibility</p:attrName>
                                        </p:attrNameLst>
                                      </p:cBhvr>
                                      <p:to>
                                        <p:strVal val="visible"/>
                                      </p:to>
                                    </p:set>
                                    <p:animEffect transition="in" filter="wipe(left)">
                                      <p:cBhvr>
                                        <p:cTn id="26"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P spid="353" grpId="4" animBg="1" advAuto="0"/>
      <p:bldP spid="354" grpId="3" animBg="1" advAuto="0"/>
      <p:bldP spid="355" grpId="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9" name="组合 6"/>
          <p:cNvGrpSpPr/>
          <p:nvPr/>
        </p:nvGrpSpPr>
        <p:grpSpPr>
          <a:xfrm>
            <a:off x="-1" y="351828"/>
            <a:ext cx="5829607" cy="599441"/>
            <a:chOff x="0" y="0"/>
            <a:chExt cx="5829605" cy="599440"/>
          </a:xfrm>
        </p:grpSpPr>
        <p:sp>
          <p:nvSpPr>
            <p:cNvPr id="357"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358" name="文本框 8"/>
            <p:cNvSpPr txBox="1"/>
            <p:nvPr/>
          </p:nvSpPr>
          <p:spPr>
            <a:xfrm>
              <a:off x="1621668" y="0"/>
              <a:ext cx="4207938"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初步的web应用界面</a:t>
              </a:r>
            </a:p>
          </p:txBody>
        </p:sp>
      </p:grpSp>
      <p:sp>
        <p:nvSpPr>
          <p:cNvPr id="360" name="菱形 35"/>
          <p:cNvSpPr/>
          <p:nvPr/>
        </p:nvSpPr>
        <p:spPr>
          <a:xfrm>
            <a:off x="823904" y="1112269"/>
            <a:ext cx="1332001" cy="1332001"/>
          </a:xfrm>
          <a:prstGeom prst="diamond">
            <a:avLst/>
          </a:prstGeom>
          <a:solidFill>
            <a:srgbClr val="0C2834"/>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61" name="椭圆 36"/>
          <p:cNvSpPr/>
          <p:nvPr/>
        </p:nvSpPr>
        <p:spPr>
          <a:xfrm>
            <a:off x="1282302" y="1586551"/>
            <a:ext cx="415205" cy="383436"/>
          </a:xfrm>
          <a:custGeom>
            <a:avLst/>
            <a:gdLst/>
            <a:ahLst/>
            <a:cxnLst>
              <a:cxn ang="0">
                <a:pos x="wd2" y="hd2"/>
              </a:cxn>
              <a:cxn ang="5400000">
                <a:pos x="wd2" y="hd2"/>
              </a:cxn>
              <a:cxn ang="10800000">
                <a:pos x="wd2" y="hd2"/>
              </a:cxn>
              <a:cxn ang="16200000">
                <a:pos x="wd2" y="hd2"/>
              </a:cxn>
            </a:cxnLst>
            <a:rect l="0" t="0" r="r" b="b"/>
            <a:pathLst>
              <a:path w="21600" h="21600" extrusionOk="0">
                <a:moveTo>
                  <a:pt x="6611" y="2454"/>
                </a:moveTo>
                <a:cubicBezTo>
                  <a:pt x="6963" y="2454"/>
                  <a:pt x="7252" y="2763"/>
                  <a:pt x="7252" y="3147"/>
                </a:cubicBezTo>
                <a:cubicBezTo>
                  <a:pt x="7252" y="3530"/>
                  <a:pt x="6966" y="3842"/>
                  <a:pt x="6611" y="3842"/>
                </a:cubicBezTo>
                <a:cubicBezTo>
                  <a:pt x="4890" y="3842"/>
                  <a:pt x="3540" y="5299"/>
                  <a:pt x="3540" y="7160"/>
                </a:cubicBezTo>
                <a:cubicBezTo>
                  <a:pt x="3540" y="7543"/>
                  <a:pt x="3254" y="7855"/>
                  <a:pt x="2899" y="7855"/>
                </a:cubicBezTo>
                <a:cubicBezTo>
                  <a:pt x="2545" y="7855"/>
                  <a:pt x="2259" y="7543"/>
                  <a:pt x="2259" y="7160"/>
                </a:cubicBezTo>
                <a:cubicBezTo>
                  <a:pt x="2259" y="4521"/>
                  <a:pt x="4170" y="2454"/>
                  <a:pt x="6611" y="2454"/>
                </a:cubicBezTo>
                <a:close/>
                <a:moveTo>
                  <a:pt x="6226" y="1388"/>
                </a:moveTo>
                <a:cubicBezTo>
                  <a:pt x="3454" y="1388"/>
                  <a:pt x="1284" y="3735"/>
                  <a:pt x="1284" y="6735"/>
                </a:cubicBezTo>
                <a:cubicBezTo>
                  <a:pt x="1284" y="10517"/>
                  <a:pt x="4362" y="13648"/>
                  <a:pt x="9802" y="18852"/>
                </a:cubicBezTo>
                <a:cubicBezTo>
                  <a:pt x="9810" y="18861"/>
                  <a:pt x="9821" y="18872"/>
                  <a:pt x="9829" y="18881"/>
                </a:cubicBezTo>
                <a:lnTo>
                  <a:pt x="10800" y="19925"/>
                </a:lnTo>
                <a:lnTo>
                  <a:pt x="11771" y="18881"/>
                </a:lnTo>
                <a:cubicBezTo>
                  <a:pt x="11779" y="18872"/>
                  <a:pt x="11790" y="18861"/>
                  <a:pt x="11798" y="18852"/>
                </a:cubicBezTo>
                <a:cubicBezTo>
                  <a:pt x="17238" y="13648"/>
                  <a:pt x="20316" y="10519"/>
                  <a:pt x="20316" y="6735"/>
                </a:cubicBezTo>
                <a:cubicBezTo>
                  <a:pt x="20316" y="3735"/>
                  <a:pt x="18146" y="1388"/>
                  <a:pt x="15374" y="1388"/>
                </a:cubicBezTo>
                <a:cubicBezTo>
                  <a:pt x="13849" y="1388"/>
                  <a:pt x="12285" y="2178"/>
                  <a:pt x="11290" y="3449"/>
                </a:cubicBezTo>
                <a:cubicBezTo>
                  <a:pt x="11168" y="3607"/>
                  <a:pt x="10988" y="3695"/>
                  <a:pt x="10800" y="3695"/>
                </a:cubicBezTo>
                <a:cubicBezTo>
                  <a:pt x="10612" y="3695"/>
                  <a:pt x="10432" y="3607"/>
                  <a:pt x="10310" y="3449"/>
                </a:cubicBezTo>
                <a:cubicBezTo>
                  <a:pt x="9315" y="2178"/>
                  <a:pt x="7751" y="1388"/>
                  <a:pt x="6226" y="1388"/>
                </a:cubicBezTo>
                <a:close/>
                <a:moveTo>
                  <a:pt x="6226" y="0"/>
                </a:moveTo>
                <a:cubicBezTo>
                  <a:pt x="7909" y="0"/>
                  <a:pt x="9572" y="736"/>
                  <a:pt x="10800" y="1992"/>
                </a:cubicBezTo>
                <a:cubicBezTo>
                  <a:pt x="12028" y="736"/>
                  <a:pt x="13691" y="0"/>
                  <a:pt x="15374" y="0"/>
                </a:cubicBezTo>
                <a:cubicBezTo>
                  <a:pt x="18866" y="0"/>
                  <a:pt x="21600" y="2960"/>
                  <a:pt x="21600" y="6735"/>
                </a:cubicBezTo>
                <a:cubicBezTo>
                  <a:pt x="21600" y="8848"/>
                  <a:pt x="20795" y="10892"/>
                  <a:pt x="19067" y="13164"/>
                </a:cubicBezTo>
                <a:cubicBezTo>
                  <a:pt x="17561" y="15151"/>
                  <a:pt x="15461" y="17200"/>
                  <a:pt x="12664" y="19880"/>
                </a:cubicBezTo>
                <a:lnTo>
                  <a:pt x="11253" y="21397"/>
                </a:lnTo>
                <a:cubicBezTo>
                  <a:pt x="11128" y="21531"/>
                  <a:pt x="10964" y="21600"/>
                  <a:pt x="10800" y="21600"/>
                </a:cubicBezTo>
                <a:cubicBezTo>
                  <a:pt x="10636" y="21600"/>
                  <a:pt x="10472" y="21531"/>
                  <a:pt x="10347" y="21397"/>
                </a:cubicBezTo>
                <a:lnTo>
                  <a:pt x="8936" y="19880"/>
                </a:lnTo>
                <a:cubicBezTo>
                  <a:pt x="6139" y="17200"/>
                  <a:pt x="4039" y="15151"/>
                  <a:pt x="2533" y="13164"/>
                </a:cubicBezTo>
                <a:cubicBezTo>
                  <a:pt x="805" y="10892"/>
                  <a:pt x="0" y="8848"/>
                  <a:pt x="0" y="6735"/>
                </a:cubicBezTo>
                <a:cubicBezTo>
                  <a:pt x="0" y="2960"/>
                  <a:pt x="2734" y="0"/>
                  <a:pt x="6226" y="0"/>
                </a:cubicBezTo>
                <a:close/>
              </a:path>
            </a:pathLst>
          </a:cu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62" name="矩形 69"/>
          <p:cNvSpPr txBox="1"/>
          <p:nvPr/>
        </p:nvSpPr>
        <p:spPr>
          <a:xfrm>
            <a:off x="2336975" y="1573799"/>
            <a:ext cx="329453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spcBef>
                <a:spcPts val="1600"/>
              </a:spcBef>
              <a:defRPr sz="2050" b="1">
                <a:solidFill>
                  <a:schemeClr val="accent3">
                    <a:lumOff val="-12941"/>
                  </a:schemeClr>
                </a:solidFill>
                <a:latin typeface="微软雅黑"/>
                <a:ea typeface="微软雅黑"/>
                <a:cs typeface="微软雅黑"/>
                <a:sym typeface="微软雅黑"/>
              </a:defRPr>
            </a:lvl1pPr>
          </a:lstStyle>
          <a:p>
            <a:pPr>
              <a:defRPr>
                <a:latin typeface="+mj-lt"/>
                <a:ea typeface="+mj-ea"/>
                <a:cs typeface="+mj-cs"/>
                <a:sym typeface="Helvetica"/>
              </a:defRPr>
            </a:pPr>
            <a:r>
              <a:rPr dirty="0" err="1">
                <a:latin typeface="微软雅黑"/>
                <a:ea typeface="微软雅黑"/>
                <a:cs typeface="微软雅黑"/>
                <a:sym typeface="微软雅黑"/>
              </a:rPr>
              <a:t>主页面及次页面大概数量</a:t>
            </a:r>
            <a:endParaRPr dirty="0">
              <a:latin typeface="微软雅黑"/>
              <a:ea typeface="微软雅黑"/>
              <a:cs typeface="微软雅黑"/>
              <a:sym typeface="微软雅黑"/>
            </a:endParaRPr>
          </a:p>
        </p:txBody>
      </p:sp>
      <p:sp>
        <p:nvSpPr>
          <p:cNvPr id="363" name="主页面大约9个(后续完善阶段肯定会添加)。"/>
          <p:cNvSpPr txBox="1"/>
          <p:nvPr/>
        </p:nvSpPr>
        <p:spPr>
          <a:xfrm>
            <a:off x="2376191" y="2130805"/>
            <a:ext cx="401008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3700"/>
              </a:lnSpc>
              <a:defRPr sz="1600">
                <a:solidFill>
                  <a:srgbClr val="24292E"/>
                </a:solidFill>
                <a:latin typeface="+mj-lt"/>
                <a:ea typeface="+mj-ea"/>
                <a:cs typeface="+mj-cs"/>
                <a:sym typeface="Helvetica"/>
              </a:defRPr>
            </a:lvl1pPr>
          </a:lstStyle>
          <a:p>
            <a:r>
              <a:t>主页面大约9个(后续完善阶段肯定会添加)。</a:t>
            </a:r>
          </a:p>
        </p:txBody>
      </p:sp>
      <p:sp>
        <p:nvSpPr>
          <p:cNvPr id="364" name="菱形 38"/>
          <p:cNvSpPr/>
          <p:nvPr/>
        </p:nvSpPr>
        <p:spPr>
          <a:xfrm>
            <a:off x="2129709" y="2605270"/>
            <a:ext cx="702004" cy="712479"/>
          </a:xfrm>
          <a:prstGeom prst="diamond">
            <a:avLst/>
          </a:prstGeom>
          <a:solidFill>
            <a:srgbClr val="01A89E"/>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65" name="椭圆 39"/>
          <p:cNvSpPr/>
          <p:nvPr/>
        </p:nvSpPr>
        <p:spPr>
          <a:xfrm>
            <a:off x="2333179" y="2836176"/>
            <a:ext cx="295063" cy="250667"/>
          </a:xfrm>
          <a:custGeom>
            <a:avLst/>
            <a:gdLst/>
            <a:ahLst/>
            <a:cxnLst>
              <a:cxn ang="0">
                <a:pos x="wd2" y="hd2"/>
              </a:cxn>
              <a:cxn ang="5400000">
                <a:pos x="wd2" y="hd2"/>
              </a:cxn>
              <a:cxn ang="10800000">
                <a:pos x="wd2" y="hd2"/>
              </a:cxn>
              <a:cxn ang="16200000">
                <a:pos x="wd2" y="hd2"/>
              </a:cxn>
            </a:cxnLst>
            <a:rect l="0" t="0" r="r" b="b"/>
            <a:pathLst>
              <a:path w="21500" h="21600" extrusionOk="0">
                <a:moveTo>
                  <a:pt x="17916" y="16199"/>
                </a:moveTo>
                <a:lnTo>
                  <a:pt x="17916" y="18000"/>
                </a:lnTo>
                <a:lnTo>
                  <a:pt x="18810" y="18000"/>
                </a:lnTo>
                <a:cubicBezTo>
                  <a:pt x="19305" y="18000"/>
                  <a:pt x="19708" y="17595"/>
                  <a:pt x="19708" y="17098"/>
                </a:cubicBezTo>
                <a:cubicBezTo>
                  <a:pt x="19708" y="16604"/>
                  <a:pt x="19305" y="16199"/>
                  <a:pt x="18810" y="16199"/>
                </a:cubicBezTo>
                <a:close/>
                <a:moveTo>
                  <a:pt x="15229" y="12599"/>
                </a:moveTo>
                <a:cubicBezTo>
                  <a:pt x="14734" y="12599"/>
                  <a:pt x="14331" y="13004"/>
                  <a:pt x="14331" y="13501"/>
                </a:cubicBezTo>
                <a:cubicBezTo>
                  <a:pt x="14331" y="13994"/>
                  <a:pt x="14734" y="14399"/>
                  <a:pt x="15229" y="14399"/>
                </a:cubicBezTo>
                <a:lnTo>
                  <a:pt x="16123" y="14399"/>
                </a:lnTo>
                <a:lnTo>
                  <a:pt x="16123" y="12599"/>
                </a:lnTo>
                <a:close/>
                <a:moveTo>
                  <a:pt x="17018" y="8999"/>
                </a:moveTo>
                <a:cubicBezTo>
                  <a:pt x="17516" y="8999"/>
                  <a:pt x="17916" y="9404"/>
                  <a:pt x="17916" y="9900"/>
                </a:cubicBezTo>
                <a:lnTo>
                  <a:pt x="17916" y="10799"/>
                </a:lnTo>
                <a:lnTo>
                  <a:pt x="19708" y="10799"/>
                </a:lnTo>
                <a:cubicBezTo>
                  <a:pt x="20202" y="10799"/>
                  <a:pt x="20602" y="11204"/>
                  <a:pt x="20602" y="11701"/>
                </a:cubicBezTo>
                <a:cubicBezTo>
                  <a:pt x="20602" y="12197"/>
                  <a:pt x="20202" y="12599"/>
                  <a:pt x="19708" y="12599"/>
                </a:cubicBezTo>
                <a:lnTo>
                  <a:pt x="17916" y="12599"/>
                </a:lnTo>
                <a:lnTo>
                  <a:pt x="17916" y="14399"/>
                </a:lnTo>
                <a:lnTo>
                  <a:pt x="18810" y="14399"/>
                </a:lnTo>
                <a:cubicBezTo>
                  <a:pt x="20294" y="14399"/>
                  <a:pt x="21500" y="15611"/>
                  <a:pt x="21500" y="17098"/>
                </a:cubicBezTo>
                <a:cubicBezTo>
                  <a:pt x="21500" y="18588"/>
                  <a:pt x="20294" y="19800"/>
                  <a:pt x="18810" y="19800"/>
                </a:cubicBezTo>
                <a:lnTo>
                  <a:pt x="17916" y="19800"/>
                </a:lnTo>
                <a:lnTo>
                  <a:pt x="17916" y="20698"/>
                </a:lnTo>
                <a:cubicBezTo>
                  <a:pt x="17916" y="21195"/>
                  <a:pt x="17516" y="21600"/>
                  <a:pt x="17018" y="21600"/>
                </a:cubicBezTo>
                <a:cubicBezTo>
                  <a:pt x="16523" y="21600"/>
                  <a:pt x="16123" y="21195"/>
                  <a:pt x="16123" y="20698"/>
                </a:cubicBezTo>
                <a:lnTo>
                  <a:pt x="16123" y="19800"/>
                </a:lnTo>
                <a:lnTo>
                  <a:pt x="14331" y="19800"/>
                </a:lnTo>
                <a:cubicBezTo>
                  <a:pt x="13837" y="19800"/>
                  <a:pt x="13437" y="19395"/>
                  <a:pt x="13437" y="18898"/>
                </a:cubicBezTo>
                <a:cubicBezTo>
                  <a:pt x="13437" y="18401"/>
                  <a:pt x="13837" y="18000"/>
                  <a:pt x="14331" y="18000"/>
                </a:cubicBezTo>
                <a:lnTo>
                  <a:pt x="16123" y="18000"/>
                </a:lnTo>
                <a:lnTo>
                  <a:pt x="16123" y="16199"/>
                </a:lnTo>
                <a:lnTo>
                  <a:pt x="15229" y="16199"/>
                </a:lnTo>
                <a:cubicBezTo>
                  <a:pt x="13745" y="16199"/>
                  <a:pt x="12539" y="14988"/>
                  <a:pt x="12539" y="13501"/>
                </a:cubicBezTo>
                <a:cubicBezTo>
                  <a:pt x="12539" y="12011"/>
                  <a:pt x="13745" y="10799"/>
                  <a:pt x="15229" y="10799"/>
                </a:cubicBezTo>
                <a:lnTo>
                  <a:pt x="16123" y="10799"/>
                </a:lnTo>
                <a:lnTo>
                  <a:pt x="16123" y="9900"/>
                </a:lnTo>
                <a:cubicBezTo>
                  <a:pt x="16123" y="9404"/>
                  <a:pt x="16523" y="8999"/>
                  <a:pt x="17018" y="8999"/>
                </a:cubicBezTo>
                <a:close/>
                <a:moveTo>
                  <a:pt x="10748" y="5401"/>
                </a:moveTo>
                <a:cubicBezTo>
                  <a:pt x="11245" y="5401"/>
                  <a:pt x="11645" y="5803"/>
                  <a:pt x="11645" y="6300"/>
                </a:cubicBezTo>
                <a:lnTo>
                  <a:pt x="11645" y="10798"/>
                </a:lnTo>
                <a:cubicBezTo>
                  <a:pt x="11645" y="11295"/>
                  <a:pt x="11245" y="11699"/>
                  <a:pt x="10748" y="11699"/>
                </a:cubicBezTo>
                <a:lnTo>
                  <a:pt x="8062" y="11699"/>
                </a:lnTo>
                <a:cubicBezTo>
                  <a:pt x="7568" y="11699"/>
                  <a:pt x="7168" y="11295"/>
                  <a:pt x="7168" y="10798"/>
                </a:cubicBezTo>
                <a:cubicBezTo>
                  <a:pt x="7168" y="10301"/>
                  <a:pt x="7568" y="9899"/>
                  <a:pt x="8062" y="9899"/>
                </a:cubicBezTo>
                <a:lnTo>
                  <a:pt x="9854" y="9899"/>
                </a:lnTo>
                <a:lnTo>
                  <a:pt x="9854" y="6300"/>
                </a:lnTo>
                <a:cubicBezTo>
                  <a:pt x="9854" y="5803"/>
                  <a:pt x="10254" y="5401"/>
                  <a:pt x="10748" y="5401"/>
                </a:cubicBezTo>
                <a:close/>
                <a:moveTo>
                  <a:pt x="10748" y="0"/>
                </a:moveTo>
                <a:cubicBezTo>
                  <a:pt x="15676" y="0"/>
                  <a:pt x="20183" y="3303"/>
                  <a:pt x="21465" y="7856"/>
                </a:cubicBezTo>
                <a:cubicBezTo>
                  <a:pt x="21600" y="8334"/>
                  <a:pt x="21323" y="8830"/>
                  <a:pt x="20847" y="8967"/>
                </a:cubicBezTo>
                <a:cubicBezTo>
                  <a:pt x="20375" y="9096"/>
                  <a:pt x="19874" y="8824"/>
                  <a:pt x="19742" y="8343"/>
                </a:cubicBezTo>
                <a:cubicBezTo>
                  <a:pt x="18674" y="4553"/>
                  <a:pt x="14892" y="1800"/>
                  <a:pt x="10748" y="1800"/>
                </a:cubicBezTo>
                <a:cubicBezTo>
                  <a:pt x="5810" y="1800"/>
                  <a:pt x="1792" y="5837"/>
                  <a:pt x="1792" y="10798"/>
                </a:cubicBezTo>
                <a:cubicBezTo>
                  <a:pt x="1792" y="15763"/>
                  <a:pt x="5810" y="19800"/>
                  <a:pt x="10748" y="19800"/>
                </a:cubicBezTo>
                <a:cubicBezTo>
                  <a:pt x="11246" y="19800"/>
                  <a:pt x="11646" y="20202"/>
                  <a:pt x="11646" y="20698"/>
                </a:cubicBezTo>
                <a:cubicBezTo>
                  <a:pt x="11646" y="21195"/>
                  <a:pt x="11246" y="21600"/>
                  <a:pt x="10748" y="21600"/>
                </a:cubicBezTo>
                <a:cubicBezTo>
                  <a:pt x="4821" y="21600"/>
                  <a:pt x="0" y="16756"/>
                  <a:pt x="0" y="10798"/>
                </a:cubicBezTo>
                <a:cubicBezTo>
                  <a:pt x="0" y="4844"/>
                  <a:pt x="4821" y="0"/>
                  <a:pt x="10748" y="0"/>
                </a:cubicBezTo>
                <a:close/>
              </a:path>
            </a:pathLst>
          </a:cu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66" name="矩形 70"/>
          <p:cNvSpPr txBox="1"/>
          <p:nvPr/>
        </p:nvSpPr>
        <p:spPr>
          <a:xfrm>
            <a:off x="2740504" y="2757039"/>
            <a:ext cx="1332003"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lnSpc>
                <a:spcPct val="120000"/>
              </a:lnSpc>
              <a:defRPr b="1">
                <a:solidFill>
                  <a:schemeClr val="accent3">
                    <a:lumOff val="-12941"/>
                  </a:schemeClr>
                </a:solidFill>
                <a:latin typeface="微软雅黑"/>
                <a:ea typeface="微软雅黑"/>
                <a:cs typeface="微软雅黑"/>
                <a:sym typeface="微软雅黑"/>
              </a:defRPr>
            </a:lvl1pPr>
          </a:lstStyle>
          <a:p>
            <a:r>
              <a:t>普通用户</a:t>
            </a:r>
          </a:p>
        </p:txBody>
      </p:sp>
      <p:sp>
        <p:nvSpPr>
          <p:cNvPr id="367" name="用户注册登录 界面+后端 注册+登录+找回密码…"/>
          <p:cNvSpPr txBox="1"/>
          <p:nvPr/>
        </p:nvSpPr>
        <p:spPr>
          <a:xfrm>
            <a:off x="2732930" y="3105628"/>
            <a:ext cx="9344968" cy="24266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用户注册登录</a:t>
            </a:r>
            <a:r>
              <a:rPr dirty="0"/>
              <a:t> </a:t>
            </a:r>
            <a:r>
              <a:rPr dirty="0" err="1"/>
              <a:t>界面+后端</a:t>
            </a:r>
            <a:r>
              <a:rPr dirty="0"/>
              <a:t> </a:t>
            </a:r>
            <a:r>
              <a:rPr dirty="0" err="1"/>
              <a:t>注册+登录+找回密码</a:t>
            </a:r>
            <a:endParaRPr dirty="0"/>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个人信息管理界面</a:t>
            </a:r>
            <a:r>
              <a:rPr dirty="0"/>
              <a:t> （</a:t>
            </a:r>
            <a:r>
              <a:rPr dirty="0" err="1"/>
              <a:t>包括个人基本信息以及发过的博客</a:t>
            </a:r>
            <a:r>
              <a:rPr dirty="0"/>
              <a:t>）+</a:t>
            </a:r>
            <a:r>
              <a:rPr dirty="0" err="1"/>
              <a:t>编辑个人信息界面</a:t>
            </a:r>
            <a:endParaRPr dirty="0"/>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查看博主资料界面</a:t>
            </a:r>
            <a:endParaRPr dirty="0"/>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查看全部人的博客</a:t>
            </a:r>
            <a:r>
              <a:rPr dirty="0"/>
              <a:t> （</a:t>
            </a:r>
            <a:r>
              <a:rPr dirty="0" err="1"/>
              <a:t>首页</a:t>
            </a:r>
            <a:r>
              <a:rPr dirty="0"/>
              <a:t>）</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编写博客+发布界面</a:t>
            </a:r>
            <a:r>
              <a:rPr dirty="0"/>
              <a:t> ---</a:t>
            </a:r>
            <a:r>
              <a:rPr dirty="0" err="1"/>
              <a:t>makedown语法</a:t>
            </a:r>
            <a:endParaRPr dirty="0"/>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查看博客界面</a:t>
            </a:r>
            <a:r>
              <a:rPr dirty="0"/>
              <a:t> + </a:t>
            </a:r>
            <a:r>
              <a:rPr dirty="0" err="1"/>
              <a:t>底下是评论</a:t>
            </a:r>
            <a:r>
              <a:rPr dirty="0"/>
              <a:t> + </a:t>
            </a:r>
            <a:r>
              <a:rPr dirty="0" err="1"/>
              <a:t>支持发布评论</a:t>
            </a:r>
            <a:r>
              <a:rPr dirty="0"/>
              <a:t> </a:t>
            </a:r>
            <a:r>
              <a:rPr dirty="0" err="1"/>
              <a:t>评论的具体内容</a:t>
            </a:r>
            <a:r>
              <a:rPr dirty="0"/>
              <a:t>(</a:t>
            </a:r>
            <a:r>
              <a:rPr dirty="0" err="1"/>
              <a:t>发布评论+博主删除评论+回复评论+查看评论</a:t>
            </a:r>
            <a:r>
              <a:rPr dirty="0"/>
              <a:t>+....)</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用户文章管理</a:t>
            </a:r>
            <a:endParaRPr dirty="0"/>
          </a:p>
        </p:txBody>
      </p:sp>
      <p:sp>
        <p:nvSpPr>
          <p:cNvPr id="368" name="菱形 38"/>
          <p:cNvSpPr/>
          <p:nvPr/>
        </p:nvSpPr>
        <p:spPr>
          <a:xfrm>
            <a:off x="2183740" y="5286178"/>
            <a:ext cx="702004" cy="712479"/>
          </a:xfrm>
          <a:prstGeom prst="diamond">
            <a:avLst/>
          </a:prstGeom>
          <a:solidFill>
            <a:srgbClr val="01A89E"/>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69" name="椭圆 39"/>
          <p:cNvSpPr/>
          <p:nvPr/>
        </p:nvSpPr>
        <p:spPr>
          <a:xfrm>
            <a:off x="2387210" y="5517084"/>
            <a:ext cx="295063" cy="250667"/>
          </a:xfrm>
          <a:custGeom>
            <a:avLst/>
            <a:gdLst/>
            <a:ahLst/>
            <a:cxnLst>
              <a:cxn ang="0">
                <a:pos x="wd2" y="hd2"/>
              </a:cxn>
              <a:cxn ang="5400000">
                <a:pos x="wd2" y="hd2"/>
              </a:cxn>
              <a:cxn ang="10800000">
                <a:pos x="wd2" y="hd2"/>
              </a:cxn>
              <a:cxn ang="16200000">
                <a:pos x="wd2" y="hd2"/>
              </a:cxn>
            </a:cxnLst>
            <a:rect l="0" t="0" r="r" b="b"/>
            <a:pathLst>
              <a:path w="21500" h="21600" extrusionOk="0">
                <a:moveTo>
                  <a:pt x="17916" y="16199"/>
                </a:moveTo>
                <a:lnTo>
                  <a:pt x="17916" y="18000"/>
                </a:lnTo>
                <a:lnTo>
                  <a:pt x="18810" y="18000"/>
                </a:lnTo>
                <a:cubicBezTo>
                  <a:pt x="19305" y="18000"/>
                  <a:pt x="19708" y="17595"/>
                  <a:pt x="19708" y="17098"/>
                </a:cubicBezTo>
                <a:cubicBezTo>
                  <a:pt x="19708" y="16604"/>
                  <a:pt x="19305" y="16199"/>
                  <a:pt x="18810" y="16199"/>
                </a:cubicBezTo>
                <a:close/>
                <a:moveTo>
                  <a:pt x="15229" y="12599"/>
                </a:moveTo>
                <a:cubicBezTo>
                  <a:pt x="14734" y="12599"/>
                  <a:pt x="14331" y="13004"/>
                  <a:pt x="14331" y="13501"/>
                </a:cubicBezTo>
                <a:cubicBezTo>
                  <a:pt x="14331" y="13994"/>
                  <a:pt x="14734" y="14399"/>
                  <a:pt x="15229" y="14399"/>
                </a:cubicBezTo>
                <a:lnTo>
                  <a:pt x="16123" y="14399"/>
                </a:lnTo>
                <a:lnTo>
                  <a:pt x="16123" y="12599"/>
                </a:lnTo>
                <a:close/>
                <a:moveTo>
                  <a:pt x="17018" y="8999"/>
                </a:moveTo>
                <a:cubicBezTo>
                  <a:pt x="17516" y="8999"/>
                  <a:pt x="17916" y="9404"/>
                  <a:pt x="17916" y="9900"/>
                </a:cubicBezTo>
                <a:lnTo>
                  <a:pt x="17916" y="10799"/>
                </a:lnTo>
                <a:lnTo>
                  <a:pt x="19708" y="10799"/>
                </a:lnTo>
                <a:cubicBezTo>
                  <a:pt x="20202" y="10799"/>
                  <a:pt x="20602" y="11204"/>
                  <a:pt x="20602" y="11701"/>
                </a:cubicBezTo>
                <a:cubicBezTo>
                  <a:pt x="20602" y="12197"/>
                  <a:pt x="20202" y="12599"/>
                  <a:pt x="19708" y="12599"/>
                </a:cubicBezTo>
                <a:lnTo>
                  <a:pt x="17916" y="12599"/>
                </a:lnTo>
                <a:lnTo>
                  <a:pt x="17916" y="14399"/>
                </a:lnTo>
                <a:lnTo>
                  <a:pt x="18810" y="14399"/>
                </a:lnTo>
                <a:cubicBezTo>
                  <a:pt x="20294" y="14399"/>
                  <a:pt x="21500" y="15611"/>
                  <a:pt x="21500" y="17098"/>
                </a:cubicBezTo>
                <a:cubicBezTo>
                  <a:pt x="21500" y="18588"/>
                  <a:pt x="20294" y="19800"/>
                  <a:pt x="18810" y="19800"/>
                </a:cubicBezTo>
                <a:lnTo>
                  <a:pt x="17916" y="19800"/>
                </a:lnTo>
                <a:lnTo>
                  <a:pt x="17916" y="20698"/>
                </a:lnTo>
                <a:cubicBezTo>
                  <a:pt x="17916" y="21195"/>
                  <a:pt x="17516" y="21600"/>
                  <a:pt x="17018" y="21600"/>
                </a:cubicBezTo>
                <a:cubicBezTo>
                  <a:pt x="16523" y="21600"/>
                  <a:pt x="16123" y="21195"/>
                  <a:pt x="16123" y="20698"/>
                </a:cubicBezTo>
                <a:lnTo>
                  <a:pt x="16123" y="19800"/>
                </a:lnTo>
                <a:lnTo>
                  <a:pt x="14331" y="19800"/>
                </a:lnTo>
                <a:cubicBezTo>
                  <a:pt x="13837" y="19800"/>
                  <a:pt x="13437" y="19395"/>
                  <a:pt x="13437" y="18898"/>
                </a:cubicBezTo>
                <a:cubicBezTo>
                  <a:pt x="13437" y="18401"/>
                  <a:pt x="13837" y="18000"/>
                  <a:pt x="14331" y="18000"/>
                </a:cubicBezTo>
                <a:lnTo>
                  <a:pt x="16123" y="18000"/>
                </a:lnTo>
                <a:lnTo>
                  <a:pt x="16123" y="16199"/>
                </a:lnTo>
                <a:lnTo>
                  <a:pt x="15229" y="16199"/>
                </a:lnTo>
                <a:cubicBezTo>
                  <a:pt x="13745" y="16199"/>
                  <a:pt x="12539" y="14988"/>
                  <a:pt x="12539" y="13501"/>
                </a:cubicBezTo>
                <a:cubicBezTo>
                  <a:pt x="12539" y="12011"/>
                  <a:pt x="13745" y="10799"/>
                  <a:pt x="15229" y="10799"/>
                </a:cubicBezTo>
                <a:lnTo>
                  <a:pt x="16123" y="10799"/>
                </a:lnTo>
                <a:lnTo>
                  <a:pt x="16123" y="9900"/>
                </a:lnTo>
                <a:cubicBezTo>
                  <a:pt x="16123" y="9404"/>
                  <a:pt x="16523" y="8999"/>
                  <a:pt x="17018" y="8999"/>
                </a:cubicBezTo>
                <a:close/>
                <a:moveTo>
                  <a:pt x="10748" y="5401"/>
                </a:moveTo>
                <a:cubicBezTo>
                  <a:pt x="11245" y="5401"/>
                  <a:pt x="11645" y="5803"/>
                  <a:pt x="11645" y="6300"/>
                </a:cubicBezTo>
                <a:lnTo>
                  <a:pt x="11645" y="10798"/>
                </a:lnTo>
                <a:cubicBezTo>
                  <a:pt x="11645" y="11295"/>
                  <a:pt x="11245" y="11699"/>
                  <a:pt x="10748" y="11699"/>
                </a:cubicBezTo>
                <a:lnTo>
                  <a:pt x="8062" y="11699"/>
                </a:lnTo>
                <a:cubicBezTo>
                  <a:pt x="7568" y="11699"/>
                  <a:pt x="7168" y="11295"/>
                  <a:pt x="7168" y="10798"/>
                </a:cubicBezTo>
                <a:cubicBezTo>
                  <a:pt x="7168" y="10301"/>
                  <a:pt x="7568" y="9899"/>
                  <a:pt x="8062" y="9899"/>
                </a:cubicBezTo>
                <a:lnTo>
                  <a:pt x="9854" y="9899"/>
                </a:lnTo>
                <a:lnTo>
                  <a:pt x="9854" y="6300"/>
                </a:lnTo>
                <a:cubicBezTo>
                  <a:pt x="9854" y="5803"/>
                  <a:pt x="10254" y="5401"/>
                  <a:pt x="10748" y="5401"/>
                </a:cubicBezTo>
                <a:close/>
                <a:moveTo>
                  <a:pt x="10748" y="0"/>
                </a:moveTo>
                <a:cubicBezTo>
                  <a:pt x="15676" y="0"/>
                  <a:pt x="20183" y="3303"/>
                  <a:pt x="21465" y="7856"/>
                </a:cubicBezTo>
                <a:cubicBezTo>
                  <a:pt x="21600" y="8334"/>
                  <a:pt x="21323" y="8830"/>
                  <a:pt x="20847" y="8967"/>
                </a:cubicBezTo>
                <a:cubicBezTo>
                  <a:pt x="20375" y="9096"/>
                  <a:pt x="19874" y="8824"/>
                  <a:pt x="19742" y="8343"/>
                </a:cubicBezTo>
                <a:cubicBezTo>
                  <a:pt x="18674" y="4553"/>
                  <a:pt x="14892" y="1800"/>
                  <a:pt x="10748" y="1800"/>
                </a:cubicBezTo>
                <a:cubicBezTo>
                  <a:pt x="5810" y="1800"/>
                  <a:pt x="1792" y="5837"/>
                  <a:pt x="1792" y="10798"/>
                </a:cubicBezTo>
                <a:cubicBezTo>
                  <a:pt x="1792" y="15763"/>
                  <a:pt x="5810" y="19800"/>
                  <a:pt x="10748" y="19800"/>
                </a:cubicBezTo>
                <a:cubicBezTo>
                  <a:pt x="11246" y="19800"/>
                  <a:pt x="11646" y="20202"/>
                  <a:pt x="11646" y="20698"/>
                </a:cubicBezTo>
                <a:cubicBezTo>
                  <a:pt x="11646" y="21195"/>
                  <a:pt x="11246" y="21600"/>
                  <a:pt x="10748" y="21600"/>
                </a:cubicBezTo>
                <a:cubicBezTo>
                  <a:pt x="4821" y="21600"/>
                  <a:pt x="0" y="16756"/>
                  <a:pt x="0" y="10798"/>
                </a:cubicBezTo>
                <a:cubicBezTo>
                  <a:pt x="0" y="4844"/>
                  <a:pt x="4821" y="0"/>
                  <a:pt x="10748" y="0"/>
                </a:cubicBezTo>
                <a:close/>
              </a:path>
            </a:pathLst>
          </a:cu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70" name="矩形 70"/>
          <p:cNvSpPr txBox="1"/>
          <p:nvPr/>
        </p:nvSpPr>
        <p:spPr>
          <a:xfrm>
            <a:off x="2740504" y="5437947"/>
            <a:ext cx="1332003"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lnSpc>
                <a:spcPct val="120000"/>
              </a:lnSpc>
              <a:defRPr b="1">
                <a:solidFill>
                  <a:schemeClr val="accent3">
                    <a:lumOff val="-12941"/>
                  </a:schemeClr>
                </a:solidFill>
                <a:latin typeface="微软雅黑"/>
                <a:ea typeface="微软雅黑"/>
                <a:cs typeface="微软雅黑"/>
                <a:sym typeface="微软雅黑"/>
              </a:defRPr>
            </a:lvl1pPr>
          </a:lstStyle>
          <a:p>
            <a:r>
              <a:t>管理员</a:t>
            </a:r>
          </a:p>
        </p:txBody>
      </p:sp>
      <p:sp>
        <p:nvSpPr>
          <p:cNvPr id="371" name="用户管理界面 删除用户…"/>
          <p:cNvSpPr txBox="1"/>
          <p:nvPr/>
        </p:nvSpPr>
        <p:spPr>
          <a:xfrm>
            <a:off x="2725240" y="5869648"/>
            <a:ext cx="9360348" cy="9518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300"/>
              </a:lnSpc>
              <a:buClr>
                <a:srgbClr val="24292E"/>
              </a:buClr>
              <a:buSzPct val="100000"/>
              <a:buFont typeface="ArialUnicodeMS"/>
              <a:buAutoNum type="arabicPeriod" startAt="8"/>
              <a:defRPr sz="1600">
                <a:solidFill>
                  <a:srgbClr val="24292E"/>
                </a:solidFill>
                <a:latin typeface="+mj-lt"/>
                <a:ea typeface="+mj-ea"/>
                <a:cs typeface="+mj-cs"/>
                <a:sym typeface="Helvetica"/>
              </a:defRPr>
            </a:pPr>
            <a:r>
              <a:rPr dirty="0" err="1"/>
              <a:t>用户管理界面</a:t>
            </a:r>
            <a:r>
              <a:rPr dirty="0"/>
              <a:t> </a:t>
            </a:r>
            <a:r>
              <a:rPr dirty="0" err="1"/>
              <a:t>删除用户</a:t>
            </a:r>
            <a:endParaRPr dirty="0"/>
          </a:p>
          <a:p>
            <a:pPr marL="457200" indent="-317500" defTabSz="457200">
              <a:lnSpc>
                <a:spcPts val="2300"/>
              </a:lnSpc>
              <a:buClr>
                <a:srgbClr val="24292E"/>
              </a:buClr>
              <a:buSzPct val="100000"/>
              <a:buFont typeface="ArialUnicodeMS"/>
              <a:buAutoNum type="arabicPeriod" startAt="8"/>
              <a:defRPr sz="1600">
                <a:solidFill>
                  <a:srgbClr val="24292E"/>
                </a:solidFill>
                <a:latin typeface="+mj-lt"/>
                <a:ea typeface="+mj-ea"/>
                <a:cs typeface="+mj-cs"/>
                <a:sym typeface="Helvetica"/>
              </a:defRPr>
            </a:pPr>
            <a:r>
              <a:rPr dirty="0" err="1"/>
              <a:t>查看全部博客</a:t>
            </a:r>
            <a:r>
              <a:rPr dirty="0"/>
              <a:t> </a:t>
            </a:r>
            <a:r>
              <a:rPr dirty="0" err="1"/>
              <a:t>删除评论或者博客</a:t>
            </a:r>
            <a:r>
              <a:rPr dirty="0"/>
              <a:t> </a:t>
            </a:r>
            <a:r>
              <a:rPr dirty="0" err="1"/>
              <a:t>次页面取决于用户数量</a:t>
            </a:r>
            <a:r>
              <a:rPr dirty="0"/>
              <a:t>。 </a:t>
            </a:r>
            <a:r>
              <a:rPr dirty="0" err="1"/>
              <a:t>尽量减少主页面和次页面之间的跳转次数</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ppt_x</p:attrName>
                                        </p:attrNameLst>
                                      </p:cBhvr>
                                      <p:tavLst>
                                        <p:tav tm="0">
                                          <p:val>
                                            <p:strVal val="0-#ppt_w/2"/>
                                          </p:val>
                                        </p:tav>
                                        <p:tav tm="100000">
                                          <p:val>
                                            <p:strVal val="#ppt_x"/>
                                          </p:val>
                                        </p:tav>
                                      </p:tavLst>
                                    </p:anim>
                                    <p:anim calcmode="lin" valueType="num">
                                      <p:cBhvr>
                                        <p:cTn id="8" dur="500" fill="hold"/>
                                        <p:tgtEl>
                                          <p:spTgt spid="3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60"/>
                                        </p:tgtEl>
                                        <p:attrNameLst>
                                          <p:attrName>style.visibility</p:attrName>
                                        </p:attrNameLst>
                                      </p:cBhvr>
                                      <p:to>
                                        <p:strVal val="visible"/>
                                      </p:to>
                                    </p:set>
                                    <p:anim calcmode="lin" valueType="num">
                                      <p:cBhvr>
                                        <p:cTn id="12" dur="500" fill="hold"/>
                                        <p:tgtEl>
                                          <p:spTgt spid="360"/>
                                        </p:tgtEl>
                                        <p:attrNameLst>
                                          <p:attrName>ppt_w</p:attrName>
                                        </p:attrNameLst>
                                      </p:cBhvr>
                                      <p:tavLst>
                                        <p:tav tm="0">
                                          <p:val>
                                            <p:fltVal val="0"/>
                                          </p:val>
                                        </p:tav>
                                        <p:tav tm="100000">
                                          <p:val>
                                            <p:strVal val="#ppt_w"/>
                                          </p:val>
                                        </p:tav>
                                      </p:tavLst>
                                    </p:anim>
                                    <p:anim calcmode="lin" valueType="num">
                                      <p:cBhvr>
                                        <p:cTn id="13" dur="500" fill="hold"/>
                                        <p:tgtEl>
                                          <p:spTgt spid="36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361"/>
                                        </p:tgtEl>
                                        <p:attrNameLst>
                                          <p:attrName>style.visibility</p:attrName>
                                        </p:attrNameLst>
                                      </p:cBhvr>
                                      <p:to>
                                        <p:strVal val="visible"/>
                                      </p:to>
                                    </p:set>
                                    <p:anim calcmode="lin" valueType="num">
                                      <p:cBhvr>
                                        <p:cTn id="17" dur="500" fill="hold"/>
                                        <p:tgtEl>
                                          <p:spTgt spid="361"/>
                                        </p:tgtEl>
                                        <p:attrNameLst>
                                          <p:attrName>ppt_w</p:attrName>
                                        </p:attrNameLst>
                                      </p:cBhvr>
                                      <p:tavLst>
                                        <p:tav tm="0">
                                          <p:val>
                                            <p:fltVal val="0"/>
                                          </p:val>
                                        </p:tav>
                                        <p:tav tm="100000">
                                          <p:val>
                                            <p:strVal val="#ppt_w"/>
                                          </p:val>
                                        </p:tav>
                                      </p:tavLst>
                                    </p:anim>
                                    <p:anim calcmode="lin" valueType="num">
                                      <p:cBhvr>
                                        <p:cTn id="18" dur="500" fill="hold"/>
                                        <p:tgtEl>
                                          <p:spTgt spid="361"/>
                                        </p:tgtEl>
                                        <p:attrNameLst>
                                          <p:attrName>ppt_h</p:attrName>
                                        </p:attrNameLst>
                                      </p:cBhvr>
                                      <p:tavLst>
                                        <p:tav tm="0">
                                          <p:val>
                                            <p:fltVal val="0"/>
                                          </p:val>
                                        </p:tav>
                                        <p:tav tm="100000">
                                          <p:val>
                                            <p:strVal val="#ppt_h"/>
                                          </p:val>
                                        </p:tav>
                                      </p:tavLst>
                                    </p:anim>
                                  </p:childTnLst>
                                </p:cTn>
                              </p:par>
                              <p:par>
                                <p:cTn id="19" presetID="9" presetClass="entr" fill="hold" grpId="4" nodeType="withEffect">
                                  <p:stCondLst>
                                    <p:cond delay="0"/>
                                  </p:stCondLst>
                                  <p:iterate>
                                    <p:tmAbs val="0"/>
                                  </p:iterate>
                                  <p:childTnLst>
                                    <p:set>
                                      <p:cBhvr>
                                        <p:cTn id="20" fill="hold"/>
                                        <p:tgtEl>
                                          <p:spTgt spid="362"/>
                                        </p:tgtEl>
                                        <p:attrNameLst>
                                          <p:attrName>style.visibility</p:attrName>
                                        </p:attrNameLst>
                                      </p:cBhvr>
                                      <p:to>
                                        <p:strVal val="visible"/>
                                      </p:to>
                                    </p:set>
                                    <p:animEffect transition="in" filter="dissolve">
                                      <p:cBhvr>
                                        <p:cTn id="21" dur="500"/>
                                        <p:tgtEl>
                                          <p:spTgt spid="362"/>
                                        </p:tgtEl>
                                      </p:cBhvr>
                                    </p:animEffect>
                                  </p:childTnLst>
                                </p:cTn>
                              </p:par>
                              <p:par>
                                <p:cTn id="22" presetID="23" presetClass="entr" presetSubtype="16" fill="hold" grpId="5" nodeType="withEffect">
                                  <p:stCondLst>
                                    <p:cond delay="0"/>
                                  </p:stCondLst>
                                  <p:iterate>
                                    <p:tmAbs val="0"/>
                                  </p:iterate>
                                  <p:childTnLst>
                                    <p:set>
                                      <p:cBhvr>
                                        <p:cTn id="23" fill="hold"/>
                                        <p:tgtEl>
                                          <p:spTgt spid="364"/>
                                        </p:tgtEl>
                                        <p:attrNameLst>
                                          <p:attrName>style.visibility</p:attrName>
                                        </p:attrNameLst>
                                      </p:cBhvr>
                                      <p:to>
                                        <p:strVal val="visible"/>
                                      </p:to>
                                    </p:set>
                                    <p:anim calcmode="lin" valueType="num">
                                      <p:cBhvr>
                                        <p:cTn id="24" dur="500" fill="hold"/>
                                        <p:tgtEl>
                                          <p:spTgt spid="364"/>
                                        </p:tgtEl>
                                        <p:attrNameLst>
                                          <p:attrName>ppt_w</p:attrName>
                                        </p:attrNameLst>
                                      </p:cBhvr>
                                      <p:tavLst>
                                        <p:tav tm="0">
                                          <p:val>
                                            <p:fltVal val="0"/>
                                          </p:val>
                                        </p:tav>
                                        <p:tav tm="100000">
                                          <p:val>
                                            <p:strVal val="#ppt_w"/>
                                          </p:val>
                                        </p:tav>
                                      </p:tavLst>
                                    </p:anim>
                                    <p:anim calcmode="lin" valueType="num">
                                      <p:cBhvr>
                                        <p:cTn id="25" dur="500" fill="hold"/>
                                        <p:tgtEl>
                                          <p:spTgt spid="364"/>
                                        </p:tgtEl>
                                        <p:attrNameLst>
                                          <p:attrName>ppt_h</p:attrName>
                                        </p:attrNameLst>
                                      </p:cBhvr>
                                      <p:tavLst>
                                        <p:tav tm="0">
                                          <p:val>
                                            <p:fltVal val="0"/>
                                          </p:val>
                                        </p:tav>
                                        <p:tav tm="100000">
                                          <p:val>
                                            <p:strVal val="#ppt_h"/>
                                          </p:val>
                                        </p:tav>
                                      </p:tavLst>
                                    </p:anim>
                                  </p:childTnLst>
                                </p:cTn>
                              </p:par>
                              <p:par>
                                <p:cTn id="26" presetID="23" presetClass="entr" presetSubtype="16" fill="hold" grpId="6" nodeType="withEffect">
                                  <p:stCondLst>
                                    <p:cond delay="0"/>
                                  </p:stCondLst>
                                  <p:iterate>
                                    <p:tmAbs val="0"/>
                                  </p:iterate>
                                  <p:childTnLst>
                                    <p:set>
                                      <p:cBhvr>
                                        <p:cTn id="27" fill="hold"/>
                                        <p:tgtEl>
                                          <p:spTgt spid="365"/>
                                        </p:tgtEl>
                                        <p:attrNameLst>
                                          <p:attrName>style.visibility</p:attrName>
                                        </p:attrNameLst>
                                      </p:cBhvr>
                                      <p:to>
                                        <p:strVal val="visible"/>
                                      </p:to>
                                    </p:set>
                                    <p:anim calcmode="lin" valueType="num">
                                      <p:cBhvr>
                                        <p:cTn id="28" dur="500" fill="hold"/>
                                        <p:tgtEl>
                                          <p:spTgt spid="365"/>
                                        </p:tgtEl>
                                        <p:attrNameLst>
                                          <p:attrName>ppt_w</p:attrName>
                                        </p:attrNameLst>
                                      </p:cBhvr>
                                      <p:tavLst>
                                        <p:tav tm="0">
                                          <p:val>
                                            <p:fltVal val="0"/>
                                          </p:val>
                                        </p:tav>
                                        <p:tav tm="100000">
                                          <p:val>
                                            <p:strVal val="#ppt_w"/>
                                          </p:val>
                                        </p:tav>
                                      </p:tavLst>
                                    </p:anim>
                                    <p:anim calcmode="lin" valueType="num">
                                      <p:cBhvr>
                                        <p:cTn id="29" dur="500" fill="hold"/>
                                        <p:tgtEl>
                                          <p:spTgt spid="365"/>
                                        </p:tgtEl>
                                        <p:attrNameLst>
                                          <p:attrName>ppt_h</p:attrName>
                                        </p:attrNameLst>
                                      </p:cBhvr>
                                      <p:tavLst>
                                        <p:tav tm="0">
                                          <p:val>
                                            <p:fltVal val="0"/>
                                          </p:val>
                                        </p:tav>
                                        <p:tav tm="100000">
                                          <p:val>
                                            <p:strVal val="#ppt_h"/>
                                          </p:val>
                                        </p:tav>
                                      </p:tavLst>
                                    </p:anim>
                                  </p:childTnLst>
                                </p:cTn>
                              </p:par>
                              <p:par>
                                <p:cTn id="30" presetID="9" presetClass="entr" fill="hold" grpId="7" nodeType="withEffect">
                                  <p:stCondLst>
                                    <p:cond delay="0"/>
                                  </p:stCondLst>
                                  <p:iterate>
                                    <p:tmAbs val="0"/>
                                  </p:iterate>
                                  <p:childTnLst>
                                    <p:set>
                                      <p:cBhvr>
                                        <p:cTn id="31" fill="hold"/>
                                        <p:tgtEl>
                                          <p:spTgt spid="366"/>
                                        </p:tgtEl>
                                        <p:attrNameLst>
                                          <p:attrName>style.visibility</p:attrName>
                                        </p:attrNameLst>
                                      </p:cBhvr>
                                      <p:to>
                                        <p:strVal val="visible"/>
                                      </p:to>
                                    </p:set>
                                    <p:animEffect transition="in" filter="dissolve">
                                      <p:cBhvr>
                                        <p:cTn id="32" dur="500"/>
                                        <p:tgtEl>
                                          <p:spTgt spid="366"/>
                                        </p:tgtEl>
                                      </p:cBhvr>
                                    </p:animEffect>
                                  </p:childTnLst>
                                </p:cTn>
                              </p:par>
                              <p:par>
                                <p:cTn id="33" presetID="23" presetClass="entr" presetSubtype="16" fill="hold" grpId="8" nodeType="withEffect">
                                  <p:stCondLst>
                                    <p:cond delay="0"/>
                                  </p:stCondLst>
                                  <p:iterate>
                                    <p:tmAbs val="0"/>
                                  </p:iterate>
                                  <p:childTnLst>
                                    <p:set>
                                      <p:cBhvr>
                                        <p:cTn id="34" fill="hold"/>
                                        <p:tgtEl>
                                          <p:spTgt spid="368"/>
                                        </p:tgtEl>
                                        <p:attrNameLst>
                                          <p:attrName>style.visibility</p:attrName>
                                        </p:attrNameLst>
                                      </p:cBhvr>
                                      <p:to>
                                        <p:strVal val="visible"/>
                                      </p:to>
                                    </p:set>
                                    <p:anim calcmode="lin" valueType="num">
                                      <p:cBhvr>
                                        <p:cTn id="35" dur="500" fill="hold"/>
                                        <p:tgtEl>
                                          <p:spTgt spid="368"/>
                                        </p:tgtEl>
                                        <p:attrNameLst>
                                          <p:attrName>ppt_w</p:attrName>
                                        </p:attrNameLst>
                                      </p:cBhvr>
                                      <p:tavLst>
                                        <p:tav tm="0">
                                          <p:val>
                                            <p:fltVal val="0"/>
                                          </p:val>
                                        </p:tav>
                                        <p:tav tm="100000">
                                          <p:val>
                                            <p:strVal val="#ppt_w"/>
                                          </p:val>
                                        </p:tav>
                                      </p:tavLst>
                                    </p:anim>
                                    <p:anim calcmode="lin" valueType="num">
                                      <p:cBhvr>
                                        <p:cTn id="36" dur="500" fill="hold"/>
                                        <p:tgtEl>
                                          <p:spTgt spid="368"/>
                                        </p:tgtEl>
                                        <p:attrNameLst>
                                          <p:attrName>ppt_h</p:attrName>
                                        </p:attrNameLst>
                                      </p:cBhvr>
                                      <p:tavLst>
                                        <p:tav tm="0">
                                          <p:val>
                                            <p:fltVal val="0"/>
                                          </p:val>
                                        </p:tav>
                                        <p:tav tm="100000">
                                          <p:val>
                                            <p:strVal val="#ppt_h"/>
                                          </p:val>
                                        </p:tav>
                                      </p:tavLst>
                                    </p:anim>
                                  </p:childTnLst>
                                </p:cTn>
                              </p:par>
                              <p:par>
                                <p:cTn id="37" presetID="23" presetClass="entr" presetSubtype="16" fill="hold" grpId="9" nodeType="withEffect">
                                  <p:stCondLst>
                                    <p:cond delay="0"/>
                                  </p:stCondLst>
                                  <p:iterate>
                                    <p:tmAbs val="0"/>
                                  </p:iterate>
                                  <p:childTnLst>
                                    <p:set>
                                      <p:cBhvr>
                                        <p:cTn id="38" fill="hold"/>
                                        <p:tgtEl>
                                          <p:spTgt spid="369"/>
                                        </p:tgtEl>
                                        <p:attrNameLst>
                                          <p:attrName>style.visibility</p:attrName>
                                        </p:attrNameLst>
                                      </p:cBhvr>
                                      <p:to>
                                        <p:strVal val="visible"/>
                                      </p:to>
                                    </p:set>
                                    <p:anim calcmode="lin" valueType="num">
                                      <p:cBhvr>
                                        <p:cTn id="39" dur="500" fill="hold"/>
                                        <p:tgtEl>
                                          <p:spTgt spid="369"/>
                                        </p:tgtEl>
                                        <p:attrNameLst>
                                          <p:attrName>ppt_w</p:attrName>
                                        </p:attrNameLst>
                                      </p:cBhvr>
                                      <p:tavLst>
                                        <p:tav tm="0">
                                          <p:val>
                                            <p:fltVal val="0"/>
                                          </p:val>
                                        </p:tav>
                                        <p:tav tm="100000">
                                          <p:val>
                                            <p:strVal val="#ppt_w"/>
                                          </p:val>
                                        </p:tav>
                                      </p:tavLst>
                                    </p:anim>
                                    <p:anim calcmode="lin" valueType="num">
                                      <p:cBhvr>
                                        <p:cTn id="40" dur="500" fill="hold"/>
                                        <p:tgtEl>
                                          <p:spTgt spid="369"/>
                                        </p:tgtEl>
                                        <p:attrNameLst>
                                          <p:attrName>ppt_h</p:attrName>
                                        </p:attrNameLst>
                                      </p:cBhvr>
                                      <p:tavLst>
                                        <p:tav tm="0">
                                          <p:val>
                                            <p:fltVal val="0"/>
                                          </p:val>
                                        </p:tav>
                                        <p:tav tm="100000">
                                          <p:val>
                                            <p:strVal val="#ppt_h"/>
                                          </p:val>
                                        </p:tav>
                                      </p:tavLst>
                                    </p:anim>
                                  </p:childTnLst>
                                </p:cTn>
                              </p:par>
                              <p:par>
                                <p:cTn id="41" presetID="9" presetClass="entr" fill="hold" grpId="10" nodeType="withEffect">
                                  <p:stCondLst>
                                    <p:cond delay="0"/>
                                  </p:stCondLst>
                                  <p:iterate>
                                    <p:tmAbs val="0"/>
                                  </p:iterate>
                                  <p:childTnLst>
                                    <p:set>
                                      <p:cBhvr>
                                        <p:cTn id="42" fill="hold"/>
                                        <p:tgtEl>
                                          <p:spTgt spid="370"/>
                                        </p:tgtEl>
                                        <p:attrNameLst>
                                          <p:attrName>style.visibility</p:attrName>
                                        </p:attrNameLst>
                                      </p:cBhvr>
                                      <p:to>
                                        <p:strVal val="visible"/>
                                      </p:to>
                                    </p:set>
                                    <p:animEffect transition="in" filter="dissolve">
                                      <p:cBhvr>
                                        <p:cTn id="43" dur="500"/>
                                        <p:tgtEl>
                                          <p:spTgt spid="370"/>
                                        </p:tgtEl>
                                      </p:cBhvr>
                                    </p:animEffect>
                                  </p:childTnLst>
                                </p:cTn>
                              </p:par>
                            </p:childTnLst>
                          </p:cTn>
                        </p:par>
                        <p:par>
                          <p:cTn id="44" fill="hold">
                            <p:stCondLst>
                              <p:cond delay="1500"/>
                            </p:stCondLst>
                            <p:childTnLst>
                              <p:par>
                                <p:cTn id="45" presetID="22" presetClass="entr" presetSubtype="8" fill="hold" grpId="11" nodeType="afterEffect">
                                  <p:stCondLst>
                                    <p:cond delay="0"/>
                                  </p:stCondLst>
                                  <p:iterate>
                                    <p:tmAbs val="0"/>
                                  </p:iterate>
                                  <p:childTnLst>
                                    <p:set>
                                      <p:cBhvr>
                                        <p:cTn id="46" fill="hold"/>
                                        <p:tgtEl>
                                          <p:spTgt spid="363"/>
                                        </p:tgtEl>
                                        <p:attrNameLst>
                                          <p:attrName>style.visibility</p:attrName>
                                        </p:attrNameLst>
                                      </p:cBhvr>
                                      <p:to>
                                        <p:strVal val="visible"/>
                                      </p:to>
                                    </p:set>
                                    <p:animEffect transition="in" filter="wipe(left)">
                                      <p:cBhvr>
                                        <p:cTn id="47" dur="500"/>
                                        <p:tgtEl>
                                          <p:spTgt spid="363"/>
                                        </p:tgtEl>
                                      </p:cBhvr>
                                    </p:animEffect>
                                  </p:childTnLst>
                                </p:cTn>
                              </p:par>
                            </p:childTnLst>
                          </p:cTn>
                        </p:par>
                        <p:par>
                          <p:cTn id="48" fill="hold">
                            <p:stCondLst>
                              <p:cond delay="2000"/>
                            </p:stCondLst>
                            <p:childTnLst>
                              <p:par>
                                <p:cTn id="49" presetID="22" presetClass="entr" presetSubtype="8" fill="hold" grpId="12" nodeType="afterEffect">
                                  <p:stCondLst>
                                    <p:cond delay="0"/>
                                  </p:stCondLst>
                                  <p:iterate>
                                    <p:tmAbs val="0"/>
                                  </p:iterate>
                                  <p:childTnLst>
                                    <p:set>
                                      <p:cBhvr>
                                        <p:cTn id="50" fill="hold"/>
                                        <p:tgtEl>
                                          <p:spTgt spid="367"/>
                                        </p:tgtEl>
                                        <p:attrNameLst>
                                          <p:attrName>style.visibility</p:attrName>
                                        </p:attrNameLst>
                                      </p:cBhvr>
                                      <p:to>
                                        <p:strVal val="visible"/>
                                      </p:to>
                                    </p:set>
                                    <p:animEffect transition="in" filter="wipe(left)">
                                      <p:cBhvr>
                                        <p:cTn id="51" dur="500"/>
                                        <p:tgtEl>
                                          <p:spTgt spid="367"/>
                                        </p:tgtEl>
                                      </p:cBhvr>
                                    </p:animEffect>
                                  </p:childTnLst>
                                </p:cTn>
                              </p:par>
                            </p:childTnLst>
                          </p:cTn>
                        </p:par>
                        <p:par>
                          <p:cTn id="52" fill="hold">
                            <p:stCondLst>
                              <p:cond delay="2500"/>
                            </p:stCondLst>
                            <p:childTnLst>
                              <p:par>
                                <p:cTn id="53" presetID="22" presetClass="entr" presetSubtype="8" fill="hold" grpId="13" nodeType="afterEffect">
                                  <p:stCondLst>
                                    <p:cond delay="0"/>
                                  </p:stCondLst>
                                  <p:iterate>
                                    <p:tmAbs val="0"/>
                                  </p:iterate>
                                  <p:childTnLst>
                                    <p:set>
                                      <p:cBhvr>
                                        <p:cTn id="54" fill="hold"/>
                                        <p:tgtEl>
                                          <p:spTgt spid="371"/>
                                        </p:tgtEl>
                                        <p:attrNameLst>
                                          <p:attrName>style.visibility</p:attrName>
                                        </p:attrNameLst>
                                      </p:cBhvr>
                                      <p:to>
                                        <p:strVal val="visible"/>
                                      </p:to>
                                    </p:set>
                                    <p:animEffect transition="in" filter="wipe(left)">
                                      <p:cBhvr>
                                        <p:cTn id="55"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animBg="1" advAuto="0"/>
      <p:bldP spid="360" grpId="2" animBg="1" advAuto="0"/>
      <p:bldP spid="361" grpId="3" animBg="1" advAuto="0"/>
      <p:bldP spid="362" grpId="4" animBg="1" advAuto="0"/>
      <p:bldP spid="363" grpId="11" animBg="1" advAuto="0"/>
      <p:bldP spid="364" grpId="5" animBg="1" advAuto="0"/>
      <p:bldP spid="365" grpId="6" animBg="1" advAuto="0"/>
      <p:bldP spid="366" grpId="7" animBg="1" advAuto="0"/>
      <p:bldP spid="367" grpId="12" animBg="1" advAuto="0"/>
      <p:bldP spid="368" grpId="8" animBg="1" advAuto="0"/>
      <p:bldP spid="369" grpId="9" animBg="1" advAuto="0"/>
      <p:bldP spid="370" grpId="10" animBg="1" advAuto="0"/>
      <p:bldP spid="371" grpId="1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 name="组合 6"/>
          <p:cNvGrpSpPr/>
          <p:nvPr/>
        </p:nvGrpSpPr>
        <p:grpSpPr>
          <a:xfrm>
            <a:off x="-1" y="351827"/>
            <a:ext cx="5836590" cy="599442"/>
            <a:chOff x="0" y="0"/>
            <a:chExt cx="5836588" cy="599440"/>
          </a:xfrm>
        </p:grpSpPr>
        <p:sp>
          <p:nvSpPr>
            <p:cNvPr id="373"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374" name="文本框 8"/>
            <p:cNvSpPr txBox="1"/>
            <p:nvPr/>
          </p:nvSpPr>
          <p:spPr>
            <a:xfrm>
              <a:off x="1621668" y="0"/>
              <a:ext cx="421492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初步的web应用界面</a:t>
              </a:r>
            </a:p>
          </p:txBody>
        </p:sp>
      </p:grpSp>
      <p:sp>
        <p:nvSpPr>
          <p:cNvPr id="376" name="菱形 5"/>
          <p:cNvSpPr/>
          <p:nvPr/>
        </p:nvSpPr>
        <p:spPr>
          <a:xfrm>
            <a:off x="828202" y="1112269"/>
            <a:ext cx="1332001" cy="1332001"/>
          </a:xfrm>
          <a:prstGeom prst="diamond">
            <a:avLst/>
          </a:prstGeom>
          <a:solidFill>
            <a:srgbClr val="01A89E"/>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77" name="椭圆 22"/>
          <p:cNvSpPr/>
          <p:nvPr/>
        </p:nvSpPr>
        <p:spPr>
          <a:xfrm>
            <a:off x="1286600" y="1574715"/>
            <a:ext cx="411513" cy="403405"/>
          </a:xfrm>
          <a:custGeom>
            <a:avLst/>
            <a:gdLst/>
            <a:ahLst/>
            <a:cxnLst>
              <a:cxn ang="0">
                <a:pos x="wd2" y="hd2"/>
              </a:cxn>
              <a:cxn ang="5400000">
                <a:pos x="wd2" y="hd2"/>
              </a:cxn>
              <a:cxn ang="10800000">
                <a:pos x="wd2" y="hd2"/>
              </a:cxn>
              <a:cxn ang="16200000">
                <a:pos x="wd2" y="hd2"/>
              </a:cxn>
            </a:cxnLst>
            <a:rect l="0" t="0" r="r" b="b"/>
            <a:pathLst>
              <a:path w="21408" h="21403" extrusionOk="0">
                <a:moveTo>
                  <a:pt x="13362" y="16957"/>
                </a:moveTo>
                <a:cubicBezTo>
                  <a:pt x="13655" y="17046"/>
                  <a:pt x="13948" y="17112"/>
                  <a:pt x="14241" y="17156"/>
                </a:cubicBezTo>
                <a:cubicBezTo>
                  <a:pt x="13807" y="18405"/>
                  <a:pt x="12645" y="19301"/>
                  <a:pt x="11278" y="19301"/>
                </a:cubicBezTo>
                <a:lnTo>
                  <a:pt x="3159" y="19301"/>
                </a:lnTo>
                <a:cubicBezTo>
                  <a:pt x="1422" y="19301"/>
                  <a:pt x="0" y="17853"/>
                  <a:pt x="0" y="16084"/>
                </a:cubicBezTo>
                <a:lnTo>
                  <a:pt x="0" y="5969"/>
                </a:lnTo>
                <a:cubicBezTo>
                  <a:pt x="0" y="4201"/>
                  <a:pt x="1422" y="2753"/>
                  <a:pt x="3159" y="2753"/>
                </a:cubicBezTo>
                <a:lnTo>
                  <a:pt x="5590" y="2753"/>
                </a:lnTo>
                <a:cubicBezTo>
                  <a:pt x="5807" y="1205"/>
                  <a:pt x="7120" y="0"/>
                  <a:pt x="8705" y="0"/>
                </a:cubicBezTo>
                <a:lnTo>
                  <a:pt x="13079" y="0"/>
                </a:lnTo>
                <a:cubicBezTo>
                  <a:pt x="14827" y="0"/>
                  <a:pt x="16238" y="1448"/>
                  <a:pt x="16238" y="3217"/>
                </a:cubicBezTo>
                <a:lnTo>
                  <a:pt x="16238" y="5406"/>
                </a:lnTo>
                <a:cubicBezTo>
                  <a:pt x="15945" y="5350"/>
                  <a:pt x="15641" y="5306"/>
                  <a:pt x="15337" y="5295"/>
                </a:cubicBezTo>
                <a:lnTo>
                  <a:pt x="15337" y="3217"/>
                </a:lnTo>
                <a:cubicBezTo>
                  <a:pt x="15337" y="1946"/>
                  <a:pt x="14328" y="918"/>
                  <a:pt x="13079" y="918"/>
                </a:cubicBezTo>
                <a:lnTo>
                  <a:pt x="8705" y="918"/>
                </a:lnTo>
                <a:cubicBezTo>
                  <a:pt x="7609" y="918"/>
                  <a:pt x="6697" y="1713"/>
                  <a:pt x="6491" y="2753"/>
                </a:cubicBezTo>
                <a:lnTo>
                  <a:pt x="11278" y="2753"/>
                </a:lnTo>
                <a:cubicBezTo>
                  <a:pt x="12808" y="2753"/>
                  <a:pt x="14078" y="3858"/>
                  <a:pt x="14371" y="5328"/>
                </a:cubicBezTo>
                <a:cubicBezTo>
                  <a:pt x="14078" y="5361"/>
                  <a:pt x="13785" y="5428"/>
                  <a:pt x="13492" y="5516"/>
                </a:cubicBezTo>
                <a:cubicBezTo>
                  <a:pt x="13286" y="4466"/>
                  <a:pt x="12374" y="3681"/>
                  <a:pt x="11278" y="3681"/>
                </a:cubicBezTo>
                <a:lnTo>
                  <a:pt x="3159" y="3681"/>
                </a:lnTo>
                <a:cubicBezTo>
                  <a:pt x="1921" y="3681"/>
                  <a:pt x="901" y="4709"/>
                  <a:pt x="901" y="5969"/>
                </a:cubicBezTo>
                <a:lnTo>
                  <a:pt x="901" y="16084"/>
                </a:lnTo>
                <a:cubicBezTo>
                  <a:pt x="901" y="17344"/>
                  <a:pt x="1921" y="18383"/>
                  <a:pt x="3159" y="18383"/>
                </a:cubicBezTo>
                <a:lnTo>
                  <a:pt x="11278" y="18383"/>
                </a:lnTo>
                <a:cubicBezTo>
                  <a:pt x="12222" y="18383"/>
                  <a:pt x="13025" y="17786"/>
                  <a:pt x="13362" y="16957"/>
                </a:cubicBezTo>
                <a:close/>
                <a:moveTo>
                  <a:pt x="17812" y="16062"/>
                </a:moveTo>
                <a:cubicBezTo>
                  <a:pt x="15207" y="17587"/>
                  <a:pt x="11864" y="16681"/>
                  <a:pt x="10366" y="14028"/>
                </a:cubicBezTo>
                <a:cubicBezTo>
                  <a:pt x="8857" y="11375"/>
                  <a:pt x="9758" y="7981"/>
                  <a:pt x="12352" y="6445"/>
                </a:cubicBezTo>
                <a:cubicBezTo>
                  <a:pt x="14957" y="4919"/>
                  <a:pt x="18300" y="5826"/>
                  <a:pt x="19798" y="8479"/>
                </a:cubicBezTo>
                <a:cubicBezTo>
                  <a:pt x="21307" y="11132"/>
                  <a:pt x="20406" y="14525"/>
                  <a:pt x="17812" y="16062"/>
                </a:cubicBezTo>
                <a:close/>
                <a:moveTo>
                  <a:pt x="17356" y="15266"/>
                </a:moveTo>
                <a:cubicBezTo>
                  <a:pt x="19527" y="13995"/>
                  <a:pt x="20276" y="11154"/>
                  <a:pt x="19017" y="8943"/>
                </a:cubicBezTo>
                <a:cubicBezTo>
                  <a:pt x="17768" y="6721"/>
                  <a:pt x="14979" y="5958"/>
                  <a:pt x="12808" y="7241"/>
                </a:cubicBezTo>
                <a:cubicBezTo>
                  <a:pt x="10637" y="8523"/>
                  <a:pt x="9888" y="11353"/>
                  <a:pt x="11136" y="13575"/>
                </a:cubicBezTo>
                <a:cubicBezTo>
                  <a:pt x="12396" y="15785"/>
                  <a:pt x="15185" y="16548"/>
                  <a:pt x="17356" y="15266"/>
                </a:cubicBezTo>
                <a:close/>
                <a:moveTo>
                  <a:pt x="19179" y="15719"/>
                </a:moveTo>
                <a:lnTo>
                  <a:pt x="16835" y="17101"/>
                </a:lnTo>
                <a:lnTo>
                  <a:pt x="18637" y="20285"/>
                </a:lnTo>
                <a:lnTo>
                  <a:pt x="20981" y="18903"/>
                </a:lnTo>
                <a:lnTo>
                  <a:pt x="19179" y="15719"/>
                </a:lnTo>
                <a:close/>
                <a:moveTo>
                  <a:pt x="21231" y="19334"/>
                </a:moveTo>
                <a:lnTo>
                  <a:pt x="18876" y="20716"/>
                </a:lnTo>
                <a:cubicBezTo>
                  <a:pt x="19255" y="21379"/>
                  <a:pt x="20080" y="21600"/>
                  <a:pt x="20732" y="21213"/>
                </a:cubicBezTo>
                <a:cubicBezTo>
                  <a:pt x="21372" y="20837"/>
                  <a:pt x="21600" y="19997"/>
                  <a:pt x="21231" y="19334"/>
                </a:cubicBezTo>
                <a:close/>
                <a:moveTo>
                  <a:pt x="8716" y="6091"/>
                </a:moveTo>
                <a:lnTo>
                  <a:pt x="2703" y="6091"/>
                </a:lnTo>
                <a:lnTo>
                  <a:pt x="2703" y="6776"/>
                </a:lnTo>
                <a:lnTo>
                  <a:pt x="8716" y="6776"/>
                </a:lnTo>
                <a:lnTo>
                  <a:pt x="8716" y="6091"/>
                </a:lnTo>
                <a:close/>
                <a:moveTo>
                  <a:pt x="7327" y="9153"/>
                </a:moveTo>
                <a:lnTo>
                  <a:pt x="2703" y="9153"/>
                </a:lnTo>
                <a:lnTo>
                  <a:pt x="2703" y="9838"/>
                </a:lnTo>
                <a:lnTo>
                  <a:pt x="7327" y="9838"/>
                </a:lnTo>
                <a:lnTo>
                  <a:pt x="7327" y="9153"/>
                </a:lnTo>
                <a:close/>
                <a:moveTo>
                  <a:pt x="2703" y="12900"/>
                </a:moveTo>
                <a:lnTo>
                  <a:pt x="7327" y="12900"/>
                </a:lnTo>
                <a:lnTo>
                  <a:pt x="7327" y="12215"/>
                </a:lnTo>
                <a:lnTo>
                  <a:pt x="2703" y="12215"/>
                </a:lnTo>
                <a:lnTo>
                  <a:pt x="2703" y="12900"/>
                </a:lnTo>
                <a:close/>
                <a:moveTo>
                  <a:pt x="2703" y="15962"/>
                </a:moveTo>
                <a:lnTo>
                  <a:pt x="8716" y="15962"/>
                </a:lnTo>
                <a:lnTo>
                  <a:pt x="8716" y="15277"/>
                </a:lnTo>
                <a:lnTo>
                  <a:pt x="2703" y="15277"/>
                </a:lnTo>
                <a:lnTo>
                  <a:pt x="2703" y="15962"/>
                </a:lnTo>
                <a:close/>
                <a:moveTo>
                  <a:pt x="14197" y="12215"/>
                </a:moveTo>
                <a:lnTo>
                  <a:pt x="12797" y="10623"/>
                </a:lnTo>
                <a:lnTo>
                  <a:pt x="12135" y="11242"/>
                </a:lnTo>
                <a:lnTo>
                  <a:pt x="14111" y="13475"/>
                </a:lnTo>
                <a:lnTo>
                  <a:pt x="17986" y="10192"/>
                </a:lnTo>
                <a:lnTo>
                  <a:pt x="17410" y="9485"/>
                </a:lnTo>
                <a:lnTo>
                  <a:pt x="14197" y="12215"/>
                </a:lnTo>
                <a:close/>
              </a:path>
            </a:pathLst>
          </a:cu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378" name="矩形 68"/>
          <p:cNvSpPr txBox="1"/>
          <p:nvPr/>
        </p:nvSpPr>
        <p:spPr>
          <a:xfrm>
            <a:off x="2324062" y="1548399"/>
            <a:ext cx="4131610"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spcBef>
                <a:spcPts val="1600"/>
              </a:spcBef>
              <a:defRPr sz="2050" b="1">
                <a:solidFill>
                  <a:schemeClr val="accent3">
                    <a:lumOff val="-12941"/>
                  </a:schemeClr>
                </a:solidFill>
                <a:latin typeface="微软雅黑"/>
                <a:ea typeface="微软雅黑"/>
                <a:cs typeface="微软雅黑"/>
                <a:sym typeface="微软雅黑"/>
              </a:defRPr>
            </a:lvl1pPr>
          </a:lstStyle>
          <a:p>
            <a:pPr>
              <a:defRPr>
                <a:latin typeface="+mj-lt"/>
                <a:ea typeface="+mj-ea"/>
                <a:cs typeface="+mj-cs"/>
                <a:sym typeface="Helvetica"/>
              </a:defRPr>
            </a:pPr>
            <a:r>
              <a:rPr>
                <a:latin typeface="微软雅黑"/>
                <a:ea typeface="微软雅黑"/>
                <a:cs typeface="微软雅黑"/>
                <a:sym typeface="微软雅黑"/>
              </a:rPr>
              <a:t>各种页面特殊效果及其数量</a:t>
            </a:r>
          </a:p>
        </p:txBody>
      </p:sp>
      <p:sp>
        <p:nvSpPr>
          <p:cNvPr id="379" name="设为首页、加入收藏…"/>
          <p:cNvSpPr txBox="1"/>
          <p:nvPr/>
        </p:nvSpPr>
        <p:spPr>
          <a:xfrm>
            <a:off x="2241712" y="2114783"/>
            <a:ext cx="9931416" cy="204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设为首页、加入收藏</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TAB菜单的应用</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换肤技术</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页面自动刷新</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用户在登录界面若选择以其他方式登录，则转调到相应登录方式界面。</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在个人信息编辑页面，点击保存后个人信息页面立刻自动更新</a:t>
            </a:r>
          </a:p>
          <a:p>
            <a:pPr marL="457200" indent="-317500" defTabSz="457200">
              <a:lnSpc>
                <a:spcPts val="3700"/>
              </a:lnSpc>
              <a:buClr>
                <a:srgbClr val="24292E"/>
              </a:buClr>
              <a:buSzPct val="100000"/>
              <a:buFont typeface="ArialUnicodeMS"/>
              <a:buAutoNum type="arabicPeriod"/>
              <a:defRPr sz="1600">
                <a:solidFill>
                  <a:srgbClr val="24292E"/>
                </a:solidFill>
                <a:latin typeface="+mj-lt"/>
                <a:ea typeface="+mj-ea"/>
                <a:cs typeface="+mj-cs"/>
                <a:sym typeface="Helvetica"/>
              </a:defRPr>
            </a:pPr>
            <a:r>
              <a:t>RSS订阅</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75"/>
                                        </p:tgtEl>
                                        <p:attrNameLst>
                                          <p:attrName>style.visibility</p:attrName>
                                        </p:attrNameLst>
                                      </p:cBhvr>
                                      <p:to>
                                        <p:strVal val="visible"/>
                                      </p:to>
                                    </p:set>
                                    <p:anim calcmode="lin" valueType="num">
                                      <p:cBhvr>
                                        <p:cTn id="7" dur="500" fill="hold"/>
                                        <p:tgtEl>
                                          <p:spTgt spid="375"/>
                                        </p:tgtEl>
                                        <p:attrNameLst>
                                          <p:attrName>ppt_x</p:attrName>
                                        </p:attrNameLst>
                                      </p:cBhvr>
                                      <p:tavLst>
                                        <p:tav tm="0">
                                          <p:val>
                                            <p:strVal val="0-#ppt_w/2"/>
                                          </p:val>
                                        </p:tav>
                                        <p:tav tm="100000">
                                          <p:val>
                                            <p:strVal val="#ppt_x"/>
                                          </p:val>
                                        </p:tav>
                                      </p:tavLst>
                                    </p:anim>
                                    <p:anim calcmode="lin" valueType="num">
                                      <p:cBhvr>
                                        <p:cTn id="8" dur="500" fill="hold"/>
                                        <p:tgtEl>
                                          <p:spTgt spid="37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76"/>
                                        </p:tgtEl>
                                        <p:attrNameLst>
                                          <p:attrName>style.visibility</p:attrName>
                                        </p:attrNameLst>
                                      </p:cBhvr>
                                      <p:to>
                                        <p:strVal val="visible"/>
                                      </p:to>
                                    </p:set>
                                    <p:anim calcmode="lin" valueType="num">
                                      <p:cBhvr>
                                        <p:cTn id="12" dur="500" fill="hold"/>
                                        <p:tgtEl>
                                          <p:spTgt spid="376"/>
                                        </p:tgtEl>
                                        <p:attrNameLst>
                                          <p:attrName>ppt_w</p:attrName>
                                        </p:attrNameLst>
                                      </p:cBhvr>
                                      <p:tavLst>
                                        <p:tav tm="0">
                                          <p:val>
                                            <p:fltVal val="0"/>
                                          </p:val>
                                        </p:tav>
                                        <p:tav tm="100000">
                                          <p:val>
                                            <p:strVal val="#ppt_w"/>
                                          </p:val>
                                        </p:tav>
                                      </p:tavLst>
                                    </p:anim>
                                    <p:anim calcmode="lin" valueType="num">
                                      <p:cBhvr>
                                        <p:cTn id="13" dur="500" fill="hold"/>
                                        <p:tgtEl>
                                          <p:spTgt spid="37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377"/>
                                        </p:tgtEl>
                                        <p:attrNameLst>
                                          <p:attrName>style.visibility</p:attrName>
                                        </p:attrNameLst>
                                      </p:cBhvr>
                                      <p:to>
                                        <p:strVal val="visible"/>
                                      </p:to>
                                    </p:set>
                                    <p:anim calcmode="lin" valueType="num">
                                      <p:cBhvr>
                                        <p:cTn id="17" dur="500" fill="hold"/>
                                        <p:tgtEl>
                                          <p:spTgt spid="377"/>
                                        </p:tgtEl>
                                        <p:attrNameLst>
                                          <p:attrName>ppt_w</p:attrName>
                                        </p:attrNameLst>
                                      </p:cBhvr>
                                      <p:tavLst>
                                        <p:tav tm="0">
                                          <p:val>
                                            <p:fltVal val="0"/>
                                          </p:val>
                                        </p:tav>
                                        <p:tav tm="100000">
                                          <p:val>
                                            <p:strVal val="#ppt_w"/>
                                          </p:val>
                                        </p:tav>
                                      </p:tavLst>
                                    </p:anim>
                                    <p:anim calcmode="lin" valueType="num">
                                      <p:cBhvr>
                                        <p:cTn id="18" dur="500" fill="hold"/>
                                        <p:tgtEl>
                                          <p:spTgt spid="37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9" presetClass="entr" fill="hold" grpId="4" nodeType="afterEffect">
                                  <p:stCondLst>
                                    <p:cond delay="0"/>
                                  </p:stCondLst>
                                  <p:iterate>
                                    <p:tmAbs val="0"/>
                                  </p:iterate>
                                  <p:childTnLst>
                                    <p:set>
                                      <p:cBhvr>
                                        <p:cTn id="21" fill="hold"/>
                                        <p:tgtEl>
                                          <p:spTgt spid="378"/>
                                        </p:tgtEl>
                                        <p:attrNameLst>
                                          <p:attrName>style.visibility</p:attrName>
                                        </p:attrNameLst>
                                      </p:cBhvr>
                                      <p:to>
                                        <p:strVal val="visible"/>
                                      </p:to>
                                    </p:set>
                                    <p:animEffect transition="in" filter="dissolve">
                                      <p:cBhvr>
                                        <p:cTn id="22" dur="500"/>
                                        <p:tgtEl>
                                          <p:spTgt spid="378"/>
                                        </p:tgtEl>
                                      </p:cBhvr>
                                    </p:animEffect>
                                  </p:childTnLst>
                                </p:cTn>
                              </p:par>
                            </p:childTnLst>
                          </p:cTn>
                        </p:par>
                        <p:par>
                          <p:cTn id="23" fill="hold">
                            <p:stCondLst>
                              <p:cond delay="2000"/>
                            </p:stCondLst>
                            <p:childTnLst>
                              <p:par>
                                <p:cTn id="24" presetID="22" presetClass="entr" presetSubtype="8" fill="hold" grpId="5" nodeType="afterEffect">
                                  <p:stCondLst>
                                    <p:cond delay="0"/>
                                  </p:stCondLst>
                                  <p:iterate>
                                    <p:tmAbs val="0"/>
                                  </p:iterate>
                                  <p:childTnLst>
                                    <p:set>
                                      <p:cBhvr>
                                        <p:cTn id="25" fill="hold"/>
                                        <p:tgtEl>
                                          <p:spTgt spid="379"/>
                                        </p:tgtEl>
                                        <p:attrNameLst>
                                          <p:attrName>style.visibility</p:attrName>
                                        </p:attrNameLst>
                                      </p:cBhvr>
                                      <p:to>
                                        <p:strVal val="visible"/>
                                      </p:to>
                                    </p:set>
                                    <p:animEffect transition="in" filter="wipe(left)">
                                      <p:cBhvr>
                                        <p:cTn id="26"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advAuto="0"/>
      <p:bldP spid="376" grpId="2" animBg="1" advAuto="0"/>
      <p:bldP spid="377" grpId="3" animBg="1" advAuto="0"/>
      <p:bldP spid="378" grpId="4" animBg="1" advAuto="0"/>
      <p:bldP spid="379" grpId="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组合 6"/>
          <p:cNvGrpSpPr/>
          <p:nvPr/>
        </p:nvGrpSpPr>
        <p:grpSpPr>
          <a:xfrm>
            <a:off x="-1" y="351828"/>
            <a:ext cx="5287329" cy="599441"/>
            <a:chOff x="0" y="0"/>
            <a:chExt cx="5287327" cy="599440"/>
          </a:xfrm>
        </p:grpSpPr>
        <p:sp>
          <p:nvSpPr>
            <p:cNvPr id="381"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382" name="文本框 8"/>
            <p:cNvSpPr txBox="1"/>
            <p:nvPr/>
          </p:nvSpPr>
          <p:spPr>
            <a:xfrm>
              <a:off x="1621668" y="0"/>
              <a:ext cx="3665660"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web应用质量要求</a:t>
              </a:r>
            </a:p>
          </p:txBody>
        </p:sp>
      </p:grpSp>
      <p:sp>
        <p:nvSpPr>
          <p:cNvPr id="384" name="椭圆 4"/>
          <p:cNvSpPr/>
          <p:nvPr/>
        </p:nvSpPr>
        <p:spPr>
          <a:xfrm>
            <a:off x="4547653" y="2572649"/>
            <a:ext cx="2952329" cy="2952330"/>
          </a:xfrm>
          <a:prstGeom prst="ellipse">
            <a:avLst/>
          </a:prstGeom>
          <a:solidFill>
            <a:srgbClr val="4DA6AD"/>
          </a:solidFill>
          <a:ln w="12700">
            <a:miter lim="400000"/>
          </a:ln>
        </p:spPr>
        <p:txBody>
          <a:bodyPr lIns="45719" rIns="45719"/>
          <a:lstStyle/>
          <a:p>
            <a:pPr>
              <a:defRPr>
                <a:solidFill>
                  <a:srgbClr val="808080"/>
                </a:solidFill>
                <a:latin typeface="Arial"/>
                <a:ea typeface="Arial"/>
                <a:cs typeface="Arial"/>
                <a:sym typeface="Arial"/>
              </a:defRPr>
            </a:pPr>
            <a:endParaRPr/>
          </a:p>
        </p:txBody>
      </p:sp>
      <p:grpSp>
        <p:nvGrpSpPr>
          <p:cNvPr id="387" name="组合 5"/>
          <p:cNvGrpSpPr/>
          <p:nvPr/>
        </p:nvGrpSpPr>
        <p:grpSpPr>
          <a:xfrm>
            <a:off x="5592209" y="1984313"/>
            <a:ext cx="864097" cy="864097"/>
            <a:chOff x="0" y="0"/>
            <a:chExt cx="864095" cy="864095"/>
          </a:xfrm>
        </p:grpSpPr>
        <p:sp>
          <p:nvSpPr>
            <p:cNvPr id="385" name="椭圆 9"/>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386" name="TextBox 36"/>
            <p:cNvSpPr txBox="1"/>
            <p:nvPr/>
          </p:nvSpPr>
          <p:spPr>
            <a:xfrm>
              <a:off x="128007" y="51997"/>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rPr dirty="0"/>
                <a:t>01</a:t>
              </a:r>
            </a:p>
          </p:txBody>
        </p:sp>
      </p:grpSp>
      <p:sp>
        <p:nvSpPr>
          <p:cNvPr id="388" name="TextBox 33"/>
          <p:cNvSpPr txBox="1"/>
          <p:nvPr/>
        </p:nvSpPr>
        <p:spPr>
          <a:xfrm>
            <a:off x="5100373" y="3452071"/>
            <a:ext cx="1841977" cy="1234441"/>
          </a:xfrm>
          <a:prstGeom prst="rect">
            <a:avLst/>
          </a:prstGeom>
          <a:solidFill>
            <a:srgbClr val="4DA6AD"/>
          </a:solidFill>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rPr dirty="0" err="1"/>
              <a:t>web应用质量要求</a:t>
            </a:r>
            <a:endParaRPr dirty="0"/>
          </a:p>
        </p:txBody>
      </p:sp>
      <p:grpSp>
        <p:nvGrpSpPr>
          <p:cNvPr id="391" name="组合 12"/>
          <p:cNvGrpSpPr/>
          <p:nvPr/>
        </p:nvGrpSpPr>
        <p:grpSpPr>
          <a:xfrm>
            <a:off x="7100682" y="2996951"/>
            <a:ext cx="864097" cy="864097"/>
            <a:chOff x="0" y="0"/>
            <a:chExt cx="864095" cy="864095"/>
          </a:xfrm>
        </p:grpSpPr>
        <p:sp>
          <p:nvSpPr>
            <p:cNvPr id="389" name="椭圆 13"/>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390" name="TextBox 39"/>
            <p:cNvSpPr txBox="1"/>
            <p:nvPr/>
          </p:nvSpPr>
          <p:spPr>
            <a:xfrm>
              <a:off x="116906" y="66426"/>
              <a:ext cx="612687"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02</a:t>
              </a:r>
            </a:p>
          </p:txBody>
        </p:sp>
      </p:grpSp>
      <p:grpSp>
        <p:nvGrpSpPr>
          <p:cNvPr id="394" name="组合 15"/>
          <p:cNvGrpSpPr/>
          <p:nvPr/>
        </p:nvGrpSpPr>
        <p:grpSpPr>
          <a:xfrm>
            <a:off x="6702087" y="4817119"/>
            <a:ext cx="864097" cy="864097"/>
            <a:chOff x="0" y="0"/>
            <a:chExt cx="864095" cy="864095"/>
          </a:xfrm>
        </p:grpSpPr>
        <p:sp>
          <p:nvSpPr>
            <p:cNvPr id="392" name="椭圆 16"/>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393" name="TextBox 42"/>
            <p:cNvSpPr txBox="1"/>
            <p:nvPr/>
          </p:nvSpPr>
          <p:spPr>
            <a:xfrm>
              <a:off x="104266" y="66712"/>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03</a:t>
              </a:r>
            </a:p>
          </p:txBody>
        </p:sp>
      </p:grpSp>
      <p:grpSp>
        <p:nvGrpSpPr>
          <p:cNvPr id="397" name="组合 18"/>
          <p:cNvGrpSpPr/>
          <p:nvPr/>
        </p:nvGrpSpPr>
        <p:grpSpPr>
          <a:xfrm>
            <a:off x="4406302" y="4817119"/>
            <a:ext cx="864097" cy="864097"/>
            <a:chOff x="0" y="0"/>
            <a:chExt cx="864095" cy="864095"/>
          </a:xfrm>
        </p:grpSpPr>
        <p:sp>
          <p:nvSpPr>
            <p:cNvPr id="395" name="椭圆 19"/>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396" name="TextBox 45"/>
            <p:cNvSpPr txBox="1"/>
            <p:nvPr/>
          </p:nvSpPr>
          <p:spPr>
            <a:xfrm>
              <a:off x="86923" y="52812"/>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04</a:t>
              </a:r>
            </a:p>
          </p:txBody>
        </p:sp>
      </p:grpSp>
      <p:grpSp>
        <p:nvGrpSpPr>
          <p:cNvPr id="400" name="组合 21"/>
          <p:cNvGrpSpPr/>
          <p:nvPr/>
        </p:nvGrpSpPr>
        <p:grpSpPr>
          <a:xfrm>
            <a:off x="5778342" y="272633"/>
            <a:ext cx="6345262" cy="2341408"/>
            <a:chOff x="3999157" y="-1039806"/>
            <a:chExt cx="6345261" cy="2341406"/>
          </a:xfrm>
        </p:grpSpPr>
        <p:sp>
          <p:nvSpPr>
            <p:cNvPr id="398" name="矩形 22"/>
            <p:cNvSpPr txBox="1"/>
            <p:nvPr/>
          </p:nvSpPr>
          <p:spPr>
            <a:xfrm>
              <a:off x="4713541" y="-1039806"/>
              <a:ext cx="5630877" cy="23414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1400" b="1">
                  <a:solidFill>
                    <a:srgbClr val="808080"/>
                  </a:solidFill>
                  <a:latin typeface="微软雅黑"/>
                  <a:ea typeface="微软雅黑"/>
                  <a:cs typeface="微软雅黑"/>
                  <a:sym typeface="微软雅黑"/>
                </a:defRPr>
              </a:pPr>
              <a:r>
                <a:rPr dirty="0" err="1"/>
                <a:t>易用性</a:t>
              </a:r>
              <a:endParaRPr dirty="0"/>
            </a:p>
            <a:p>
              <a:pPr defTabSz="457200">
                <a:lnSpc>
                  <a:spcPts val="2300"/>
                </a:lnSpc>
                <a:defRPr sz="1600">
                  <a:solidFill>
                    <a:srgbClr val="24292E"/>
                  </a:solidFill>
                  <a:latin typeface="+mj-lt"/>
                  <a:ea typeface="+mj-ea"/>
                  <a:cs typeface="+mj-cs"/>
                  <a:sym typeface="Helvetica"/>
                </a:defRPr>
              </a:pPr>
              <a:r>
                <a:rPr sz="1400" dirty="0">
                  <a:solidFill>
                    <a:srgbClr val="808080"/>
                  </a:solidFill>
                  <a:latin typeface="微软雅黑"/>
                  <a:ea typeface="微软雅黑"/>
                  <a:cs typeface="微软雅黑"/>
                  <a:sym typeface="微软雅黑"/>
                </a:rPr>
                <a:t> 软件界面风格统一，主色调以不超过三、四种为宜，以淡色为背景，主体文字为黑色，表格线条以细线条为主，界面文字排列有序，相关项目关系清晰，一般不宜使用太夸张的图片。 </a:t>
              </a:r>
              <a:r>
                <a:rPr sz="1400" dirty="0" err="1">
                  <a:solidFill>
                    <a:srgbClr val="808080"/>
                  </a:solidFill>
                  <a:latin typeface="微软雅黑"/>
                  <a:ea typeface="微软雅黑"/>
                  <a:cs typeface="微软雅黑"/>
                  <a:sym typeface="微软雅黑"/>
                </a:rPr>
                <a:t>各种列表应提供按照各字段排序的功能，每页显示的记录条数可定制。对列表项相邻以不同颜色显示，对用户正在操作的项以高亮显示</a:t>
              </a:r>
              <a:r>
                <a:rPr sz="1400" dirty="0">
                  <a:solidFill>
                    <a:srgbClr val="808080"/>
                  </a:solidFill>
                  <a:latin typeface="微软雅黑"/>
                  <a:ea typeface="微软雅黑"/>
                  <a:cs typeface="微软雅黑"/>
                  <a:sym typeface="微软雅黑"/>
                </a:rPr>
                <a:t>。 </a:t>
              </a:r>
              <a:r>
                <a:rPr sz="1400" dirty="0" err="1">
                  <a:solidFill>
                    <a:srgbClr val="808080"/>
                  </a:solidFill>
                  <a:latin typeface="微软雅黑"/>
                  <a:ea typeface="微软雅黑"/>
                  <a:cs typeface="微软雅黑"/>
                  <a:sym typeface="微软雅黑"/>
                </a:rPr>
                <a:t>在进行数据导入、导出等耗时较长的活动时，需要有进度显示，显示内容包括：已完成和正在进行的工作内容、进度、耗时、状态等</a:t>
              </a:r>
              <a:r>
                <a:rPr sz="1400" b="1" dirty="0">
                  <a:solidFill>
                    <a:srgbClr val="808080"/>
                  </a:solidFill>
                  <a:latin typeface="微软雅黑"/>
                  <a:ea typeface="微软雅黑"/>
                  <a:cs typeface="微软雅黑"/>
                  <a:sym typeface="微软雅黑"/>
                </a:rPr>
                <a:t>。</a:t>
              </a:r>
            </a:p>
          </p:txBody>
        </p:sp>
        <p:sp>
          <p:nvSpPr>
            <p:cNvPr id="399" name="文本框 42"/>
            <p:cNvSpPr txBox="1"/>
            <p:nvPr/>
          </p:nvSpPr>
          <p:spPr>
            <a:xfrm>
              <a:off x="3999157" y="-383631"/>
              <a:ext cx="612687"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01</a:t>
              </a:r>
            </a:p>
          </p:txBody>
        </p:sp>
      </p:grpSp>
      <p:grpSp>
        <p:nvGrpSpPr>
          <p:cNvPr id="403" name="组合 24"/>
          <p:cNvGrpSpPr/>
          <p:nvPr/>
        </p:nvGrpSpPr>
        <p:grpSpPr>
          <a:xfrm>
            <a:off x="7988173" y="2992097"/>
            <a:ext cx="3605707" cy="1113508"/>
            <a:chOff x="0" y="0"/>
            <a:chExt cx="3605705" cy="1113507"/>
          </a:xfrm>
        </p:grpSpPr>
        <p:sp>
          <p:nvSpPr>
            <p:cNvPr id="401" name="矩形 25"/>
            <p:cNvSpPr txBox="1"/>
            <p:nvPr/>
          </p:nvSpPr>
          <p:spPr>
            <a:xfrm>
              <a:off x="890437" y="0"/>
              <a:ext cx="2715268" cy="11135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1400" b="1">
                  <a:solidFill>
                    <a:srgbClr val="808080"/>
                  </a:solidFill>
                  <a:latin typeface="微软雅黑"/>
                  <a:ea typeface="微软雅黑"/>
                  <a:cs typeface="微软雅黑"/>
                  <a:sym typeface="微软雅黑"/>
                </a:defRPr>
              </a:pPr>
              <a:r>
                <a:rPr dirty="0" err="1"/>
                <a:t>可靠性</a:t>
              </a:r>
              <a:endParaRPr dirty="0"/>
            </a:p>
            <a:p>
              <a:pPr defTabSz="457200">
                <a:lnSpc>
                  <a:spcPts val="3400"/>
                </a:lnSpc>
                <a:defRPr sz="1600">
                  <a:solidFill>
                    <a:srgbClr val="24292E"/>
                  </a:solidFill>
                  <a:latin typeface="+mj-lt"/>
                  <a:ea typeface="+mj-ea"/>
                  <a:cs typeface="+mj-cs"/>
                  <a:sym typeface="Helvetica"/>
                </a:defRPr>
              </a:pPr>
              <a:r>
                <a:rPr sz="1400" dirty="0" err="1">
                  <a:solidFill>
                    <a:srgbClr val="808080"/>
                  </a:solidFill>
                  <a:latin typeface="微软雅黑"/>
                  <a:ea typeface="微软雅黑"/>
                  <a:cs typeface="微软雅黑"/>
                  <a:sym typeface="微软雅黑"/>
                </a:rPr>
                <a:t>系统能够长时间稳定工作，除非发生断电或人为意外</a:t>
              </a:r>
              <a:r>
                <a:rPr sz="1400" dirty="0">
                  <a:solidFill>
                    <a:srgbClr val="808080"/>
                  </a:solidFill>
                  <a:latin typeface="微软雅黑"/>
                  <a:ea typeface="微软雅黑"/>
                  <a:cs typeface="微软雅黑"/>
                  <a:sym typeface="微软雅黑"/>
                </a:rPr>
                <a:t>。</a:t>
              </a:r>
            </a:p>
          </p:txBody>
        </p:sp>
        <p:sp>
          <p:nvSpPr>
            <p:cNvPr id="402" name="文本框 47"/>
            <p:cNvSpPr txBox="1"/>
            <p:nvPr/>
          </p:nvSpPr>
          <p:spPr>
            <a:xfrm>
              <a:off x="0" y="15477"/>
              <a:ext cx="612686"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02</a:t>
              </a:r>
            </a:p>
          </p:txBody>
        </p:sp>
      </p:grpSp>
      <p:grpSp>
        <p:nvGrpSpPr>
          <p:cNvPr id="406" name="组合 27"/>
          <p:cNvGrpSpPr/>
          <p:nvPr/>
        </p:nvGrpSpPr>
        <p:grpSpPr>
          <a:xfrm>
            <a:off x="829750" y="4633253"/>
            <a:ext cx="3390457" cy="1549525"/>
            <a:chOff x="-182422" y="18242"/>
            <a:chExt cx="3390456" cy="1549523"/>
          </a:xfrm>
        </p:grpSpPr>
        <p:sp>
          <p:nvSpPr>
            <p:cNvPr id="404" name="矩形 28"/>
            <p:cNvSpPr txBox="1"/>
            <p:nvPr/>
          </p:nvSpPr>
          <p:spPr>
            <a:xfrm>
              <a:off x="-182422" y="18242"/>
              <a:ext cx="2744079" cy="15495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sz="1400" b="1">
                  <a:solidFill>
                    <a:srgbClr val="808080"/>
                  </a:solidFill>
                  <a:latin typeface="微软雅黑"/>
                  <a:ea typeface="微软雅黑"/>
                  <a:cs typeface="微软雅黑"/>
                  <a:sym typeface="微软雅黑"/>
                </a:defRPr>
              </a:pPr>
              <a:r>
                <a:rPr dirty="0" err="1"/>
                <a:t>可维护性</a:t>
              </a:r>
              <a:endParaRPr dirty="0"/>
            </a:p>
            <a:p>
              <a:pPr algn="r" defTabSz="457200">
                <a:lnSpc>
                  <a:spcPts val="3400"/>
                </a:lnSpc>
                <a:defRPr sz="1600">
                  <a:solidFill>
                    <a:srgbClr val="24292E"/>
                  </a:solidFill>
                  <a:latin typeface="+mj-lt"/>
                  <a:ea typeface="+mj-ea"/>
                  <a:cs typeface="+mj-cs"/>
                  <a:sym typeface="Helvetica"/>
                </a:defRPr>
              </a:pPr>
              <a:r>
                <a:rPr sz="1400" dirty="0" err="1">
                  <a:solidFill>
                    <a:srgbClr val="808080"/>
                  </a:solidFill>
                  <a:latin typeface="微软雅黑"/>
                  <a:ea typeface="微软雅黑"/>
                  <a:cs typeface="微软雅黑"/>
                  <a:sym typeface="微软雅黑"/>
                </a:rPr>
                <a:t>系统底层架构具有较好的开放性，能灵活实现用户的定制及功能扩展</a:t>
              </a:r>
              <a:r>
                <a:rPr sz="1400" dirty="0">
                  <a:solidFill>
                    <a:srgbClr val="808080"/>
                  </a:solidFill>
                  <a:latin typeface="微软雅黑"/>
                  <a:ea typeface="微软雅黑"/>
                  <a:cs typeface="微软雅黑"/>
                  <a:sym typeface="微软雅黑"/>
                </a:rPr>
                <a:t>。</a:t>
              </a:r>
            </a:p>
          </p:txBody>
        </p:sp>
        <p:sp>
          <p:nvSpPr>
            <p:cNvPr id="405" name="文本框 52"/>
            <p:cNvSpPr txBox="1"/>
            <p:nvPr/>
          </p:nvSpPr>
          <p:spPr>
            <a:xfrm>
              <a:off x="2595347" y="114347"/>
              <a:ext cx="612687"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04</a:t>
              </a:r>
            </a:p>
          </p:txBody>
        </p:sp>
      </p:grpSp>
      <p:grpSp>
        <p:nvGrpSpPr>
          <p:cNvPr id="409" name="组合 30"/>
          <p:cNvGrpSpPr/>
          <p:nvPr/>
        </p:nvGrpSpPr>
        <p:grpSpPr>
          <a:xfrm>
            <a:off x="7805570" y="4587497"/>
            <a:ext cx="3970914" cy="1113508"/>
            <a:chOff x="0" y="0"/>
            <a:chExt cx="3970912" cy="1113506"/>
          </a:xfrm>
        </p:grpSpPr>
        <p:sp>
          <p:nvSpPr>
            <p:cNvPr id="407" name="矩形 31"/>
            <p:cNvSpPr txBox="1"/>
            <p:nvPr/>
          </p:nvSpPr>
          <p:spPr>
            <a:xfrm>
              <a:off x="795289" y="0"/>
              <a:ext cx="3175623" cy="11135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1400" b="1">
                  <a:solidFill>
                    <a:srgbClr val="808080"/>
                  </a:solidFill>
                  <a:latin typeface="微软雅黑"/>
                  <a:ea typeface="微软雅黑"/>
                  <a:cs typeface="微软雅黑"/>
                  <a:sym typeface="微软雅黑"/>
                </a:defRPr>
              </a:pPr>
              <a:r>
                <a:rPr dirty="0" err="1"/>
                <a:t>安全性</a:t>
              </a:r>
              <a:endParaRPr dirty="0"/>
            </a:p>
            <a:p>
              <a:pPr defTabSz="457200">
                <a:lnSpc>
                  <a:spcPts val="3400"/>
                </a:lnSpc>
                <a:defRPr sz="1600">
                  <a:solidFill>
                    <a:srgbClr val="24292E"/>
                  </a:solidFill>
                  <a:latin typeface="+mj-lt"/>
                  <a:ea typeface="+mj-ea"/>
                  <a:cs typeface="+mj-cs"/>
                  <a:sym typeface="Helvetica"/>
                </a:defRPr>
              </a:pPr>
              <a:r>
                <a:rPr sz="1400" dirty="0" err="1">
                  <a:solidFill>
                    <a:srgbClr val="808080"/>
                  </a:solidFill>
                  <a:latin typeface="微软雅黑"/>
                  <a:ea typeface="微软雅黑"/>
                  <a:cs typeface="微软雅黑"/>
                  <a:sym typeface="微软雅黑"/>
                </a:rPr>
                <a:t>系统登录需要密码，系统管理符合三权分立的原则</a:t>
              </a:r>
              <a:r>
                <a:rPr sz="1400" dirty="0">
                  <a:solidFill>
                    <a:srgbClr val="808080"/>
                  </a:solidFill>
                  <a:latin typeface="微软雅黑"/>
                  <a:ea typeface="微软雅黑"/>
                  <a:cs typeface="微软雅黑"/>
                  <a:sym typeface="微软雅黑"/>
                </a:rPr>
                <a:t>。</a:t>
              </a:r>
            </a:p>
          </p:txBody>
        </p:sp>
        <p:sp>
          <p:nvSpPr>
            <p:cNvPr id="408" name="文本框 57"/>
            <p:cNvSpPr txBox="1"/>
            <p:nvPr/>
          </p:nvSpPr>
          <p:spPr>
            <a:xfrm>
              <a:off x="0" y="17875"/>
              <a:ext cx="612686"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03</a:t>
              </a:r>
            </a:p>
          </p:txBody>
        </p:sp>
      </p:grpSp>
      <p:grpSp>
        <p:nvGrpSpPr>
          <p:cNvPr id="412" name="组合 5"/>
          <p:cNvGrpSpPr/>
          <p:nvPr/>
        </p:nvGrpSpPr>
        <p:grpSpPr>
          <a:xfrm>
            <a:off x="4077942" y="2996951"/>
            <a:ext cx="864097" cy="864097"/>
            <a:chOff x="0" y="0"/>
            <a:chExt cx="864095" cy="864095"/>
          </a:xfrm>
        </p:grpSpPr>
        <p:sp>
          <p:nvSpPr>
            <p:cNvPr id="410" name="椭圆 9"/>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411" name="TextBox 36"/>
            <p:cNvSpPr txBox="1"/>
            <p:nvPr/>
          </p:nvSpPr>
          <p:spPr>
            <a:xfrm>
              <a:off x="128007" y="51997"/>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05</a:t>
              </a:r>
            </a:p>
          </p:txBody>
        </p:sp>
      </p:grpSp>
      <p:grpSp>
        <p:nvGrpSpPr>
          <p:cNvPr id="415" name="组合 27"/>
          <p:cNvGrpSpPr/>
          <p:nvPr/>
        </p:nvGrpSpPr>
        <p:grpSpPr>
          <a:xfrm>
            <a:off x="823003" y="2095591"/>
            <a:ext cx="3351661" cy="1549525"/>
            <a:chOff x="-143626" y="-53544"/>
            <a:chExt cx="3351660" cy="1549523"/>
          </a:xfrm>
        </p:grpSpPr>
        <p:sp>
          <p:nvSpPr>
            <p:cNvPr id="413" name="矩形 28"/>
            <p:cNvSpPr txBox="1"/>
            <p:nvPr/>
          </p:nvSpPr>
          <p:spPr>
            <a:xfrm>
              <a:off x="-143626" y="-53544"/>
              <a:ext cx="2744079" cy="15495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sz="1400" b="1">
                  <a:solidFill>
                    <a:srgbClr val="808080"/>
                  </a:solidFill>
                  <a:latin typeface="微软雅黑"/>
                  <a:ea typeface="微软雅黑"/>
                  <a:cs typeface="微软雅黑"/>
                  <a:sym typeface="微软雅黑"/>
                </a:defRPr>
              </a:pPr>
              <a:r>
                <a:rPr dirty="0" err="1"/>
                <a:t>健壮性</a:t>
              </a:r>
              <a:endParaRPr dirty="0"/>
            </a:p>
            <a:p>
              <a:pPr algn="r" defTabSz="457200">
                <a:lnSpc>
                  <a:spcPts val="3400"/>
                </a:lnSpc>
                <a:defRPr sz="1600">
                  <a:solidFill>
                    <a:srgbClr val="24292E"/>
                  </a:solidFill>
                  <a:latin typeface="+mj-lt"/>
                  <a:ea typeface="+mj-ea"/>
                  <a:cs typeface="+mj-cs"/>
                  <a:sym typeface="Helvetica"/>
                </a:defRPr>
              </a:pPr>
              <a:r>
                <a:rPr sz="1400" dirty="0" err="1">
                  <a:solidFill>
                    <a:srgbClr val="808080"/>
                  </a:solidFill>
                  <a:latin typeface="微软雅黑"/>
                  <a:ea typeface="微软雅黑"/>
                  <a:cs typeface="微软雅黑"/>
                  <a:sym typeface="微软雅黑"/>
                </a:rPr>
                <a:t>系统具有容错性，对于操作，有一定的容错能力，并且能够及时发现和上报异常情况</a:t>
              </a:r>
              <a:r>
                <a:rPr sz="1400" dirty="0">
                  <a:solidFill>
                    <a:srgbClr val="808080"/>
                  </a:solidFill>
                  <a:latin typeface="微软雅黑"/>
                  <a:ea typeface="微软雅黑"/>
                  <a:cs typeface="微软雅黑"/>
                  <a:sym typeface="微软雅黑"/>
                </a:rPr>
                <a:t>。</a:t>
              </a:r>
            </a:p>
          </p:txBody>
        </p:sp>
        <p:sp>
          <p:nvSpPr>
            <p:cNvPr id="414" name="文本框 52"/>
            <p:cNvSpPr txBox="1"/>
            <p:nvPr/>
          </p:nvSpPr>
          <p:spPr>
            <a:xfrm>
              <a:off x="2595347" y="114347"/>
              <a:ext cx="612687"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05</a:t>
              </a:r>
            </a:p>
          </p:txBody>
        </p:sp>
      </p:grpSp>
    </p:spTree>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83"/>
                                        </p:tgtEl>
                                        <p:attrNameLst>
                                          <p:attrName>style.visibility</p:attrName>
                                        </p:attrNameLst>
                                      </p:cBhvr>
                                      <p:to>
                                        <p:strVal val="visible"/>
                                      </p:to>
                                    </p:set>
                                    <p:anim calcmode="lin" valueType="num">
                                      <p:cBhvr>
                                        <p:cTn id="7" dur="500" fill="hold"/>
                                        <p:tgtEl>
                                          <p:spTgt spid="383"/>
                                        </p:tgtEl>
                                        <p:attrNameLst>
                                          <p:attrName>ppt_x</p:attrName>
                                        </p:attrNameLst>
                                      </p:cBhvr>
                                      <p:tavLst>
                                        <p:tav tm="0">
                                          <p:val>
                                            <p:strVal val="0-#ppt_w/2"/>
                                          </p:val>
                                        </p:tav>
                                        <p:tav tm="100000">
                                          <p:val>
                                            <p:strVal val="#ppt_x"/>
                                          </p:val>
                                        </p:tav>
                                      </p:tavLst>
                                    </p:anim>
                                    <p:anim calcmode="lin" valueType="num">
                                      <p:cBhvr>
                                        <p:cTn id="8" dur="500" fill="hold"/>
                                        <p:tgtEl>
                                          <p:spTgt spid="3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88"/>
                                        </p:tgtEl>
                                        <p:attrNameLst>
                                          <p:attrName>style.visibility</p:attrName>
                                        </p:attrNameLst>
                                      </p:cBhvr>
                                      <p:to>
                                        <p:strVal val="visible"/>
                                      </p:to>
                                    </p:set>
                                    <p:anim calcmode="lin" valueType="num">
                                      <p:cBhvr>
                                        <p:cTn id="12" dur="500" fill="hold"/>
                                        <p:tgtEl>
                                          <p:spTgt spid="388"/>
                                        </p:tgtEl>
                                        <p:attrNameLst>
                                          <p:attrName>ppt_w</p:attrName>
                                        </p:attrNameLst>
                                      </p:cBhvr>
                                      <p:tavLst>
                                        <p:tav tm="0">
                                          <p:val>
                                            <p:fltVal val="0"/>
                                          </p:val>
                                        </p:tav>
                                        <p:tav tm="100000">
                                          <p:val>
                                            <p:strVal val="#ppt_w"/>
                                          </p:val>
                                        </p:tav>
                                      </p:tavLst>
                                    </p:anim>
                                    <p:anim calcmode="lin" valueType="num">
                                      <p:cBhvr>
                                        <p:cTn id="13" dur="500" fill="hold"/>
                                        <p:tgtEl>
                                          <p:spTgt spid="388"/>
                                        </p:tgtEl>
                                        <p:attrNameLst>
                                          <p:attrName>ppt_h</p:attrName>
                                        </p:attrNameLst>
                                      </p:cBhvr>
                                      <p:tavLst>
                                        <p:tav tm="0">
                                          <p:val>
                                            <p:fltVal val="0"/>
                                          </p:val>
                                        </p:tav>
                                        <p:tav tm="100000">
                                          <p:val>
                                            <p:strVal val="#ppt_h"/>
                                          </p:val>
                                        </p:tav>
                                      </p:tavLst>
                                    </p:anim>
                                  </p:childTnLst>
                                </p:cTn>
                              </p:par>
                              <p:par>
                                <p:cTn id="14" presetID="23" presetClass="entr" presetSubtype="16" fill="hold" grpId="3" nodeType="withEffect">
                                  <p:stCondLst>
                                    <p:cond delay="0"/>
                                  </p:stCondLst>
                                  <p:iterate>
                                    <p:tmAbs val="0"/>
                                  </p:iterate>
                                  <p:childTnLst>
                                    <p:set>
                                      <p:cBhvr>
                                        <p:cTn id="15" fill="hold"/>
                                        <p:tgtEl>
                                          <p:spTgt spid="384"/>
                                        </p:tgtEl>
                                        <p:attrNameLst>
                                          <p:attrName>style.visibility</p:attrName>
                                        </p:attrNameLst>
                                      </p:cBhvr>
                                      <p:to>
                                        <p:strVal val="visible"/>
                                      </p:to>
                                    </p:set>
                                    <p:anim calcmode="lin" valueType="num">
                                      <p:cBhvr>
                                        <p:cTn id="16" dur="500" fill="hold"/>
                                        <p:tgtEl>
                                          <p:spTgt spid="384"/>
                                        </p:tgtEl>
                                        <p:attrNameLst>
                                          <p:attrName>ppt_w</p:attrName>
                                        </p:attrNameLst>
                                      </p:cBhvr>
                                      <p:tavLst>
                                        <p:tav tm="0">
                                          <p:val>
                                            <p:fltVal val="0"/>
                                          </p:val>
                                        </p:tav>
                                        <p:tav tm="100000">
                                          <p:val>
                                            <p:strVal val="#ppt_w"/>
                                          </p:val>
                                        </p:tav>
                                      </p:tavLst>
                                    </p:anim>
                                    <p:anim calcmode="lin" valueType="num">
                                      <p:cBhvr>
                                        <p:cTn id="17" dur="500" fill="hold"/>
                                        <p:tgtEl>
                                          <p:spTgt spid="384"/>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5" presetClass="entr" presetSubtype="12" fill="hold" grpId="4" nodeType="afterEffect">
                                  <p:stCondLst>
                                    <p:cond delay="0"/>
                                  </p:stCondLst>
                                  <p:iterate>
                                    <p:tmAbs val="0"/>
                                  </p:iterate>
                                  <p:childTnLst>
                                    <p:set>
                                      <p:cBhvr>
                                        <p:cTn id="20" fill="hold"/>
                                        <p:tgtEl>
                                          <p:spTgt spid="387"/>
                                        </p:tgtEl>
                                        <p:attrNameLst>
                                          <p:attrName>style.visibility</p:attrName>
                                        </p:attrNameLst>
                                      </p:cBhvr>
                                      <p:to>
                                        <p:strVal val="visible"/>
                                      </p:to>
                                    </p:set>
                                    <p:anim calcmode="lin" valueType="num">
                                      <p:cBhvr>
                                        <p:cTn id="21" dur="500" fill="hold"/>
                                        <p:tgtEl>
                                          <p:spTgt spid="387"/>
                                        </p:tgtEl>
                                        <p:attrNameLst>
                                          <p:attrName>ppt_w</p:attrName>
                                        </p:attrNameLst>
                                      </p:cBhvr>
                                      <p:tavLst>
                                        <p:tav tm="0">
                                          <p:val>
                                            <p:fltVal val="0"/>
                                          </p:val>
                                        </p:tav>
                                        <p:tav tm="100000">
                                          <p:val>
                                            <p:strVal val="#ppt_w"/>
                                          </p:val>
                                        </p:tav>
                                      </p:tavLst>
                                    </p:anim>
                                    <p:anim calcmode="lin" valueType="num">
                                      <p:cBhvr>
                                        <p:cTn id="22" dur="500" fill="hold"/>
                                        <p:tgtEl>
                                          <p:spTgt spid="387"/>
                                        </p:tgtEl>
                                        <p:attrNameLst>
                                          <p:attrName>ppt_h</p:attrName>
                                        </p:attrNameLst>
                                      </p:cBhvr>
                                      <p:tavLst>
                                        <p:tav tm="0">
                                          <p:val>
                                            <p:fltVal val="0"/>
                                          </p:val>
                                        </p:tav>
                                        <p:tav tm="100000">
                                          <p:val>
                                            <p:strVal val="#ppt_h"/>
                                          </p:val>
                                        </p:tav>
                                      </p:tavLst>
                                    </p:anim>
                                    <p:anim calcmode="lin" valueType="num">
                                      <p:cBhvr>
                                        <p:cTn id="23" dur="500" fill="hold"/>
                                        <p:tgtEl>
                                          <p:spTgt spid="387"/>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387"/>
                                        </p:tgtEl>
                                        <p:attrNameLst>
                                          <p:attrName>ppt_y</p:attrName>
                                        </p:attrNameLst>
                                      </p:cBhvr>
                                      <p:tavLst>
                                        <p:tav tm="0" fmla="#ppt_y+(sin(-2*pi*(1-$))*-#ppt_x+cos(-2*pi*(1-$))*(1-#ppt_y))*(1-$)">
                                          <p:val>
                                            <p:fltVal val="0"/>
                                          </p:val>
                                        </p:tav>
                                        <p:tav tm="100000">
                                          <p:val>
                                            <p:fltVal val="1"/>
                                          </p:val>
                                        </p:tav>
                                      </p:tavLst>
                                    </p:anim>
                                  </p:childTnLst>
                                </p:cTn>
                              </p:par>
                              <p:par>
                                <p:cTn id="25" presetID="15" presetClass="entr" presetSubtype="12" fill="hold" grpId="5" nodeType="withEffect">
                                  <p:stCondLst>
                                    <p:cond delay="0"/>
                                  </p:stCondLst>
                                  <p:iterate>
                                    <p:tmAbs val="0"/>
                                  </p:iterate>
                                  <p:childTnLst>
                                    <p:set>
                                      <p:cBhvr>
                                        <p:cTn id="26" fill="hold"/>
                                        <p:tgtEl>
                                          <p:spTgt spid="391"/>
                                        </p:tgtEl>
                                        <p:attrNameLst>
                                          <p:attrName>style.visibility</p:attrName>
                                        </p:attrNameLst>
                                      </p:cBhvr>
                                      <p:to>
                                        <p:strVal val="visible"/>
                                      </p:to>
                                    </p:set>
                                    <p:anim calcmode="lin" valueType="num">
                                      <p:cBhvr>
                                        <p:cTn id="27" dur="500" fill="hold"/>
                                        <p:tgtEl>
                                          <p:spTgt spid="391"/>
                                        </p:tgtEl>
                                        <p:attrNameLst>
                                          <p:attrName>ppt_w</p:attrName>
                                        </p:attrNameLst>
                                      </p:cBhvr>
                                      <p:tavLst>
                                        <p:tav tm="0">
                                          <p:val>
                                            <p:fltVal val="0"/>
                                          </p:val>
                                        </p:tav>
                                        <p:tav tm="100000">
                                          <p:val>
                                            <p:strVal val="#ppt_w"/>
                                          </p:val>
                                        </p:tav>
                                      </p:tavLst>
                                    </p:anim>
                                    <p:anim calcmode="lin" valueType="num">
                                      <p:cBhvr>
                                        <p:cTn id="28" dur="500" fill="hold"/>
                                        <p:tgtEl>
                                          <p:spTgt spid="391"/>
                                        </p:tgtEl>
                                        <p:attrNameLst>
                                          <p:attrName>ppt_h</p:attrName>
                                        </p:attrNameLst>
                                      </p:cBhvr>
                                      <p:tavLst>
                                        <p:tav tm="0">
                                          <p:val>
                                            <p:fltVal val="0"/>
                                          </p:val>
                                        </p:tav>
                                        <p:tav tm="100000">
                                          <p:val>
                                            <p:strVal val="#ppt_h"/>
                                          </p:val>
                                        </p:tav>
                                      </p:tavLst>
                                    </p:anim>
                                    <p:anim calcmode="lin" valueType="num">
                                      <p:cBhvr>
                                        <p:cTn id="29" dur="500" fill="hold"/>
                                        <p:tgtEl>
                                          <p:spTgt spid="391"/>
                                        </p:tgtEl>
                                        <p:attrNameLst>
                                          <p:attrName>ppt_x</p:attrName>
                                        </p:attrNameLst>
                                      </p:cBhvr>
                                      <p:tavLst>
                                        <p:tav tm="0" fmla="#ppt_x+(cos(-2*pi*(1-$))*-#ppt_x-sin(-2*pi*(1-$))*(1-#ppt_y))*(1-$)">
                                          <p:val>
                                            <p:fltVal val="0"/>
                                          </p:val>
                                        </p:tav>
                                        <p:tav tm="100000">
                                          <p:val>
                                            <p:fltVal val="1"/>
                                          </p:val>
                                        </p:tav>
                                      </p:tavLst>
                                    </p:anim>
                                    <p:anim calcmode="lin" valueType="num">
                                      <p:cBhvr>
                                        <p:cTn id="30" dur="500" fill="hold"/>
                                        <p:tgtEl>
                                          <p:spTgt spid="391"/>
                                        </p:tgtEl>
                                        <p:attrNameLst>
                                          <p:attrName>ppt_y</p:attrName>
                                        </p:attrNameLst>
                                      </p:cBhvr>
                                      <p:tavLst>
                                        <p:tav tm="0" fmla="#ppt_y+(sin(-2*pi*(1-$))*-#ppt_x+cos(-2*pi*(1-$))*(1-#ppt_y))*(1-$)">
                                          <p:val>
                                            <p:fltVal val="0"/>
                                          </p:val>
                                        </p:tav>
                                        <p:tav tm="100000">
                                          <p:val>
                                            <p:fltVal val="1"/>
                                          </p:val>
                                        </p:tav>
                                      </p:tavLst>
                                    </p:anim>
                                  </p:childTnLst>
                                </p:cTn>
                              </p:par>
                              <p:par>
                                <p:cTn id="31" presetID="15" presetClass="entr" presetSubtype="12" fill="hold" grpId="6" nodeType="withEffect">
                                  <p:stCondLst>
                                    <p:cond delay="0"/>
                                  </p:stCondLst>
                                  <p:iterate>
                                    <p:tmAbs val="0"/>
                                  </p:iterate>
                                  <p:childTnLst>
                                    <p:set>
                                      <p:cBhvr>
                                        <p:cTn id="32" fill="hold"/>
                                        <p:tgtEl>
                                          <p:spTgt spid="394"/>
                                        </p:tgtEl>
                                        <p:attrNameLst>
                                          <p:attrName>style.visibility</p:attrName>
                                        </p:attrNameLst>
                                      </p:cBhvr>
                                      <p:to>
                                        <p:strVal val="visible"/>
                                      </p:to>
                                    </p:set>
                                    <p:anim calcmode="lin" valueType="num">
                                      <p:cBhvr>
                                        <p:cTn id="33" dur="500" fill="hold"/>
                                        <p:tgtEl>
                                          <p:spTgt spid="394"/>
                                        </p:tgtEl>
                                        <p:attrNameLst>
                                          <p:attrName>ppt_w</p:attrName>
                                        </p:attrNameLst>
                                      </p:cBhvr>
                                      <p:tavLst>
                                        <p:tav tm="0">
                                          <p:val>
                                            <p:fltVal val="0"/>
                                          </p:val>
                                        </p:tav>
                                        <p:tav tm="100000">
                                          <p:val>
                                            <p:strVal val="#ppt_w"/>
                                          </p:val>
                                        </p:tav>
                                      </p:tavLst>
                                    </p:anim>
                                    <p:anim calcmode="lin" valueType="num">
                                      <p:cBhvr>
                                        <p:cTn id="34" dur="500" fill="hold"/>
                                        <p:tgtEl>
                                          <p:spTgt spid="394"/>
                                        </p:tgtEl>
                                        <p:attrNameLst>
                                          <p:attrName>ppt_h</p:attrName>
                                        </p:attrNameLst>
                                      </p:cBhvr>
                                      <p:tavLst>
                                        <p:tav tm="0">
                                          <p:val>
                                            <p:fltVal val="0"/>
                                          </p:val>
                                        </p:tav>
                                        <p:tav tm="100000">
                                          <p:val>
                                            <p:strVal val="#ppt_h"/>
                                          </p:val>
                                        </p:tav>
                                      </p:tavLst>
                                    </p:anim>
                                    <p:anim calcmode="lin" valueType="num">
                                      <p:cBhvr>
                                        <p:cTn id="35" dur="500" fill="hold"/>
                                        <p:tgtEl>
                                          <p:spTgt spid="394"/>
                                        </p:tgtEl>
                                        <p:attrNameLst>
                                          <p:attrName>ppt_x</p:attrName>
                                        </p:attrNameLst>
                                      </p:cBhvr>
                                      <p:tavLst>
                                        <p:tav tm="0" fmla="#ppt_x+(cos(-2*pi*(1-$))*-#ppt_x-sin(-2*pi*(1-$))*(1-#ppt_y))*(1-$)">
                                          <p:val>
                                            <p:fltVal val="0"/>
                                          </p:val>
                                        </p:tav>
                                        <p:tav tm="100000">
                                          <p:val>
                                            <p:fltVal val="1"/>
                                          </p:val>
                                        </p:tav>
                                      </p:tavLst>
                                    </p:anim>
                                    <p:anim calcmode="lin" valueType="num">
                                      <p:cBhvr>
                                        <p:cTn id="36" dur="500" fill="hold"/>
                                        <p:tgtEl>
                                          <p:spTgt spid="394"/>
                                        </p:tgtEl>
                                        <p:attrNameLst>
                                          <p:attrName>ppt_y</p:attrName>
                                        </p:attrNameLst>
                                      </p:cBhvr>
                                      <p:tavLst>
                                        <p:tav tm="0" fmla="#ppt_y+(sin(-2*pi*(1-$))*-#ppt_x+cos(-2*pi*(1-$))*(1-#ppt_y))*(1-$)">
                                          <p:val>
                                            <p:fltVal val="0"/>
                                          </p:val>
                                        </p:tav>
                                        <p:tav tm="100000">
                                          <p:val>
                                            <p:fltVal val="1"/>
                                          </p:val>
                                        </p:tav>
                                      </p:tavLst>
                                    </p:anim>
                                  </p:childTnLst>
                                </p:cTn>
                              </p:par>
                              <p:par>
                                <p:cTn id="37" presetID="15" presetClass="entr" presetSubtype="6" fill="hold" grpId="7" nodeType="withEffect">
                                  <p:stCondLst>
                                    <p:cond delay="0"/>
                                  </p:stCondLst>
                                  <p:iterate>
                                    <p:tmAbs val="0"/>
                                  </p:iterate>
                                  <p:childTnLst>
                                    <p:set>
                                      <p:cBhvr>
                                        <p:cTn id="38" fill="hold"/>
                                        <p:tgtEl>
                                          <p:spTgt spid="397"/>
                                        </p:tgtEl>
                                        <p:attrNameLst>
                                          <p:attrName>style.visibility</p:attrName>
                                        </p:attrNameLst>
                                      </p:cBhvr>
                                      <p:to>
                                        <p:strVal val="visible"/>
                                      </p:to>
                                    </p:set>
                                    <p:anim calcmode="lin" valueType="num">
                                      <p:cBhvr>
                                        <p:cTn id="39" dur="500" fill="hold"/>
                                        <p:tgtEl>
                                          <p:spTgt spid="397"/>
                                        </p:tgtEl>
                                        <p:attrNameLst>
                                          <p:attrName>ppt_w</p:attrName>
                                        </p:attrNameLst>
                                      </p:cBhvr>
                                      <p:tavLst>
                                        <p:tav tm="0">
                                          <p:val>
                                            <p:fltVal val="0"/>
                                          </p:val>
                                        </p:tav>
                                        <p:tav tm="100000">
                                          <p:val>
                                            <p:strVal val="#ppt_w"/>
                                          </p:val>
                                        </p:tav>
                                      </p:tavLst>
                                    </p:anim>
                                    <p:anim calcmode="lin" valueType="num">
                                      <p:cBhvr>
                                        <p:cTn id="40" dur="500" fill="hold"/>
                                        <p:tgtEl>
                                          <p:spTgt spid="397"/>
                                        </p:tgtEl>
                                        <p:attrNameLst>
                                          <p:attrName>ppt_h</p:attrName>
                                        </p:attrNameLst>
                                      </p:cBhvr>
                                      <p:tavLst>
                                        <p:tav tm="0">
                                          <p:val>
                                            <p:fltVal val="0"/>
                                          </p:val>
                                        </p:tav>
                                        <p:tav tm="100000">
                                          <p:val>
                                            <p:strVal val="#ppt_h"/>
                                          </p:val>
                                        </p:tav>
                                      </p:tavLst>
                                    </p:anim>
                                    <p:anim calcmode="lin" valueType="num">
                                      <p:cBhvr>
                                        <p:cTn id="41" dur="500" fill="hold"/>
                                        <p:tgtEl>
                                          <p:spTgt spid="397"/>
                                        </p:tgtEl>
                                        <p:attrNameLst>
                                          <p:attrName>ppt_x</p:attrName>
                                        </p:attrNameLst>
                                      </p:cBhvr>
                                      <p:tavLst>
                                        <p:tav tm="0" fmla="#ppt_x+(cos(-2*pi*(1-$))*-#ppt_x-sin(-2*pi*(1-$))*(1-#ppt_y))*(1-$)">
                                          <p:val>
                                            <p:fltVal val="0"/>
                                          </p:val>
                                        </p:tav>
                                        <p:tav tm="100000">
                                          <p:val>
                                            <p:fltVal val="1"/>
                                          </p:val>
                                        </p:tav>
                                      </p:tavLst>
                                    </p:anim>
                                    <p:anim calcmode="lin" valueType="num">
                                      <p:cBhvr>
                                        <p:cTn id="42" dur="500" fill="hold"/>
                                        <p:tgtEl>
                                          <p:spTgt spid="397"/>
                                        </p:tgtEl>
                                        <p:attrNameLst>
                                          <p:attrName>ppt_y</p:attrName>
                                        </p:attrNameLst>
                                      </p:cBhvr>
                                      <p:tavLst>
                                        <p:tav tm="0" fmla="#ppt_y+(sin(-2*pi*(1-$))*-#ppt_x+cos(-2*pi*(1-$))*(1-#ppt_y))*(1-$)">
                                          <p:val>
                                            <p:fltVal val="0"/>
                                          </p:val>
                                        </p:tav>
                                        <p:tav tm="100000">
                                          <p:val>
                                            <p:fltVal val="1"/>
                                          </p:val>
                                        </p:tav>
                                      </p:tavLst>
                                    </p:anim>
                                  </p:childTnLst>
                                </p:cTn>
                              </p:par>
                              <p:par>
                                <p:cTn id="43" presetID="15" presetClass="entr" presetSubtype="6" fill="hold" grpId="8" nodeType="withEffect">
                                  <p:stCondLst>
                                    <p:cond delay="0"/>
                                  </p:stCondLst>
                                  <p:iterate>
                                    <p:tmAbs val="0"/>
                                  </p:iterate>
                                  <p:childTnLst>
                                    <p:set>
                                      <p:cBhvr>
                                        <p:cTn id="44" fill="hold"/>
                                        <p:tgtEl>
                                          <p:spTgt spid="412"/>
                                        </p:tgtEl>
                                        <p:attrNameLst>
                                          <p:attrName>style.visibility</p:attrName>
                                        </p:attrNameLst>
                                      </p:cBhvr>
                                      <p:to>
                                        <p:strVal val="visible"/>
                                      </p:to>
                                    </p:set>
                                    <p:anim calcmode="lin" valueType="num">
                                      <p:cBhvr>
                                        <p:cTn id="45" dur="500" fill="hold"/>
                                        <p:tgtEl>
                                          <p:spTgt spid="412"/>
                                        </p:tgtEl>
                                        <p:attrNameLst>
                                          <p:attrName>ppt_w</p:attrName>
                                        </p:attrNameLst>
                                      </p:cBhvr>
                                      <p:tavLst>
                                        <p:tav tm="0">
                                          <p:val>
                                            <p:fltVal val="0"/>
                                          </p:val>
                                        </p:tav>
                                        <p:tav tm="100000">
                                          <p:val>
                                            <p:strVal val="#ppt_w"/>
                                          </p:val>
                                        </p:tav>
                                      </p:tavLst>
                                    </p:anim>
                                    <p:anim calcmode="lin" valueType="num">
                                      <p:cBhvr>
                                        <p:cTn id="46" dur="500" fill="hold"/>
                                        <p:tgtEl>
                                          <p:spTgt spid="412"/>
                                        </p:tgtEl>
                                        <p:attrNameLst>
                                          <p:attrName>ppt_h</p:attrName>
                                        </p:attrNameLst>
                                      </p:cBhvr>
                                      <p:tavLst>
                                        <p:tav tm="0">
                                          <p:val>
                                            <p:fltVal val="0"/>
                                          </p:val>
                                        </p:tav>
                                        <p:tav tm="100000">
                                          <p:val>
                                            <p:strVal val="#ppt_h"/>
                                          </p:val>
                                        </p:tav>
                                      </p:tavLst>
                                    </p:anim>
                                    <p:anim calcmode="lin" valueType="num">
                                      <p:cBhvr>
                                        <p:cTn id="47" dur="500" fill="hold"/>
                                        <p:tgtEl>
                                          <p:spTgt spid="412"/>
                                        </p:tgtEl>
                                        <p:attrNameLst>
                                          <p:attrName>ppt_x</p:attrName>
                                        </p:attrNameLst>
                                      </p:cBhvr>
                                      <p:tavLst>
                                        <p:tav tm="0" fmla="#ppt_x+(cos(-2*pi*(1-$))*-#ppt_x-sin(-2*pi*(1-$))*(1-#ppt_y))*(1-$)">
                                          <p:val>
                                            <p:fltVal val="0"/>
                                          </p:val>
                                        </p:tav>
                                        <p:tav tm="100000">
                                          <p:val>
                                            <p:fltVal val="1"/>
                                          </p:val>
                                        </p:tav>
                                      </p:tavLst>
                                    </p:anim>
                                    <p:anim calcmode="lin" valueType="num">
                                      <p:cBhvr>
                                        <p:cTn id="48" dur="500" fill="hold"/>
                                        <p:tgtEl>
                                          <p:spTgt spid="412"/>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1500"/>
                            </p:stCondLst>
                            <p:childTnLst>
                              <p:par>
                                <p:cTn id="50" presetID="9" presetClass="entr" fill="hold" grpId="9" nodeType="afterEffect">
                                  <p:stCondLst>
                                    <p:cond delay="0"/>
                                  </p:stCondLst>
                                  <p:iterate>
                                    <p:tmAbs val="0"/>
                                  </p:iterate>
                                  <p:childTnLst>
                                    <p:set>
                                      <p:cBhvr>
                                        <p:cTn id="51" fill="hold"/>
                                        <p:tgtEl>
                                          <p:spTgt spid="400"/>
                                        </p:tgtEl>
                                        <p:attrNameLst>
                                          <p:attrName>style.visibility</p:attrName>
                                        </p:attrNameLst>
                                      </p:cBhvr>
                                      <p:to>
                                        <p:strVal val="visible"/>
                                      </p:to>
                                    </p:set>
                                    <p:animEffect transition="in" filter="dissolve">
                                      <p:cBhvr>
                                        <p:cTn id="52" dur="250"/>
                                        <p:tgtEl>
                                          <p:spTgt spid="400"/>
                                        </p:tgtEl>
                                      </p:cBhvr>
                                    </p:animEffect>
                                  </p:childTnLst>
                                </p:cTn>
                              </p:par>
                            </p:childTnLst>
                          </p:cTn>
                        </p:par>
                        <p:par>
                          <p:cTn id="53" fill="hold">
                            <p:stCondLst>
                              <p:cond delay="1750"/>
                            </p:stCondLst>
                            <p:childTnLst>
                              <p:par>
                                <p:cTn id="54" presetID="9" presetClass="entr" fill="hold" grpId="10" nodeType="afterEffect">
                                  <p:stCondLst>
                                    <p:cond delay="0"/>
                                  </p:stCondLst>
                                  <p:iterate>
                                    <p:tmAbs val="0"/>
                                  </p:iterate>
                                  <p:childTnLst>
                                    <p:set>
                                      <p:cBhvr>
                                        <p:cTn id="55" fill="hold"/>
                                        <p:tgtEl>
                                          <p:spTgt spid="403"/>
                                        </p:tgtEl>
                                        <p:attrNameLst>
                                          <p:attrName>style.visibility</p:attrName>
                                        </p:attrNameLst>
                                      </p:cBhvr>
                                      <p:to>
                                        <p:strVal val="visible"/>
                                      </p:to>
                                    </p:set>
                                    <p:animEffect transition="in" filter="dissolve">
                                      <p:cBhvr>
                                        <p:cTn id="56" dur="250"/>
                                        <p:tgtEl>
                                          <p:spTgt spid="403"/>
                                        </p:tgtEl>
                                      </p:cBhvr>
                                    </p:animEffect>
                                  </p:childTnLst>
                                </p:cTn>
                              </p:par>
                            </p:childTnLst>
                          </p:cTn>
                        </p:par>
                        <p:par>
                          <p:cTn id="57" fill="hold">
                            <p:stCondLst>
                              <p:cond delay="2000"/>
                            </p:stCondLst>
                            <p:childTnLst>
                              <p:par>
                                <p:cTn id="58" presetID="9" presetClass="entr" fill="hold" grpId="11" nodeType="afterEffect">
                                  <p:stCondLst>
                                    <p:cond delay="0"/>
                                  </p:stCondLst>
                                  <p:iterate>
                                    <p:tmAbs val="0"/>
                                  </p:iterate>
                                  <p:childTnLst>
                                    <p:set>
                                      <p:cBhvr>
                                        <p:cTn id="59" fill="hold"/>
                                        <p:tgtEl>
                                          <p:spTgt spid="409"/>
                                        </p:tgtEl>
                                        <p:attrNameLst>
                                          <p:attrName>style.visibility</p:attrName>
                                        </p:attrNameLst>
                                      </p:cBhvr>
                                      <p:to>
                                        <p:strVal val="visible"/>
                                      </p:to>
                                    </p:set>
                                    <p:animEffect transition="in" filter="dissolve">
                                      <p:cBhvr>
                                        <p:cTn id="60" dur="250"/>
                                        <p:tgtEl>
                                          <p:spTgt spid="409"/>
                                        </p:tgtEl>
                                      </p:cBhvr>
                                    </p:animEffect>
                                  </p:childTnLst>
                                </p:cTn>
                              </p:par>
                            </p:childTnLst>
                          </p:cTn>
                        </p:par>
                        <p:par>
                          <p:cTn id="61" fill="hold">
                            <p:stCondLst>
                              <p:cond delay="2250"/>
                            </p:stCondLst>
                            <p:childTnLst>
                              <p:par>
                                <p:cTn id="62" presetID="9" presetClass="entr" fill="hold" grpId="12" nodeType="afterEffect">
                                  <p:stCondLst>
                                    <p:cond delay="0"/>
                                  </p:stCondLst>
                                  <p:iterate>
                                    <p:tmAbs val="0"/>
                                  </p:iterate>
                                  <p:childTnLst>
                                    <p:set>
                                      <p:cBhvr>
                                        <p:cTn id="63" fill="hold"/>
                                        <p:tgtEl>
                                          <p:spTgt spid="406"/>
                                        </p:tgtEl>
                                        <p:attrNameLst>
                                          <p:attrName>style.visibility</p:attrName>
                                        </p:attrNameLst>
                                      </p:cBhvr>
                                      <p:to>
                                        <p:strVal val="visible"/>
                                      </p:to>
                                    </p:set>
                                    <p:animEffect transition="in" filter="dissolve">
                                      <p:cBhvr>
                                        <p:cTn id="64" dur="250"/>
                                        <p:tgtEl>
                                          <p:spTgt spid="406"/>
                                        </p:tgtEl>
                                      </p:cBhvr>
                                    </p:animEffect>
                                  </p:childTnLst>
                                </p:cTn>
                              </p:par>
                            </p:childTnLst>
                          </p:cTn>
                        </p:par>
                        <p:par>
                          <p:cTn id="65" fill="hold">
                            <p:stCondLst>
                              <p:cond delay="2500"/>
                            </p:stCondLst>
                            <p:childTnLst>
                              <p:par>
                                <p:cTn id="66" presetID="9" presetClass="entr" fill="hold" grpId="13" nodeType="afterEffect">
                                  <p:stCondLst>
                                    <p:cond delay="0"/>
                                  </p:stCondLst>
                                  <p:iterate>
                                    <p:tmAbs val="0"/>
                                  </p:iterate>
                                  <p:childTnLst>
                                    <p:set>
                                      <p:cBhvr>
                                        <p:cTn id="67" fill="hold"/>
                                        <p:tgtEl>
                                          <p:spTgt spid="415"/>
                                        </p:tgtEl>
                                        <p:attrNameLst>
                                          <p:attrName>style.visibility</p:attrName>
                                        </p:attrNameLst>
                                      </p:cBhvr>
                                      <p:to>
                                        <p:strVal val="visible"/>
                                      </p:to>
                                    </p:set>
                                    <p:animEffect transition="in" filter="dissolve">
                                      <p:cBhvr>
                                        <p:cTn id="68" dur="25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1" animBg="1" advAuto="0"/>
      <p:bldP spid="384" grpId="3" animBg="1" advAuto="0"/>
      <p:bldP spid="387" grpId="4" animBg="1" advAuto="0"/>
      <p:bldP spid="388" grpId="2" animBg="1" advAuto="0"/>
      <p:bldP spid="391" grpId="5" animBg="1" advAuto="0"/>
      <p:bldP spid="394" grpId="6" animBg="1" advAuto="0"/>
      <p:bldP spid="397" grpId="7" animBg="1" advAuto="0"/>
      <p:bldP spid="400" grpId="9" animBg="1" advAuto="0"/>
      <p:bldP spid="403" grpId="10" animBg="1" advAuto="0"/>
      <p:bldP spid="406" grpId="12" animBg="1" advAuto="0"/>
      <p:bldP spid="409" grpId="11" animBg="1" advAuto="0"/>
      <p:bldP spid="412" grpId="8" animBg="1" advAuto="0"/>
      <p:bldP spid="415" grpId="1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组合 6"/>
          <p:cNvGrpSpPr/>
          <p:nvPr/>
        </p:nvGrpSpPr>
        <p:grpSpPr>
          <a:xfrm>
            <a:off x="-1" y="351828"/>
            <a:ext cx="5420715" cy="599441"/>
            <a:chOff x="0" y="0"/>
            <a:chExt cx="5420713" cy="599440"/>
          </a:xfrm>
        </p:grpSpPr>
        <p:sp>
          <p:nvSpPr>
            <p:cNvPr id="417"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18" name="文本框 8"/>
            <p:cNvSpPr txBox="1"/>
            <p:nvPr/>
          </p:nvSpPr>
          <p:spPr>
            <a:xfrm>
              <a:off x="1621668" y="0"/>
              <a:ext cx="3799046"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web项目需求文档</a:t>
              </a:r>
            </a:p>
          </p:txBody>
        </p:sp>
      </p:grpSp>
      <p:sp>
        <p:nvSpPr>
          <p:cNvPr id="420" name="Subtitle 2"/>
          <p:cNvSpPr txBox="1"/>
          <p:nvPr/>
        </p:nvSpPr>
        <p:spPr>
          <a:xfrm>
            <a:off x="1739510" y="926350"/>
            <a:ext cx="3297935" cy="426247"/>
          </a:xfrm>
          <a:prstGeom prst="rect">
            <a:avLst/>
          </a:prstGeom>
          <a:ln w="12700">
            <a:miter lim="400000"/>
          </a:ln>
          <a:extLst>
            <a:ext uri="{C572A759-6A51-4108-AA02-DFA0A04FC94B}">
              <ma14:wrappingTextBoxFlag xmlns:ma14="http://schemas.microsoft.com/office/mac/drawingml/2011/main" xmlns="" val="1"/>
            </a:ext>
          </a:extLst>
        </p:spPr>
        <p:txBody>
          <a:bodyPr lIns="54373" tIns="54373" rIns="54373" bIns="54373">
            <a:spAutoFit/>
          </a:bodyPr>
          <a:lstStyle>
            <a:lvl1pPr defTabSz="457200">
              <a:spcBef>
                <a:spcPts val="1600"/>
              </a:spcBef>
              <a:defRPr b="1">
                <a:solidFill>
                  <a:schemeClr val="accent3">
                    <a:lumOff val="-12941"/>
                  </a:schemeClr>
                </a:solidFill>
                <a:latin typeface="+mj-lt"/>
                <a:ea typeface="+mj-ea"/>
                <a:cs typeface="+mj-cs"/>
                <a:sym typeface="Helvetica"/>
              </a:defRPr>
            </a:lvl1pPr>
          </a:lstStyle>
          <a:p>
            <a:r>
              <a:t>Web应用的软、硬件环境</a:t>
            </a:r>
          </a:p>
        </p:txBody>
      </p:sp>
      <p:sp>
        <p:nvSpPr>
          <p:cNvPr id="421" name="Oval 39"/>
          <p:cNvSpPr/>
          <p:nvPr/>
        </p:nvSpPr>
        <p:spPr>
          <a:xfrm>
            <a:off x="941217" y="865084"/>
            <a:ext cx="561145" cy="561145"/>
          </a:xfrm>
          <a:prstGeom prst="ellipse">
            <a:avLst/>
          </a:prstGeom>
          <a:solidFill>
            <a:srgbClr val="4DA6AD"/>
          </a:solidFill>
          <a:ln w="12700">
            <a:miter lim="400000"/>
          </a:ln>
        </p:spPr>
        <p:txBody>
          <a:bodyPr lIns="45719" rIns="45719" anchor="ctr"/>
          <a:lstStyle/>
          <a:p>
            <a:pPr algn="ctr">
              <a:defRPr sz="1000">
                <a:solidFill>
                  <a:srgbClr val="A6A6A6"/>
                </a:solidFill>
              </a:defRPr>
            </a:pPr>
            <a:endParaRPr/>
          </a:p>
        </p:txBody>
      </p:sp>
      <p:sp>
        <p:nvSpPr>
          <p:cNvPr id="422" name="Shape 2579"/>
          <p:cNvSpPr/>
          <p:nvPr/>
        </p:nvSpPr>
        <p:spPr>
          <a:xfrm>
            <a:off x="1082125" y="975119"/>
            <a:ext cx="279329" cy="279329"/>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FFFFFF"/>
          </a:solidFill>
          <a:ln w="12700">
            <a:miter lim="400000"/>
          </a:ln>
        </p:spPr>
        <p:txBody>
          <a:bodyPr lIns="45719" rIns="45719" anchor="ctr"/>
          <a:lstStyle/>
          <a:p>
            <a:pPr defTabSz="228532">
              <a:defRPr sz="1600">
                <a:solidFill>
                  <a:srgbClr val="A6A6A6"/>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423" name="Subtitle 2"/>
          <p:cNvSpPr txBox="1"/>
          <p:nvPr/>
        </p:nvSpPr>
        <p:spPr>
          <a:xfrm>
            <a:off x="1637910" y="2366587"/>
            <a:ext cx="3501135" cy="908847"/>
          </a:xfrm>
          <a:prstGeom prst="rect">
            <a:avLst/>
          </a:prstGeom>
          <a:ln w="12700">
            <a:miter lim="400000"/>
          </a:ln>
          <a:extLst>
            <a:ext uri="{C572A759-6A51-4108-AA02-DFA0A04FC94B}">
              <ma14:wrappingTextBoxFlag xmlns:ma14="http://schemas.microsoft.com/office/mac/drawingml/2011/main" xmlns="" val="1"/>
            </a:ext>
          </a:extLst>
        </p:spPr>
        <p:txBody>
          <a:bodyPr lIns="54373" tIns="54373" rIns="54373" bIns="54373">
            <a:spAutoFit/>
          </a:bodyPr>
          <a:lstStyle>
            <a:lvl1pPr defTabSz="457200">
              <a:lnSpc>
                <a:spcPts val="3900"/>
              </a:lnSpc>
              <a:spcBef>
                <a:spcPts val="1600"/>
              </a:spcBef>
              <a:defRPr b="1">
                <a:solidFill>
                  <a:schemeClr val="accent3">
                    <a:lumOff val="-12941"/>
                  </a:schemeClr>
                </a:solidFill>
                <a:latin typeface="+mj-lt"/>
                <a:ea typeface="+mj-ea"/>
                <a:cs typeface="+mj-cs"/>
                <a:sym typeface="Helvetica"/>
              </a:defRPr>
            </a:lvl1pPr>
          </a:lstStyle>
          <a:p>
            <a:r>
              <a:t>项目交付时间及进度安排表</a:t>
            </a:r>
          </a:p>
        </p:txBody>
      </p:sp>
      <p:sp>
        <p:nvSpPr>
          <p:cNvPr id="424" name="Oval 50"/>
          <p:cNvSpPr/>
          <p:nvPr/>
        </p:nvSpPr>
        <p:spPr>
          <a:xfrm>
            <a:off x="935675" y="2366587"/>
            <a:ext cx="561145" cy="561145"/>
          </a:xfrm>
          <a:prstGeom prst="ellipse">
            <a:avLst/>
          </a:prstGeom>
          <a:solidFill>
            <a:srgbClr val="4DA6AD"/>
          </a:solidFill>
          <a:ln w="12700">
            <a:miter lim="400000"/>
          </a:ln>
        </p:spPr>
        <p:txBody>
          <a:bodyPr lIns="45719" rIns="45719" anchor="ctr"/>
          <a:lstStyle/>
          <a:p>
            <a:pPr algn="ctr">
              <a:defRPr sz="1000">
                <a:solidFill>
                  <a:srgbClr val="A6A6A6"/>
                </a:solidFill>
              </a:defRPr>
            </a:pPr>
            <a:endParaRPr/>
          </a:p>
        </p:txBody>
      </p:sp>
      <p:sp>
        <p:nvSpPr>
          <p:cNvPr id="425" name="Shape 2633"/>
          <p:cNvSpPr/>
          <p:nvPr/>
        </p:nvSpPr>
        <p:spPr>
          <a:xfrm>
            <a:off x="1063883" y="2507495"/>
            <a:ext cx="279329" cy="279329"/>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45719" rIns="45719" anchor="ctr"/>
          <a:lstStyle/>
          <a:p>
            <a:pPr defTabSz="228532">
              <a:defRPr sz="1600">
                <a:solidFill>
                  <a:srgbClr val="A6A6A6"/>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426" name="软件需求：web应用的软件需求包括，Dreamware、Windows10操作系统、notepad++、SublimeText3（php开发工具），要求所有成员都掌握php的开发技术。…"/>
          <p:cNvSpPr txBox="1"/>
          <p:nvPr/>
        </p:nvSpPr>
        <p:spPr>
          <a:xfrm>
            <a:off x="1621477" y="1394771"/>
            <a:ext cx="10525428" cy="9518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软件需求：web应用的软件需求包括，Dreamware、Windows10操作系统、notepad++、SublimeText3（php开发工具），</a:t>
            </a:r>
            <a:r>
              <a:rPr dirty="0" err="1"/>
              <a:t>要求所有成员都掌握php的开发技术</a:t>
            </a:r>
            <a:r>
              <a:rPr dirty="0"/>
              <a:t>。</a:t>
            </a:r>
          </a:p>
          <a:p>
            <a:pPr marL="457200" indent="-317500" defTabSz="457200">
              <a:lnSpc>
                <a:spcPts val="23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硬件需求：服务器通过租赁阿里云服务器，每位成员都拥有至少一台PC机</a:t>
            </a:r>
            <a:r>
              <a:rPr dirty="0"/>
              <a:t>。</a:t>
            </a:r>
          </a:p>
        </p:txBody>
      </p:sp>
      <p:sp>
        <p:nvSpPr>
          <p:cNvPr id="427" name="交付时间：2018年7月5日。…"/>
          <p:cNvSpPr txBox="1"/>
          <p:nvPr/>
        </p:nvSpPr>
        <p:spPr>
          <a:xfrm>
            <a:off x="1621477" y="2873837"/>
            <a:ext cx="9513180" cy="249715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交付时间：2018年7月5日。</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5月30日前完成项目的需求分析；</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6月1日之前完成项目分工；</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6月5日之前完成项目所需的软硬件配置；</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6月10日之前完成界面的初步构想并将每个人负责的模块界面样式整合起来，进行讨论和更改细节。</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6月20日之前每位成员初步完成基本的模块功能；</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6月25日之前使整个web工程整合起来；</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6月30日之前对web工程整合后进行修改和加工；</a:t>
            </a:r>
          </a:p>
          <a:p>
            <a:pPr marL="457200" indent="-317500" defTabSz="457200">
              <a:lnSpc>
                <a:spcPts val="21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a:t>7月5日之前完成测试，最终交付。</a:t>
            </a:r>
          </a:p>
        </p:txBody>
      </p:sp>
      <p:sp>
        <p:nvSpPr>
          <p:cNvPr id="428" name="Subtitle 2"/>
          <p:cNvSpPr txBox="1"/>
          <p:nvPr/>
        </p:nvSpPr>
        <p:spPr>
          <a:xfrm>
            <a:off x="1738815" y="5340266"/>
            <a:ext cx="3297935" cy="426247"/>
          </a:xfrm>
          <a:prstGeom prst="rect">
            <a:avLst/>
          </a:prstGeom>
          <a:ln w="12700">
            <a:miter lim="400000"/>
          </a:ln>
          <a:extLst>
            <a:ext uri="{C572A759-6A51-4108-AA02-DFA0A04FC94B}">
              <ma14:wrappingTextBoxFlag xmlns:ma14="http://schemas.microsoft.com/office/mac/drawingml/2011/main" xmlns="" val="1"/>
            </a:ext>
          </a:extLst>
        </p:spPr>
        <p:txBody>
          <a:bodyPr lIns="54373" tIns="54373" rIns="54373" bIns="54373">
            <a:spAutoFit/>
          </a:bodyPr>
          <a:lstStyle>
            <a:lvl1pPr defTabSz="457200">
              <a:spcBef>
                <a:spcPts val="1600"/>
              </a:spcBef>
              <a:defRPr b="1">
                <a:solidFill>
                  <a:schemeClr val="accent3">
                    <a:lumOff val="-12941"/>
                  </a:schemeClr>
                </a:solidFill>
                <a:latin typeface="+mj-lt"/>
                <a:ea typeface="+mj-ea"/>
                <a:cs typeface="+mj-cs"/>
                <a:sym typeface="Helvetica"/>
              </a:defRPr>
            </a:lvl1pPr>
          </a:lstStyle>
          <a:p>
            <a:r>
              <a:t>Web应用的软、硬件环境</a:t>
            </a:r>
          </a:p>
        </p:txBody>
      </p:sp>
      <p:sp>
        <p:nvSpPr>
          <p:cNvPr id="429" name="Oval 39"/>
          <p:cNvSpPr/>
          <p:nvPr/>
        </p:nvSpPr>
        <p:spPr>
          <a:xfrm>
            <a:off x="940522" y="5279001"/>
            <a:ext cx="561145" cy="561145"/>
          </a:xfrm>
          <a:prstGeom prst="ellipse">
            <a:avLst/>
          </a:prstGeom>
          <a:solidFill>
            <a:srgbClr val="4DA6AD"/>
          </a:solidFill>
          <a:ln w="12700">
            <a:miter lim="400000"/>
          </a:ln>
        </p:spPr>
        <p:txBody>
          <a:bodyPr lIns="45719" rIns="45719" anchor="ctr"/>
          <a:lstStyle/>
          <a:p>
            <a:pPr algn="ctr">
              <a:defRPr sz="1000">
                <a:solidFill>
                  <a:srgbClr val="A6A6A6"/>
                </a:solidFill>
              </a:defRPr>
            </a:pPr>
            <a:endParaRPr dirty="0"/>
          </a:p>
        </p:txBody>
      </p:sp>
      <p:sp>
        <p:nvSpPr>
          <p:cNvPr id="430" name="Shape 2579"/>
          <p:cNvSpPr/>
          <p:nvPr/>
        </p:nvSpPr>
        <p:spPr>
          <a:xfrm>
            <a:off x="1081430" y="5389036"/>
            <a:ext cx="279329" cy="279329"/>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FFFFFF"/>
          </a:solidFill>
          <a:ln w="12700">
            <a:miter lim="400000"/>
          </a:ln>
        </p:spPr>
        <p:txBody>
          <a:bodyPr lIns="45719" rIns="45719" anchor="ctr"/>
          <a:lstStyle/>
          <a:p>
            <a:pPr defTabSz="228532">
              <a:defRPr sz="1600">
                <a:solidFill>
                  <a:srgbClr val="A6A6A6"/>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常洪彬、王俏文负责用户管理界面的维护；…"/>
          <p:cNvSpPr txBox="1"/>
          <p:nvPr/>
        </p:nvSpPr>
        <p:spPr>
          <a:xfrm>
            <a:off x="1406480" y="5663107"/>
            <a:ext cx="5372597" cy="145668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常洪彬、王俏文负责用户管理界面的维护</a:t>
            </a:r>
            <a:r>
              <a:rPr dirty="0"/>
              <a:t>；</a:t>
            </a:r>
          </a:p>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职璐、石玉娇负责个人博客发布与编辑二面的维护</a:t>
            </a:r>
            <a:r>
              <a:rPr dirty="0"/>
              <a:t>；</a:t>
            </a:r>
          </a:p>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孙晖、何嘉昊负责品评论发布和管理界面的维护</a:t>
            </a:r>
            <a:r>
              <a:rPr dirty="0"/>
              <a:t>；</a:t>
            </a:r>
          </a:p>
          <a:p>
            <a:pPr marL="457200" indent="-317500" defTabSz="457200">
              <a:lnSpc>
                <a:spcPts val="3700"/>
              </a:lnSpc>
              <a:buClr>
                <a:srgbClr val="24292E"/>
              </a:buClr>
              <a:buSzPct val="100000"/>
              <a:buFont typeface="ArialUnicodeMS"/>
              <a:buChar char="•"/>
              <a:defRPr sz="1600">
                <a:solidFill>
                  <a:srgbClr val="24292E"/>
                </a:solidFill>
                <a:latin typeface="+mj-lt"/>
                <a:ea typeface="+mj-ea"/>
                <a:cs typeface="+mj-cs"/>
                <a:sym typeface="Helvetica"/>
              </a:defRPr>
            </a:pPr>
            <a:endParaRPr dirty="0"/>
          </a:p>
        </p:txBody>
      </p:sp>
      <p:sp>
        <p:nvSpPr>
          <p:cNvPr id="432" name="王东琪、李雨桐负责主界面的维护；…"/>
          <p:cNvSpPr txBox="1"/>
          <p:nvPr/>
        </p:nvSpPr>
        <p:spPr>
          <a:xfrm>
            <a:off x="6720726" y="5663107"/>
            <a:ext cx="4452499" cy="145668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王东琪、李雨桐负责主界面的维护</a:t>
            </a:r>
            <a:r>
              <a:rPr dirty="0"/>
              <a:t>；</a:t>
            </a:r>
          </a:p>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罗子淦、李祯沛负责管理员界面的维护</a:t>
            </a:r>
            <a:r>
              <a:rPr dirty="0"/>
              <a:t>；</a:t>
            </a:r>
          </a:p>
          <a:p>
            <a:pPr marL="457200" indent="-317500" defTabSz="457200">
              <a:lnSpc>
                <a:spcPts val="2500"/>
              </a:lnSpc>
              <a:buClr>
                <a:srgbClr val="24292E"/>
              </a:buClr>
              <a:buSzPct val="100000"/>
              <a:buFont typeface="ArialUnicodeMS"/>
              <a:buAutoNum type="arabicPeriod"/>
              <a:defRPr sz="1600">
                <a:solidFill>
                  <a:srgbClr val="24292E"/>
                </a:solidFill>
                <a:latin typeface="+mj-lt"/>
                <a:ea typeface="+mj-ea"/>
                <a:cs typeface="+mj-cs"/>
                <a:sym typeface="Helvetica"/>
              </a:defRPr>
            </a:pPr>
            <a:r>
              <a:rPr dirty="0" err="1"/>
              <a:t>王东琪负责整个维护过程中的协调与安排</a:t>
            </a:r>
            <a:r>
              <a:rPr dirty="0"/>
              <a:t>。</a:t>
            </a:r>
          </a:p>
          <a:p>
            <a:pPr marL="457200" indent="-317500" defTabSz="457200">
              <a:lnSpc>
                <a:spcPts val="3700"/>
              </a:lnSpc>
              <a:buClr>
                <a:srgbClr val="24292E"/>
              </a:buClr>
              <a:buSzPct val="100000"/>
              <a:buFont typeface="ArialUnicodeMS"/>
              <a:buChar char="•"/>
              <a:defRPr sz="1600">
                <a:solidFill>
                  <a:srgbClr val="24292E"/>
                </a:solidFill>
                <a:latin typeface="+mj-lt"/>
                <a:ea typeface="+mj-ea"/>
                <a:cs typeface="+mj-cs"/>
                <a:sym typeface="Helvetica"/>
              </a:defRPr>
            </a:pPr>
            <a:endParaRPr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19"/>
                                        </p:tgtEl>
                                        <p:attrNameLst>
                                          <p:attrName>style.visibility</p:attrName>
                                        </p:attrNameLst>
                                      </p:cBhvr>
                                      <p:to>
                                        <p:strVal val="visible"/>
                                      </p:to>
                                    </p:set>
                                    <p:anim calcmode="lin" valueType="num">
                                      <p:cBhvr>
                                        <p:cTn id="7" dur="500" fill="hold"/>
                                        <p:tgtEl>
                                          <p:spTgt spid="419"/>
                                        </p:tgtEl>
                                        <p:attrNameLst>
                                          <p:attrName>ppt_x</p:attrName>
                                        </p:attrNameLst>
                                      </p:cBhvr>
                                      <p:tavLst>
                                        <p:tav tm="0">
                                          <p:val>
                                            <p:strVal val="0-#ppt_w/2"/>
                                          </p:val>
                                        </p:tav>
                                        <p:tav tm="100000">
                                          <p:val>
                                            <p:strVal val="#ppt_x"/>
                                          </p:val>
                                        </p:tav>
                                      </p:tavLst>
                                    </p:anim>
                                    <p:anim calcmode="lin" valueType="num">
                                      <p:cBhvr>
                                        <p:cTn id="8" dur="500" fill="hold"/>
                                        <p:tgtEl>
                                          <p:spTgt spid="4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420"/>
                                        </p:tgtEl>
                                        <p:attrNameLst>
                                          <p:attrName>style.visibility</p:attrName>
                                        </p:attrNameLst>
                                      </p:cBhvr>
                                      <p:to>
                                        <p:strVal val="visible"/>
                                      </p:to>
                                    </p:set>
                                    <p:anim calcmode="lin" valueType="num">
                                      <p:cBhvr>
                                        <p:cTn id="12" dur="250" fill="hold"/>
                                        <p:tgtEl>
                                          <p:spTgt spid="420"/>
                                        </p:tgtEl>
                                        <p:attrNameLst>
                                          <p:attrName>ppt_x</p:attrName>
                                        </p:attrNameLst>
                                      </p:cBhvr>
                                      <p:tavLst>
                                        <p:tav tm="0">
                                          <p:val>
                                            <p:strVal val="#ppt_x"/>
                                          </p:val>
                                        </p:tav>
                                        <p:tav tm="100000">
                                          <p:val>
                                            <p:strVal val="#ppt_x"/>
                                          </p:val>
                                        </p:tav>
                                      </p:tavLst>
                                    </p:anim>
                                    <p:anim calcmode="lin" valueType="num">
                                      <p:cBhvr>
                                        <p:cTn id="13" dur="250" fill="hold"/>
                                        <p:tgtEl>
                                          <p:spTgt spid="420"/>
                                        </p:tgtEl>
                                        <p:attrNameLst>
                                          <p:attrName>ppt_y</p:attrName>
                                        </p:attrNameLst>
                                      </p:cBhvr>
                                      <p:tavLst>
                                        <p:tav tm="0">
                                          <p:val>
                                            <p:strVal val="1+#ppt_h/2"/>
                                          </p:val>
                                        </p:tav>
                                        <p:tav tm="100000">
                                          <p:val>
                                            <p:strVal val="#ppt_y"/>
                                          </p:val>
                                        </p:tav>
                                      </p:tavLst>
                                    </p:anim>
                                  </p:childTnLst>
                                </p:cTn>
                              </p:par>
                              <p:par>
                                <p:cTn id="14" presetID="2" presetClass="entr" presetSubtype="4" fill="hold" grpId="3" nodeType="withEffect">
                                  <p:stCondLst>
                                    <p:cond delay="0"/>
                                  </p:stCondLst>
                                  <p:iterate>
                                    <p:tmAbs val="0"/>
                                  </p:iterate>
                                  <p:childTnLst>
                                    <p:set>
                                      <p:cBhvr>
                                        <p:cTn id="15" fill="hold"/>
                                        <p:tgtEl>
                                          <p:spTgt spid="421"/>
                                        </p:tgtEl>
                                        <p:attrNameLst>
                                          <p:attrName>style.visibility</p:attrName>
                                        </p:attrNameLst>
                                      </p:cBhvr>
                                      <p:to>
                                        <p:strVal val="visible"/>
                                      </p:to>
                                    </p:set>
                                    <p:anim calcmode="lin" valueType="num">
                                      <p:cBhvr>
                                        <p:cTn id="16" dur="250" fill="hold"/>
                                        <p:tgtEl>
                                          <p:spTgt spid="421"/>
                                        </p:tgtEl>
                                        <p:attrNameLst>
                                          <p:attrName>ppt_x</p:attrName>
                                        </p:attrNameLst>
                                      </p:cBhvr>
                                      <p:tavLst>
                                        <p:tav tm="0">
                                          <p:val>
                                            <p:strVal val="#ppt_x"/>
                                          </p:val>
                                        </p:tav>
                                        <p:tav tm="100000">
                                          <p:val>
                                            <p:strVal val="#ppt_x"/>
                                          </p:val>
                                        </p:tav>
                                      </p:tavLst>
                                    </p:anim>
                                    <p:anim calcmode="lin" valueType="num">
                                      <p:cBhvr>
                                        <p:cTn id="17" dur="250" fill="hold"/>
                                        <p:tgtEl>
                                          <p:spTgt spid="421"/>
                                        </p:tgtEl>
                                        <p:attrNameLst>
                                          <p:attrName>ppt_y</p:attrName>
                                        </p:attrNameLst>
                                      </p:cBhvr>
                                      <p:tavLst>
                                        <p:tav tm="0">
                                          <p:val>
                                            <p:strVal val="1+#ppt_h/2"/>
                                          </p:val>
                                        </p:tav>
                                        <p:tav tm="100000">
                                          <p:val>
                                            <p:strVal val="#ppt_y"/>
                                          </p:val>
                                        </p:tav>
                                      </p:tavLst>
                                    </p:anim>
                                  </p:childTnLst>
                                </p:cTn>
                              </p:par>
                              <p:par>
                                <p:cTn id="18" presetID="2" presetClass="entr" presetSubtype="4" fill="hold" grpId="4" nodeType="withEffect">
                                  <p:stCondLst>
                                    <p:cond delay="0"/>
                                  </p:stCondLst>
                                  <p:iterate>
                                    <p:tmAbs val="0"/>
                                  </p:iterate>
                                  <p:childTnLst>
                                    <p:set>
                                      <p:cBhvr>
                                        <p:cTn id="19" fill="hold"/>
                                        <p:tgtEl>
                                          <p:spTgt spid="422"/>
                                        </p:tgtEl>
                                        <p:attrNameLst>
                                          <p:attrName>style.visibility</p:attrName>
                                        </p:attrNameLst>
                                      </p:cBhvr>
                                      <p:to>
                                        <p:strVal val="visible"/>
                                      </p:to>
                                    </p:set>
                                    <p:anim calcmode="lin" valueType="num">
                                      <p:cBhvr>
                                        <p:cTn id="20" dur="250" fill="hold"/>
                                        <p:tgtEl>
                                          <p:spTgt spid="422"/>
                                        </p:tgtEl>
                                        <p:attrNameLst>
                                          <p:attrName>ppt_x</p:attrName>
                                        </p:attrNameLst>
                                      </p:cBhvr>
                                      <p:tavLst>
                                        <p:tav tm="0">
                                          <p:val>
                                            <p:strVal val="#ppt_x"/>
                                          </p:val>
                                        </p:tav>
                                        <p:tav tm="100000">
                                          <p:val>
                                            <p:strVal val="#ppt_x"/>
                                          </p:val>
                                        </p:tav>
                                      </p:tavLst>
                                    </p:anim>
                                    <p:anim calcmode="lin" valueType="num">
                                      <p:cBhvr>
                                        <p:cTn id="21" dur="250" fill="hold"/>
                                        <p:tgtEl>
                                          <p:spTgt spid="422"/>
                                        </p:tgtEl>
                                        <p:attrNameLst>
                                          <p:attrName>ppt_y</p:attrName>
                                        </p:attrNameLst>
                                      </p:cBhvr>
                                      <p:tavLst>
                                        <p:tav tm="0">
                                          <p:val>
                                            <p:strVal val="1+#ppt_h/2"/>
                                          </p:val>
                                        </p:tav>
                                        <p:tav tm="100000">
                                          <p:val>
                                            <p:strVal val="#ppt_y"/>
                                          </p:val>
                                        </p:tav>
                                      </p:tavLst>
                                    </p:anim>
                                  </p:childTnLst>
                                </p:cTn>
                              </p:par>
                            </p:childTnLst>
                          </p:cTn>
                        </p:par>
                        <p:par>
                          <p:cTn id="22" fill="hold">
                            <p:stCondLst>
                              <p:cond delay="750"/>
                            </p:stCondLst>
                            <p:childTnLst>
                              <p:par>
                                <p:cTn id="23" presetID="2" presetClass="entr" presetSubtype="4" fill="hold" grpId="5" nodeType="afterEffect">
                                  <p:stCondLst>
                                    <p:cond delay="0"/>
                                  </p:stCondLst>
                                  <p:iterate>
                                    <p:tmAbs val="0"/>
                                  </p:iterate>
                                  <p:childTnLst>
                                    <p:set>
                                      <p:cBhvr>
                                        <p:cTn id="24" fill="hold"/>
                                        <p:tgtEl>
                                          <p:spTgt spid="423"/>
                                        </p:tgtEl>
                                        <p:attrNameLst>
                                          <p:attrName>style.visibility</p:attrName>
                                        </p:attrNameLst>
                                      </p:cBhvr>
                                      <p:to>
                                        <p:strVal val="visible"/>
                                      </p:to>
                                    </p:set>
                                    <p:anim calcmode="lin" valueType="num">
                                      <p:cBhvr>
                                        <p:cTn id="25" dur="250" fill="hold"/>
                                        <p:tgtEl>
                                          <p:spTgt spid="423"/>
                                        </p:tgtEl>
                                        <p:attrNameLst>
                                          <p:attrName>ppt_x</p:attrName>
                                        </p:attrNameLst>
                                      </p:cBhvr>
                                      <p:tavLst>
                                        <p:tav tm="0">
                                          <p:val>
                                            <p:strVal val="#ppt_x"/>
                                          </p:val>
                                        </p:tav>
                                        <p:tav tm="100000">
                                          <p:val>
                                            <p:strVal val="#ppt_x"/>
                                          </p:val>
                                        </p:tav>
                                      </p:tavLst>
                                    </p:anim>
                                    <p:anim calcmode="lin" valueType="num">
                                      <p:cBhvr>
                                        <p:cTn id="26" dur="250" fill="hold"/>
                                        <p:tgtEl>
                                          <p:spTgt spid="423"/>
                                        </p:tgtEl>
                                        <p:attrNameLst>
                                          <p:attrName>ppt_y</p:attrName>
                                        </p:attrNameLst>
                                      </p:cBhvr>
                                      <p:tavLst>
                                        <p:tav tm="0">
                                          <p:val>
                                            <p:strVal val="1+#ppt_h/2"/>
                                          </p:val>
                                        </p:tav>
                                        <p:tav tm="100000">
                                          <p:val>
                                            <p:strVal val="#ppt_y"/>
                                          </p:val>
                                        </p:tav>
                                      </p:tavLst>
                                    </p:anim>
                                  </p:childTnLst>
                                </p:cTn>
                              </p:par>
                              <p:par>
                                <p:cTn id="27" presetID="2" presetClass="entr" presetSubtype="4" fill="hold" grpId="6" nodeType="withEffect">
                                  <p:stCondLst>
                                    <p:cond delay="0"/>
                                  </p:stCondLst>
                                  <p:iterate>
                                    <p:tmAbs val="0"/>
                                  </p:iterate>
                                  <p:childTnLst>
                                    <p:set>
                                      <p:cBhvr>
                                        <p:cTn id="28" fill="hold"/>
                                        <p:tgtEl>
                                          <p:spTgt spid="424"/>
                                        </p:tgtEl>
                                        <p:attrNameLst>
                                          <p:attrName>style.visibility</p:attrName>
                                        </p:attrNameLst>
                                      </p:cBhvr>
                                      <p:to>
                                        <p:strVal val="visible"/>
                                      </p:to>
                                    </p:set>
                                    <p:anim calcmode="lin" valueType="num">
                                      <p:cBhvr>
                                        <p:cTn id="29" dur="250" fill="hold"/>
                                        <p:tgtEl>
                                          <p:spTgt spid="424"/>
                                        </p:tgtEl>
                                        <p:attrNameLst>
                                          <p:attrName>ppt_x</p:attrName>
                                        </p:attrNameLst>
                                      </p:cBhvr>
                                      <p:tavLst>
                                        <p:tav tm="0">
                                          <p:val>
                                            <p:strVal val="#ppt_x"/>
                                          </p:val>
                                        </p:tav>
                                        <p:tav tm="100000">
                                          <p:val>
                                            <p:strVal val="#ppt_x"/>
                                          </p:val>
                                        </p:tav>
                                      </p:tavLst>
                                    </p:anim>
                                    <p:anim calcmode="lin" valueType="num">
                                      <p:cBhvr>
                                        <p:cTn id="30" dur="250" fill="hold"/>
                                        <p:tgtEl>
                                          <p:spTgt spid="424"/>
                                        </p:tgtEl>
                                        <p:attrNameLst>
                                          <p:attrName>ppt_y</p:attrName>
                                        </p:attrNameLst>
                                      </p:cBhvr>
                                      <p:tavLst>
                                        <p:tav tm="0">
                                          <p:val>
                                            <p:strVal val="1+#ppt_h/2"/>
                                          </p:val>
                                        </p:tav>
                                        <p:tav tm="100000">
                                          <p:val>
                                            <p:strVal val="#ppt_y"/>
                                          </p:val>
                                        </p:tav>
                                      </p:tavLst>
                                    </p:anim>
                                  </p:childTnLst>
                                </p:cTn>
                              </p:par>
                              <p:par>
                                <p:cTn id="31" presetID="2" presetClass="entr" presetSubtype="4" fill="hold" grpId="7" nodeType="withEffect">
                                  <p:stCondLst>
                                    <p:cond delay="0"/>
                                  </p:stCondLst>
                                  <p:iterate>
                                    <p:tmAbs val="0"/>
                                  </p:iterate>
                                  <p:childTnLst>
                                    <p:set>
                                      <p:cBhvr>
                                        <p:cTn id="32" fill="hold"/>
                                        <p:tgtEl>
                                          <p:spTgt spid="425"/>
                                        </p:tgtEl>
                                        <p:attrNameLst>
                                          <p:attrName>style.visibility</p:attrName>
                                        </p:attrNameLst>
                                      </p:cBhvr>
                                      <p:to>
                                        <p:strVal val="visible"/>
                                      </p:to>
                                    </p:set>
                                    <p:anim calcmode="lin" valueType="num">
                                      <p:cBhvr>
                                        <p:cTn id="33" dur="250" fill="hold"/>
                                        <p:tgtEl>
                                          <p:spTgt spid="425"/>
                                        </p:tgtEl>
                                        <p:attrNameLst>
                                          <p:attrName>ppt_x</p:attrName>
                                        </p:attrNameLst>
                                      </p:cBhvr>
                                      <p:tavLst>
                                        <p:tav tm="0">
                                          <p:val>
                                            <p:strVal val="#ppt_x"/>
                                          </p:val>
                                        </p:tav>
                                        <p:tav tm="100000">
                                          <p:val>
                                            <p:strVal val="#ppt_x"/>
                                          </p:val>
                                        </p:tav>
                                      </p:tavLst>
                                    </p:anim>
                                    <p:anim calcmode="lin" valueType="num">
                                      <p:cBhvr>
                                        <p:cTn id="34" dur="250" fill="hold"/>
                                        <p:tgtEl>
                                          <p:spTgt spid="425"/>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8" nodeType="afterEffect">
                                  <p:stCondLst>
                                    <p:cond delay="0"/>
                                  </p:stCondLst>
                                  <p:iterate>
                                    <p:tmAbs val="0"/>
                                  </p:iterate>
                                  <p:childTnLst>
                                    <p:set>
                                      <p:cBhvr>
                                        <p:cTn id="37" fill="hold"/>
                                        <p:tgtEl>
                                          <p:spTgt spid="428"/>
                                        </p:tgtEl>
                                        <p:attrNameLst>
                                          <p:attrName>style.visibility</p:attrName>
                                        </p:attrNameLst>
                                      </p:cBhvr>
                                      <p:to>
                                        <p:strVal val="visible"/>
                                      </p:to>
                                    </p:set>
                                    <p:anim calcmode="lin" valueType="num">
                                      <p:cBhvr>
                                        <p:cTn id="38" dur="250" fill="hold"/>
                                        <p:tgtEl>
                                          <p:spTgt spid="428"/>
                                        </p:tgtEl>
                                        <p:attrNameLst>
                                          <p:attrName>ppt_x</p:attrName>
                                        </p:attrNameLst>
                                      </p:cBhvr>
                                      <p:tavLst>
                                        <p:tav tm="0">
                                          <p:val>
                                            <p:strVal val="#ppt_x"/>
                                          </p:val>
                                        </p:tav>
                                        <p:tav tm="100000">
                                          <p:val>
                                            <p:strVal val="#ppt_x"/>
                                          </p:val>
                                        </p:tav>
                                      </p:tavLst>
                                    </p:anim>
                                    <p:anim calcmode="lin" valueType="num">
                                      <p:cBhvr>
                                        <p:cTn id="39" dur="250" fill="hold"/>
                                        <p:tgtEl>
                                          <p:spTgt spid="428"/>
                                        </p:tgtEl>
                                        <p:attrNameLst>
                                          <p:attrName>ppt_y</p:attrName>
                                        </p:attrNameLst>
                                      </p:cBhvr>
                                      <p:tavLst>
                                        <p:tav tm="0">
                                          <p:val>
                                            <p:strVal val="1+#ppt_h/2"/>
                                          </p:val>
                                        </p:tav>
                                        <p:tav tm="100000">
                                          <p:val>
                                            <p:strVal val="#ppt_y"/>
                                          </p:val>
                                        </p:tav>
                                      </p:tavLst>
                                    </p:anim>
                                  </p:childTnLst>
                                </p:cTn>
                              </p:par>
                              <p:par>
                                <p:cTn id="40" presetID="2" presetClass="entr" presetSubtype="4" fill="hold" grpId="9" nodeType="withEffect">
                                  <p:stCondLst>
                                    <p:cond delay="0"/>
                                  </p:stCondLst>
                                  <p:iterate>
                                    <p:tmAbs val="0"/>
                                  </p:iterate>
                                  <p:childTnLst>
                                    <p:set>
                                      <p:cBhvr>
                                        <p:cTn id="41" fill="hold"/>
                                        <p:tgtEl>
                                          <p:spTgt spid="429"/>
                                        </p:tgtEl>
                                        <p:attrNameLst>
                                          <p:attrName>style.visibility</p:attrName>
                                        </p:attrNameLst>
                                      </p:cBhvr>
                                      <p:to>
                                        <p:strVal val="visible"/>
                                      </p:to>
                                    </p:set>
                                    <p:anim calcmode="lin" valueType="num">
                                      <p:cBhvr>
                                        <p:cTn id="42" dur="250" fill="hold"/>
                                        <p:tgtEl>
                                          <p:spTgt spid="429"/>
                                        </p:tgtEl>
                                        <p:attrNameLst>
                                          <p:attrName>ppt_x</p:attrName>
                                        </p:attrNameLst>
                                      </p:cBhvr>
                                      <p:tavLst>
                                        <p:tav tm="0">
                                          <p:val>
                                            <p:strVal val="#ppt_x"/>
                                          </p:val>
                                        </p:tav>
                                        <p:tav tm="100000">
                                          <p:val>
                                            <p:strVal val="#ppt_x"/>
                                          </p:val>
                                        </p:tav>
                                      </p:tavLst>
                                    </p:anim>
                                    <p:anim calcmode="lin" valueType="num">
                                      <p:cBhvr>
                                        <p:cTn id="43" dur="250" fill="hold"/>
                                        <p:tgtEl>
                                          <p:spTgt spid="429"/>
                                        </p:tgtEl>
                                        <p:attrNameLst>
                                          <p:attrName>ppt_y</p:attrName>
                                        </p:attrNameLst>
                                      </p:cBhvr>
                                      <p:tavLst>
                                        <p:tav tm="0">
                                          <p:val>
                                            <p:strVal val="1+#ppt_h/2"/>
                                          </p:val>
                                        </p:tav>
                                        <p:tav tm="100000">
                                          <p:val>
                                            <p:strVal val="#ppt_y"/>
                                          </p:val>
                                        </p:tav>
                                      </p:tavLst>
                                    </p:anim>
                                  </p:childTnLst>
                                </p:cTn>
                              </p:par>
                              <p:par>
                                <p:cTn id="44" presetID="2" presetClass="entr" presetSubtype="4" fill="hold" grpId="10" nodeType="withEffect">
                                  <p:stCondLst>
                                    <p:cond delay="0"/>
                                  </p:stCondLst>
                                  <p:iterate>
                                    <p:tmAbs val="0"/>
                                  </p:iterate>
                                  <p:childTnLst>
                                    <p:set>
                                      <p:cBhvr>
                                        <p:cTn id="45" fill="hold"/>
                                        <p:tgtEl>
                                          <p:spTgt spid="430"/>
                                        </p:tgtEl>
                                        <p:attrNameLst>
                                          <p:attrName>style.visibility</p:attrName>
                                        </p:attrNameLst>
                                      </p:cBhvr>
                                      <p:to>
                                        <p:strVal val="visible"/>
                                      </p:to>
                                    </p:set>
                                    <p:anim calcmode="lin" valueType="num">
                                      <p:cBhvr>
                                        <p:cTn id="46" dur="250" fill="hold"/>
                                        <p:tgtEl>
                                          <p:spTgt spid="430"/>
                                        </p:tgtEl>
                                        <p:attrNameLst>
                                          <p:attrName>ppt_x</p:attrName>
                                        </p:attrNameLst>
                                      </p:cBhvr>
                                      <p:tavLst>
                                        <p:tav tm="0">
                                          <p:val>
                                            <p:strVal val="#ppt_x"/>
                                          </p:val>
                                        </p:tav>
                                        <p:tav tm="100000">
                                          <p:val>
                                            <p:strVal val="#ppt_x"/>
                                          </p:val>
                                        </p:tav>
                                      </p:tavLst>
                                    </p:anim>
                                    <p:anim calcmode="lin" valueType="num">
                                      <p:cBhvr>
                                        <p:cTn id="47" dur="250" fill="hold"/>
                                        <p:tgtEl>
                                          <p:spTgt spid="430"/>
                                        </p:tgtEl>
                                        <p:attrNameLst>
                                          <p:attrName>ppt_y</p:attrName>
                                        </p:attrNameLst>
                                      </p:cBhvr>
                                      <p:tavLst>
                                        <p:tav tm="0">
                                          <p:val>
                                            <p:strVal val="1+#ppt_h/2"/>
                                          </p:val>
                                        </p:tav>
                                        <p:tav tm="100000">
                                          <p:val>
                                            <p:strVal val="#ppt_y"/>
                                          </p:val>
                                        </p:tav>
                                      </p:tavLst>
                                    </p:anim>
                                  </p:childTnLst>
                                </p:cTn>
                              </p:par>
                            </p:childTnLst>
                          </p:cTn>
                        </p:par>
                        <p:par>
                          <p:cTn id="48" fill="hold">
                            <p:stCondLst>
                              <p:cond delay="1250"/>
                            </p:stCondLst>
                            <p:childTnLst>
                              <p:par>
                                <p:cTn id="49" presetID="22" presetClass="entr" presetSubtype="8" fill="hold" grpId="11" nodeType="afterEffect">
                                  <p:stCondLst>
                                    <p:cond delay="0"/>
                                  </p:stCondLst>
                                  <p:iterate>
                                    <p:tmAbs val="0"/>
                                  </p:iterate>
                                  <p:childTnLst>
                                    <p:set>
                                      <p:cBhvr>
                                        <p:cTn id="50" fill="hold"/>
                                        <p:tgtEl>
                                          <p:spTgt spid="426"/>
                                        </p:tgtEl>
                                        <p:attrNameLst>
                                          <p:attrName>style.visibility</p:attrName>
                                        </p:attrNameLst>
                                      </p:cBhvr>
                                      <p:to>
                                        <p:strVal val="visible"/>
                                      </p:to>
                                    </p:set>
                                    <p:animEffect transition="in" filter="wipe(left)">
                                      <p:cBhvr>
                                        <p:cTn id="51" dur="500"/>
                                        <p:tgtEl>
                                          <p:spTgt spid="426"/>
                                        </p:tgtEl>
                                      </p:cBhvr>
                                    </p:animEffect>
                                  </p:childTnLst>
                                </p:cTn>
                              </p:par>
                            </p:childTnLst>
                          </p:cTn>
                        </p:par>
                        <p:par>
                          <p:cTn id="52" fill="hold">
                            <p:stCondLst>
                              <p:cond delay="1750"/>
                            </p:stCondLst>
                            <p:childTnLst>
                              <p:par>
                                <p:cTn id="53" presetID="22" presetClass="entr" presetSubtype="8" fill="hold" grpId="12" nodeType="afterEffect">
                                  <p:stCondLst>
                                    <p:cond delay="0"/>
                                  </p:stCondLst>
                                  <p:iterate>
                                    <p:tmAbs val="0"/>
                                  </p:iterate>
                                  <p:childTnLst>
                                    <p:set>
                                      <p:cBhvr>
                                        <p:cTn id="54" fill="hold"/>
                                        <p:tgtEl>
                                          <p:spTgt spid="427"/>
                                        </p:tgtEl>
                                        <p:attrNameLst>
                                          <p:attrName>style.visibility</p:attrName>
                                        </p:attrNameLst>
                                      </p:cBhvr>
                                      <p:to>
                                        <p:strVal val="visible"/>
                                      </p:to>
                                    </p:set>
                                    <p:animEffect transition="in" filter="wipe(left)">
                                      <p:cBhvr>
                                        <p:cTn id="55" dur="500"/>
                                        <p:tgtEl>
                                          <p:spTgt spid="427"/>
                                        </p:tgtEl>
                                      </p:cBhvr>
                                    </p:animEffect>
                                  </p:childTnLst>
                                </p:cTn>
                              </p:par>
                            </p:childTnLst>
                          </p:cTn>
                        </p:par>
                        <p:par>
                          <p:cTn id="56" fill="hold">
                            <p:stCondLst>
                              <p:cond delay="2250"/>
                            </p:stCondLst>
                            <p:childTnLst>
                              <p:par>
                                <p:cTn id="57" presetID="22" presetClass="entr" presetSubtype="8" fill="hold" grpId="13" nodeType="afterEffect">
                                  <p:stCondLst>
                                    <p:cond delay="0"/>
                                  </p:stCondLst>
                                  <p:iterate>
                                    <p:tmAbs val="0"/>
                                  </p:iterate>
                                  <p:childTnLst>
                                    <p:set>
                                      <p:cBhvr>
                                        <p:cTn id="58" fill="hold"/>
                                        <p:tgtEl>
                                          <p:spTgt spid="431"/>
                                        </p:tgtEl>
                                        <p:attrNameLst>
                                          <p:attrName>style.visibility</p:attrName>
                                        </p:attrNameLst>
                                      </p:cBhvr>
                                      <p:to>
                                        <p:strVal val="visible"/>
                                      </p:to>
                                    </p:set>
                                    <p:animEffect transition="in" filter="wipe(left)">
                                      <p:cBhvr>
                                        <p:cTn id="59" dur="500"/>
                                        <p:tgtEl>
                                          <p:spTgt spid="431"/>
                                        </p:tgtEl>
                                      </p:cBhvr>
                                    </p:animEffect>
                                  </p:childTnLst>
                                </p:cTn>
                              </p:par>
                              <p:par>
                                <p:cTn id="60" presetID="22" presetClass="entr" presetSubtype="8" fill="hold" grpId="14" nodeType="withEffect">
                                  <p:stCondLst>
                                    <p:cond delay="0"/>
                                  </p:stCondLst>
                                  <p:iterate>
                                    <p:tmAbs val="0"/>
                                  </p:iterate>
                                  <p:childTnLst>
                                    <p:set>
                                      <p:cBhvr>
                                        <p:cTn id="61" fill="hold"/>
                                        <p:tgtEl>
                                          <p:spTgt spid="432"/>
                                        </p:tgtEl>
                                        <p:attrNameLst>
                                          <p:attrName>style.visibility</p:attrName>
                                        </p:attrNameLst>
                                      </p:cBhvr>
                                      <p:to>
                                        <p:strVal val="visible"/>
                                      </p:to>
                                    </p:set>
                                    <p:animEffect transition="in" filter="wipe(left)">
                                      <p:cBhvr>
                                        <p:cTn id="62"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1" animBg="1" advAuto="0"/>
      <p:bldP spid="420" grpId="2" animBg="1" advAuto="0"/>
      <p:bldP spid="421" grpId="3" animBg="1" advAuto="0"/>
      <p:bldP spid="422" grpId="4" animBg="1" advAuto="0"/>
      <p:bldP spid="423" grpId="5" animBg="1" advAuto="0"/>
      <p:bldP spid="424" grpId="6" animBg="1" advAuto="0"/>
      <p:bldP spid="425" grpId="7" animBg="1" advAuto="0"/>
      <p:bldP spid="426" grpId="11" animBg="1" advAuto="0"/>
      <p:bldP spid="427" grpId="12" animBg="1" advAuto="0"/>
      <p:bldP spid="428" grpId="8" animBg="1" advAuto="0"/>
      <p:bldP spid="429" grpId="9" animBg="1" advAuto="0"/>
      <p:bldP spid="430" grpId="10" animBg="1" advAuto="0"/>
      <p:bldP spid="431" grpId="13" animBg="1" advAuto="0"/>
      <p:bldP spid="432" grpId="1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35"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438" name="组合 17"/>
          <p:cNvGrpSpPr/>
          <p:nvPr/>
        </p:nvGrpSpPr>
        <p:grpSpPr>
          <a:xfrm>
            <a:off x="2256943" y="-1647395"/>
            <a:ext cx="4245456" cy="10370479"/>
            <a:chOff x="0" y="0"/>
            <a:chExt cx="4245454" cy="10370477"/>
          </a:xfrm>
        </p:grpSpPr>
        <p:sp>
          <p:nvSpPr>
            <p:cNvPr id="436"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437"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439" name="文本框 23"/>
          <p:cNvSpPr txBox="1"/>
          <p:nvPr/>
        </p:nvSpPr>
        <p:spPr>
          <a:xfrm>
            <a:off x="7643952" y="2410654"/>
            <a:ext cx="3531781"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rPr dirty="0" err="1"/>
              <a:t>web应用建模</a:t>
            </a:r>
            <a:endParaRPr dirty="0"/>
          </a:p>
        </p:txBody>
      </p:sp>
      <p:sp>
        <p:nvSpPr>
          <p:cNvPr id="440" name="文本框 21"/>
          <p:cNvSpPr txBox="1"/>
          <p:nvPr/>
        </p:nvSpPr>
        <p:spPr>
          <a:xfrm>
            <a:off x="7687760" y="3562818"/>
            <a:ext cx="3758567" cy="2745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1200">
                <a:solidFill>
                  <a:schemeClr val="accent3">
                    <a:lumOff val="-12941"/>
                  </a:schemeClr>
                </a:solidFill>
                <a:latin typeface="Times"/>
                <a:ea typeface="Times"/>
                <a:cs typeface="Times"/>
                <a:sym typeface="Times"/>
              </a:defRPr>
            </a:pPr>
            <a:r>
              <a:rPr dirty="0">
                <a:latin typeface="Century Gothic"/>
                <a:ea typeface="Century Gothic"/>
                <a:cs typeface="Century Gothic"/>
                <a:sym typeface="Century Gothic"/>
              </a:rPr>
              <a:t>– </a:t>
            </a:r>
            <a:r>
              <a:rPr dirty="0" err="1"/>
              <a:t>采用</a:t>
            </a:r>
            <a:r>
              <a:rPr dirty="0" err="1">
                <a:latin typeface="Century Gothic"/>
                <a:ea typeface="Century Gothic"/>
                <a:cs typeface="Century Gothic"/>
                <a:sym typeface="Century Gothic"/>
              </a:rPr>
              <a:t>UWE</a:t>
            </a:r>
            <a:r>
              <a:rPr dirty="0" err="1"/>
              <a:t>完成</a:t>
            </a:r>
            <a:r>
              <a:rPr dirty="0" err="1">
                <a:latin typeface="Century Gothic"/>
                <a:ea typeface="Century Gothic"/>
                <a:cs typeface="Century Gothic"/>
                <a:sym typeface="Century Gothic"/>
              </a:rPr>
              <a:t>Web</a:t>
            </a:r>
            <a:r>
              <a:rPr dirty="0" err="1"/>
              <a:t>应用建模</a:t>
            </a:r>
            <a:r>
              <a:rPr dirty="0"/>
              <a:t> </a:t>
            </a:r>
          </a:p>
          <a:p>
            <a:pPr marL="120315" indent="-120315" defTabSz="457200">
              <a:spcBef>
                <a:spcPts val="1200"/>
              </a:spcBef>
              <a:buSzPct val="100000"/>
              <a:buChar char="•"/>
              <a:defRPr sz="1200">
                <a:solidFill>
                  <a:schemeClr val="accent3">
                    <a:lumOff val="-12941"/>
                  </a:schemeClr>
                </a:solidFill>
                <a:latin typeface="Times"/>
                <a:ea typeface="Times"/>
                <a:cs typeface="Times"/>
                <a:sym typeface="Times"/>
              </a:defRPr>
            </a:pPr>
            <a:r>
              <a:rPr dirty="0" err="1"/>
              <a:t>功能需求</a:t>
            </a:r>
            <a:r>
              <a:rPr dirty="0"/>
              <a:t> </a:t>
            </a:r>
          </a:p>
          <a:p>
            <a:pPr marL="120315" indent="-120315" defTabSz="457200">
              <a:spcBef>
                <a:spcPts val="1200"/>
              </a:spcBef>
              <a:buSzPct val="100000"/>
              <a:buChar char="•"/>
              <a:defRPr sz="1200">
                <a:solidFill>
                  <a:schemeClr val="accent3">
                    <a:lumOff val="-12941"/>
                  </a:schemeClr>
                </a:solidFill>
                <a:latin typeface="Times"/>
                <a:ea typeface="Times"/>
                <a:cs typeface="Times"/>
                <a:sym typeface="Times"/>
              </a:defRPr>
            </a:pPr>
            <a:r>
              <a:rPr dirty="0" err="1"/>
              <a:t>内容</a:t>
            </a:r>
            <a:endParaRPr dirty="0"/>
          </a:p>
          <a:p>
            <a:pPr marL="120315" indent="-120315" defTabSz="457200">
              <a:spcBef>
                <a:spcPts val="1200"/>
              </a:spcBef>
              <a:buSzPct val="100000"/>
              <a:buChar char="•"/>
              <a:defRPr sz="1200">
                <a:solidFill>
                  <a:schemeClr val="accent3">
                    <a:lumOff val="-12941"/>
                  </a:schemeClr>
                </a:solidFill>
                <a:latin typeface="Times"/>
                <a:ea typeface="Times"/>
                <a:cs typeface="Times"/>
                <a:sym typeface="Times"/>
              </a:defRPr>
            </a:pPr>
            <a:r>
              <a:rPr dirty="0" err="1"/>
              <a:t>超文本</a:t>
            </a:r>
            <a:r>
              <a:rPr dirty="0"/>
              <a:t> </a:t>
            </a:r>
          </a:p>
          <a:p>
            <a:pPr marL="120315" indent="-120315" defTabSz="457200">
              <a:spcBef>
                <a:spcPts val="1200"/>
              </a:spcBef>
              <a:buSzPct val="100000"/>
              <a:buChar char="•"/>
              <a:defRPr sz="1200">
                <a:solidFill>
                  <a:schemeClr val="accent3">
                    <a:lumOff val="-12941"/>
                  </a:schemeClr>
                </a:solidFill>
                <a:latin typeface="Times"/>
                <a:ea typeface="Times"/>
                <a:cs typeface="Times"/>
                <a:sym typeface="Times"/>
              </a:defRPr>
            </a:pPr>
            <a:r>
              <a:rPr dirty="0" err="1"/>
              <a:t>适应性</a:t>
            </a:r>
            <a:r>
              <a:rPr dirty="0"/>
              <a:t> </a:t>
            </a:r>
          </a:p>
          <a:p>
            <a:pPr defTabSz="457200">
              <a:lnSpc>
                <a:spcPts val="6300"/>
              </a:lnSpc>
              <a:spcBef>
                <a:spcPts val="1200"/>
              </a:spcBef>
              <a:defRPr sz="2666">
                <a:latin typeface="Times"/>
                <a:ea typeface="Times"/>
                <a:cs typeface="Times"/>
                <a:sym typeface="Times"/>
              </a:defRPr>
            </a:pPr>
            <a:br>
              <a:rPr dirty="0"/>
            </a:br>
            <a:endParaRPr dirty="0"/>
          </a:p>
        </p:txBody>
      </p:sp>
      <p:sp>
        <p:nvSpPr>
          <p:cNvPr id="441"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442"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4</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434"/>
                                        </p:tgtEl>
                                        <p:attrNameLst>
                                          <p:attrName>style.visibility</p:attrName>
                                        </p:attrNameLst>
                                      </p:cBhvr>
                                      <p:to>
                                        <p:strVal val="visible"/>
                                      </p:to>
                                    </p:set>
                                    <p:animEffect transition="in" filter="wipe(left)">
                                      <p:cBhvr>
                                        <p:cTn id="7" dur="750"/>
                                        <p:tgtEl>
                                          <p:spTgt spid="434"/>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435"/>
                                        </p:tgtEl>
                                        <p:attrNameLst>
                                          <p:attrName>style.visibility</p:attrName>
                                        </p:attrNameLst>
                                      </p:cBhvr>
                                      <p:to>
                                        <p:strVal val="visible"/>
                                      </p:to>
                                    </p:set>
                                    <p:anim calcmode="lin" valueType="num">
                                      <p:cBhvr>
                                        <p:cTn id="11" dur="500" fill="hold"/>
                                        <p:tgtEl>
                                          <p:spTgt spid="435"/>
                                        </p:tgtEl>
                                        <p:attrNameLst>
                                          <p:attrName>ppt_x</p:attrName>
                                        </p:attrNameLst>
                                      </p:cBhvr>
                                      <p:tavLst>
                                        <p:tav tm="0">
                                          <p:val>
                                            <p:strVal val="#ppt_x"/>
                                          </p:val>
                                        </p:tav>
                                        <p:tav tm="100000">
                                          <p:val>
                                            <p:strVal val="#ppt_x"/>
                                          </p:val>
                                        </p:tav>
                                      </p:tavLst>
                                    </p:anim>
                                    <p:anim calcmode="lin" valueType="num">
                                      <p:cBhvr>
                                        <p:cTn id="12" dur="500" fill="hold"/>
                                        <p:tgtEl>
                                          <p:spTgt spid="435"/>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438"/>
                                        </p:tgtEl>
                                        <p:attrNameLst>
                                          <p:attrName>style.visibility</p:attrName>
                                        </p:attrNameLst>
                                      </p:cBhvr>
                                      <p:to>
                                        <p:strVal val="visible"/>
                                      </p:to>
                                    </p:set>
                                    <p:animEffect transition="in" filter="box(in)">
                                      <p:cBhvr>
                                        <p:cTn id="16" dur="1000"/>
                                        <p:tgtEl>
                                          <p:spTgt spid="438"/>
                                        </p:tgtEl>
                                      </p:cBhvr>
                                    </p:animEffect>
                                  </p:childTnLst>
                                </p:cTn>
                              </p:par>
                              <p:par>
                                <p:cTn id="17" presetID="15" presetClass="entr" presetSubtype="0" fill="hold" grpId="4" nodeType="withEffect">
                                  <p:stCondLst>
                                    <p:cond delay="0"/>
                                  </p:stCondLst>
                                  <p:iterate>
                                    <p:tmAbs val="0"/>
                                  </p:iterate>
                                  <p:childTnLst>
                                    <p:set>
                                      <p:cBhvr>
                                        <p:cTn id="18" fill="hold"/>
                                        <p:tgtEl>
                                          <p:spTgt spid="439"/>
                                        </p:tgtEl>
                                        <p:attrNameLst>
                                          <p:attrName>style.visibility</p:attrName>
                                        </p:attrNameLst>
                                      </p:cBhvr>
                                      <p:to>
                                        <p:strVal val="visible"/>
                                      </p:to>
                                    </p:set>
                                    <p:anim calcmode="lin" valueType="num">
                                      <p:cBhvr>
                                        <p:cTn id="19" dur="500" fill="hold"/>
                                        <p:tgtEl>
                                          <p:spTgt spid="439"/>
                                        </p:tgtEl>
                                        <p:attrNameLst>
                                          <p:attrName>ppt_w</p:attrName>
                                        </p:attrNameLst>
                                      </p:cBhvr>
                                      <p:tavLst>
                                        <p:tav tm="0">
                                          <p:val>
                                            <p:fltVal val="0"/>
                                          </p:val>
                                        </p:tav>
                                        <p:tav tm="100000">
                                          <p:val>
                                            <p:strVal val="#ppt_w"/>
                                          </p:val>
                                        </p:tav>
                                      </p:tavLst>
                                    </p:anim>
                                    <p:anim calcmode="lin" valueType="num">
                                      <p:cBhvr>
                                        <p:cTn id="20" dur="500" fill="hold"/>
                                        <p:tgtEl>
                                          <p:spTgt spid="439"/>
                                        </p:tgtEl>
                                        <p:attrNameLst>
                                          <p:attrName>ppt_h</p:attrName>
                                        </p:attrNameLst>
                                      </p:cBhvr>
                                      <p:tavLst>
                                        <p:tav tm="0">
                                          <p:val>
                                            <p:fltVal val="0"/>
                                          </p:val>
                                        </p:tav>
                                        <p:tav tm="100000">
                                          <p:val>
                                            <p:strVal val="#ppt_h"/>
                                          </p:val>
                                        </p:tav>
                                      </p:tavLst>
                                    </p:anim>
                                    <p:anim calcmode="lin" valueType="num">
                                      <p:cBhvr>
                                        <p:cTn id="21" dur="500" fill="hold"/>
                                        <p:tgtEl>
                                          <p:spTgt spid="439"/>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439"/>
                                        </p:tgtEl>
                                        <p:attrNameLst>
                                          <p:attrName>ppt_y</p:attrName>
                                        </p:attrNameLst>
                                      </p:cBhvr>
                                      <p:tavLst>
                                        <p:tav tm="0" fmla="#ppt_y+(sin(-2*pi*(1-$))*-#ppt_x+cos(-2*pi*(1-$))*(1-#ppt_y))*(1-$)">
                                          <p:val>
                                            <p:fltVal val="0"/>
                                          </p:val>
                                        </p:tav>
                                        <p:tav tm="100000">
                                          <p:val>
                                            <p:fltVal val="1"/>
                                          </p:val>
                                        </p:tav>
                                      </p:tavLst>
                                    </p:anim>
                                  </p:childTnLst>
                                </p:cTn>
                              </p:par>
                              <p:par>
                                <p:cTn id="23" presetID="2" presetClass="entr" presetSubtype="4" fill="hold" grpId="5" nodeType="withEffect">
                                  <p:stCondLst>
                                    <p:cond delay="0"/>
                                  </p:stCondLst>
                                  <p:iterate>
                                    <p:tmAbs val="0"/>
                                  </p:iterate>
                                  <p:childTnLst>
                                    <p:set>
                                      <p:cBhvr>
                                        <p:cTn id="24" fill="hold"/>
                                        <p:tgtEl>
                                          <p:spTgt spid="440"/>
                                        </p:tgtEl>
                                        <p:attrNameLst>
                                          <p:attrName>style.visibility</p:attrName>
                                        </p:attrNameLst>
                                      </p:cBhvr>
                                      <p:to>
                                        <p:strVal val="visible"/>
                                      </p:to>
                                    </p:set>
                                    <p:anim calcmode="lin" valueType="num">
                                      <p:cBhvr>
                                        <p:cTn id="25" dur="500" fill="hold"/>
                                        <p:tgtEl>
                                          <p:spTgt spid="440"/>
                                        </p:tgtEl>
                                        <p:attrNameLst>
                                          <p:attrName>ppt_x</p:attrName>
                                        </p:attrNameLst>
                                      </p:cBhvr>
                                      <p:tavLst>
                                        <p:tav tm="0">
                                          <p:val>
                                            <p:strVal val="#ppt_x"/>
                                          </p:val>
                                        </p:tav>
                                        <p:tav tm="100000">
                                          <p:val>
                                            <p:strVal val="#ppt_x"/>
                                          </p:val>
                                        </p:tav>
                                      </p:tavLst>
                                    </p:anim>
                                    <p:anim calcmode="lin" valueType="num">
                                      <p:cBhvr>
                                        <p:cTn id="26" dur="500" fill="hold"/>
                                        <p:tgtEl>
                                          <p:spTgt spid="440"/>
                                        </p:tgtEl>
                                        <p:attrNameLst>
                                          <p:attrName>ppt_y</p:attrName>
                                        </p:attrNameLst>
                                      </p:cBhvr>
                                      <p:tavLst>
                                        <p:tav tm="0">
                                          <p:val>
                                            <p:strVal val="1+#ppt_h/2"/>
                                          </p:val>
                                        </p:tav>
                                        <p:tav tm="100000">
                                          <p:val>
                                            <p:strVal val="#ppt_y"/>
                                          </p:val>
                                        </p:tav>
                                      </p:tavLst>
                                    </p:anim>
                                  </p:childTnLst>
                                </p:cTn>
                              </p:par>
                              <p:par>
                                <p:cTn id="27" presetID="9" presetClass="entr" fill="hold" grpId="6" nodeType="withEffect">
                                  <p:stCondLst>
                                    <p:cond delay="0"/>
                                  </p:stCondLst>
                                  <p:iterate>
                                    <p:tmAbs val="0"/>
                                  </p:iterate>
                                  <p:childTnLst>
                                    <p:set>
                                      <p:cBhvr>
                                        <p:cTn id="28" fill="hold"/>
                                        <p:tgtEl>
                                          <p:spTgt spid="441"/>
                                        </p:tgtEl>
                                        <p:attrNameLst>
                                          <p:attrName>style.visibility</p:attrName>
                                        </p:attrNameLst>
                                      </p:cBhvr>
                                      <p:to>
                                        <p:strVal val="visible"/>
                                      </p:to>
                                    </p:set>
                                    <p:animEffect transition="in" filter="dissolve">
                                      <p:cBhvr>
                                        <p:cTn id="29" dur="500"/>
                                        <p:tgtEl>
                                          <p:spTgt spid="441"/>
                                        </p:tgtEl>
                                      </p:cBhvr>
                                    </p:animEffect>
                                  </p:childTnLst>
                                </p:cTn>
                              </p:par>
                              <p:par>
                                <p:cTn id="30" presetID="9" presetClass="entr" fill="hold" grpId="7" nodeType="withEffect">
                                  <p:stCondLst>
                                    <p:cond delay="0"/>
                                  </p:stCondLst>
                                  <p:iterate>
                                    <p:tmAbs val="0"/>
                                  </p:iterate>
                                  <p:childTnLst>
                                    <p:set>
                                      <p:cBhvr>
                                        <p:cTn id="31" fill="hold"/>
                                        <p:tgtEl>
                                          <p:spTgt spid="442"/>
                                        </p:tgtEl>
                                        <p:attrNameLst>
                                          <p:attrName>style.visibility</p:attrName>
                                        </p:attrNameLst>
                                      </p:cBhvr>
                                      <p:to>
                                        <p:strVal val="visible"/>
                                      </p:to>
                                    </p:set>
                                    <p:animEffect transition="in" filter="dissolve">
                                      <p:cBhvr>
                                        <p:cTn id="3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5" grpId="2" animBg="1" advAuto="0"/>
      <p:bldP spid="438" grpId="3" animBg="1" advAuto="0"/>
      <p:bldP spid="439" grpId="4" animBg="1" advAuto="0"/>
      <p:bldP spid="440" grpId="5" animBg="1" advAuto="0"/>
      <p:bldP spid="441" grpId="6" animBg="1" advAuto="0"/>
      <p:bldP spid="442" grpId="7"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1"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124" name="组合 17"/>
          <p:cNvGrpSpPr/>
          <p:nvPr/>
        </p:nvGrpSpPr>
        <p:grpSpPr>
          <a:xfrm>
            <a:off x="2256943" y="-1647395"/>
            <a:ext cx="4245456" cy="10370479"/>
            <a:chOff x="0" y="0"/>
            <a:chExt cx="4245454" cy="10370477"/>
          </a:xfrm>
        </p:grpSpPr>
        <p:sp>
          <p:nvSpPr>
            <p:cNvPr id="122"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123"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125" name="文本框 23"/>
          <p:cNvSpPr txBox="1"/>
          <p:nvPr/>
        </p:nvSpPr>
        <p:spPr>
          <a:xfrm>
            <a:off x="6626807" y="2319127"/>
            <a:ext cx="5409480" cy="70788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4000" b="1" spc="300">
                <a:solidFill>
                  <a:srgbClr val="4DA6AD"/>
                </a:solidFill>
                <a:latin typeface="微软雅黑"/>
                <a:ea typeface="微软雅黑"/>
                <a:cs typeface="微软雅黑"/>
                <a:sym typeface="微软雅黑"/>
              </a:defRPr>
            </a:lvl1pPr>
          </a:lstStyle>
          <a:p>
            <a:r>
              <a:rPr dirty="0" err="1"/>
              <a:t>组建项目团&amp;Github</a:t>
            </a:r>
            <a:endParaRPr dirty="0"/>
          </a:p>
        </p:txBody>
      </p:sp>
      <p:sp>
        <p:nvSpPr>
          <p:cNvPr id="126" name="文本框 21"/>
          <p:cNvSpPr txBox="1"/>
          <p:nvPr/>
        </p:nvSpPr>
        <p:spPr>
          <a:xfrm>
            <a:off x="7687760" y="3562818"/>
            <a:ext cx="3758567" cy="1082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1300">
                <a:solidFill>
                  <a:srgbClr val="A7A7A7"/>
                </a:solidFill>
                <a:latin typeface="Century Gothic"/>
                <a:ea typeface="Century Gothic"/>
                <a:cs typeface="Century Gothic"/>
                <a:sym typeface="Century Gothic"/>
              </a:defRPr>
            </a:pPr>
            <a:r>
              <a:rPr dirty="0"/>
              <a:t>– 8-10</a:t>
            </a:r>
            <a:r>
              <a:rPr dirty="0">
                <a:latin typeface="Times"/>
                <a:ea typeface="Times"/>
                <a:cs typeface="Times"/>
                <a:sym typeface="Times"/>
              </a:rPr>
              <a:t>人</a:t>
            </a:r>
            <a:r>
              <a:rPr dirty="0"/>
              <a:t>/</a:t>
            </a:r>
            <a:r>
              <a:rPr dirty="0">
                <a:latin typeface="Times"/>
                <a:ea typeface="Times"/>
                <a:cs typeface="Times"/>
                <a:sym typeface="Times"/>
              </a:rPr>
              <a:t>队</a:t>
            </a:r>
            <a:r>
              <a:rPr dirty="0"/>
              <a:t>(</a:t>
            </a:r>
            <a:r>
              <a:rPr dirty="0" err="1">
                <a:latin typeface="Times"/>
                <a:ea typeface="Times"/>
                <a:cs typeface="Times"/>
                <a:sym typeface="Times"/>
              </a:rPr>
              <a:t>组长</a:t>
            </a:r>
            <a:r>
              <a:rPr dirty="0"/>
              <a:t>—</a:t>
            </a:r>
            <a:r>
              <a:rPr dirty="0" err="1"/>
              <a:t>leader</a:t>
            </a:r>
            <a:r>
              <a:rPr dirty="0" err="1">
                <a:latin typeface="Times"/>
                <a:ea typeface="Times"/>
                <a:cs typeface="Times"/>
                <a:sym typeface="Times"/>
              </a:rPr>
              <a:t>，计划、协调</a:t>
            </a:r>
            <a:r>
              <a:rPr dirty="0"/>
              <a:t>) </a:t>
            </a:r>
          </a:p>
          <a:p>
            <a:pPr defTabSz="457200">
              <a:spcBef>
                <a:spcPts val="1200"/>
              </a:spcBef>
              <a:defRPr sz="1300">
                <a:solidFill>
                  <a:srgbClr val="A7A7A7"/>
                </a:solidFill>
                <a:latin typeface="Times"/>
                <a:ea typeface="Times"/>
                <a:cs typeface="Times"/>
                <a:sym typeface="Times"/>
              </a:defRPr>
            </a:pPr>
            <a:r>
              <a:rPr dirty="0">
                <a:latin typeface="Century Gothic"/>
                <a:ea typeface="Century Gothic"/>
                <a:cs typeface="Century Gothic"/>
                <a:sym typeface="Century Gothic"/>
              </a:rPr>
              <a:t>– </a:t>
            </a:r>
            <a:r>
              <a:rPr dirty="0" err="1"/>
              <a:t>爱好和水平差异组合:优势互补</a:t>
            </a:r>
            <a:endParaRPr dirty="0"/>
          </a:p>
          <a:p>
            <a:pPr defTabSz="457200">
              <a:spcBef>
                <a:spcPts val="1200"/>
              </a:spcBef>
              <a:defRPr sz="1300">
                <a:solidFill>
                  <a:srgbClr val="A7A7A7"/>
                </a:solidFill>
                <a:latin typeface="Times"/>
                <a:ea typeface="Times"/>
                <a:cs typeface="Times"/>
                <a:sym typeface="Times"/>
              </a:defRPr>
            </a:pPr>
            <a:r>
              <a:rPr dirty="0">
                <a:latin typeface="Century Gothic"/>
                <a:ea typeface="Century Gothic"/>
                <a:cs typeface="Century Gothic"/>
                <a:sym typeface="Century Gothic"/>
              </a:rPr>
              <a:t>– </a:t>
            </a:r>
            <a:r>
              <a:rPr dirty="0" err="1"/>
              <a:t>方便沟通</a:t>
            </a:r>
            <a:r>
              <a:rPr dirty="0"/>
              <a:t> </a:t>
            </a:r>
          </a:p>
        </p:txBody>
      </p:sp>
      <p:sp>
        <p:nvSpPr>
          <p:cNvPr id="127"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128"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1</a:t>
            </a:r>
          </a:p>
        </p:txBody>
      </p:sp>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20"/>
                                        </p:tgtEl>
                                        <p:attrNameLst>
                                          <p:attrName>style.visibility</p:attrName>
                                        </p:attrNameLst>
                                      </p:cBhvr>
                                      <p:to>
                                        <p:strVal val="visible"/>
                                      </p:to>
                                    </p:set>
                                    <p:animEffect transition="in" filter="wipe(left)">
                                      <p:cBhvr>
                                        <p:cTn id="7" dur="750"/>
                                        <p:tgtEl>
                                          <p:spTgt spid="120"/>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121"/>
                                        </p:tgtEl>
                                        <p:attrNameLst>
                                          <p:attrName>style.visibility</p:attrName>
                                        </p:attrNameLst>
                                      </p:cBhvr>
                                      <p:to>
                                        <p:strVal val="visible"/>
                                      </p:to>
                                    </p:set>
                                    <p:anim calcmode="lin" valueType="num">
                                      <p:cBhvr>
                                        <p:cTn id="11" dur="500" fill="hold"/>
                                        <p:tgtEl>
                                          <p:spTgt spid="121"/>
                                        </p:tgtEl>
                                        <p:attrNameLst>
                                          <p:attrName>ppt_x</p:attrName>
                                        </p:attrNameLst>
                                      </p:cBhvr>
                                      <p:tavLst>
                                        <p:tav tm="0">
                                          <p:val>
                                            <p:strVal val="#ppt_x"/>
                                          </p:val>
                                        </p:tav>
                                        <p:tav tm="100000">
                                          <p:val>
                                            <p:strVal val="#ppt_x"/>
                                          </p:val>
                                        </p:tav>
                                      </p:tavLst>
                                    </p:anim>
                                    <p:anim calcmode="lin" valueType="num">
                                      <p:cBhvr>
                                        <p:cTn id="12" dur="500" fill="hold"/>
                                        <p:tgtEl>
                                          <p:spTgt spid="121"/>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124"/>
                                        </p:tgtEl>
                                        <p:attrNameLst>
                                          <p:attrName>style.visibility</p:attrName>
                                        </p:attrNameLst>
                                      </p:cBhvr>
                                      <p:to>
                                        <p:strVal val="visible"/>
                                      </p:to>
                                    </p:set>
                                    <p:animEffect transition="in" filter="box(in)">
                                      <p:cBhvr>
                                        <p:cTn id="16" dur="1000"/>
                                        <p:tgtEl>
                                          <p:spTgt spid="124"/>
                                        </p:tgtEl>
                                      </p:cBhvr>
                                    </p:animEffect>
                                  </p:childTnLst>
                                </p:cTn>
                              </p:par>
                              <p:par>
                                <p:cTn id="17" presetID="15" presetClass="entr" presetSubtype="0" fill="hold" grpId="4" nodeType="withEffect">
                                  <p:stCondLst>
                                    <p:cond delay="0"/>
                                  </p:stCondLst>
                                  <p:iterate>
                                    <p:tmAbs val="0"/>
                                  </p:iterate>
                                  <p:childTnLst>
                                    <p:set>
                                      <p:cBhvr>
                                        <p:cTn id="18" fill="hold"/>
                                        <p:tgtEl>
                                          <p:spTgt spid="125"/>
                                        </p:tgtEl>
                                        <p:attrNameLst>
                                          <p:attrName>style.visibility</p:attrName>
                                        </p:attrNameLst>
                                      </p:cBhvr>
                                      <p:to>
                                        <p:strVal val="visible"/>
                                      </p:to>
                                    </p:set>
                                    <p:anim calcmode="lin" valueType="num">
                                      <p:cBhvr>
                                        <p:cTn id="19" dur="500" fill="hold"/>
                                        <p:tgtEl>
                                          <p:spTgt spid="125"/>
                                        </p:tgtEl>
                                        <p:attrNameLst>
                                          <p:attrName>ppt_w</p:attrName>
                                        </p:attrNameLst>
                                      </p:cBhvr>
                                      <p:tavLst>
                                        <p:tav tm="0">
                                          <p:val>
                                            <p:fltVal val="0"/>
                                          </p:val>
                                        </p:tav>
                                        <p:tav tm="100000">
                                          <p:val>
                                            <p:strVal val="#ppt_w"/>
                                          </p:val>
                                        </p:tav>
                                      </p:tavLst>
                                    </p:anim>
                                    <p:anim calcmode="lin" valueType="num">
                                      <p:cBhvr>
                                        <p:cTn id="20" dur="500" fill="hold"/>
                                        <p:tgtEl>
                                          <p:spTgt spid="125"/>
                                        </p:tgtEl>
                                        <p:attrNameLst>
                                          <p:attrName>ppt_h</p:attrName>
                                        </p:attrNameLst>
                                      </p:cBhvr>
                                      <p:tavLst>
                                        <p:tav tm="0">
                                          <p:val>
                                            <p:fltVal val="0"/>
                                          </p:val>
                                        </p:tav>
                                        <p:tav tm="100000">
                                          <p:val>
                                            <p:strVal val="#ppt_h"/>
                                          </p:val>
                                        </p:tav>
                                      </p:tavLst>
                                    </p:anim>
                                    <p:anim calcmode="lin" valueType="num">
                                      <p:cBhvr>
                                        <p:cTn id="21" dur="500" fill="hold"/>
                                        <p:tgtEl>
                                          <p:spTgt spid="125"/>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125"/>
                                        </p:tgtEl>
                                        <p:attrNameLst>
                                          <p:attrName>ppt_y</p:attrName>
                                        </p:attrNameLst>
                                      </p:cBhvr>
                                      <p:tavLst>
                                        <p:tav tm="0" fmla="#ppt_y+(sin(-2*pi*(1-$))*-#ppt_x+cos(-2*pi*(1-$))*(1-#ppt_y))*(1-$)">
                                          <p:val>
                                            <p:fltVal val="0"/>
                                          </p:val>
                                        </p:tav>
                                        <p:tav tm="100000">
                                          <p:val>
                                            <p:fltVal val="1"/>
                                          </p:val>
                                        </p:tav>
                                      </p:tavLst>
                                    </p:anim>
                                  </p:childTnLst>
                                </p:cTn>
                              </p:par>
                              <p:par>
                                <p:cTn id="23" presetID="2" presetClass="entr" presetSubtype="4" fill="hold" grpId="5" nodeType="withEffect">
                                  <p:stCondLst>
                                    <p:cond delay="0"/>
                                  </p:stCondLst>
                                  <p:iterate>
                                    <p:tmAbs val="0"/>
                                  </p:iterate>
                                  <p:childTnLst>
                                    <p:set>
                                      <p:cBhvr>
                                        <p:cTn id="24" fill="hold"/>
                                        <p:tgtEl>
                                          <p:spTgt spid="126"/>
                                        </p:tgtEl>
                                        <p:attrNameLst>
                                          <p:attrName>style.visibility</p:attrName>
                                        </p:attrNameLst>
                                      </p:cBhvr>
                                      <p:to>
                                        <p:strVal val="visible"/>
                                      </p:to>
                                    </p:set>
                                    <p:anim calcmode="lin" valueType="num">
                                      <p:cBhvr>
                                        <p:cTn id="25" dur="500" fill="hold"/>
                                        <p:tgtEl>
                                          <p:spTgt spid="126"/>
                                        </p:tgtEl>
                                        <p:attrNameLst>
                                          <p:attrName>ppt_x</p:attrName>
                                        </p:attrNameLst>
                                      </p:cBhvr>
                                      <p:tavLst>
                                        <p:tav tm="0">
                                          <p:val>
                                            <p:strVal val="#ppt_x"/>
                                          </p:val>
                                        </p:tav>
                                        <p:tav tm="100000">
                                          <p:val>
                                            <p:strVal val="#ppt_x"/>
                                          </p:val>
                                        </p:tav>
                                      </p:tavLst>
                                    </p:anim>
                                    <p:anim calcmode="lin" valueType="num">
                                      <p:cBhvr>
                                        <p:cTn id="26" dur="500" fill="hold"/>
                                        <p:tgtEl>
                                          <p:spTgt spid="126"/>
                                        </p:tgtEl>
                                        <p:attrNameLst>
                                          <p:attrName>ppt_y</p:attrName>
                                        </p:attrNameLst>
                                      </p:cBhvr>
                                      <p:tavLst>
                                        <p:tav tm="0">
                                          <p:val>
                                            <p:strVal val="1+#ppt_h/2"/>
                                          </p:val>
                                        </p:tav>
                                        <p:tav tm="100000">
                                          <p:val>
                                            <p:strVal val="#ppt_y"/>
                                          </p:val>
                                        </p:tav>
                                      </p:tavLst>
                                    </p:anim>
                                  </p:childTnLst>
                                </p:cTn>
                              </p:par>
                              <p:par>
                                <p:cTn id="27" presetID="9" presetClass="entr" fill="hold" grpId="6" nodeType="withEffect">
                                  <p:stCondLst>
                                    <p:cond delay="0"/>
                                  </p:stCondLst>
                                  <p:iterate>
                                    <p:tmAbs val="0"/>
                                  </p:iterate>
                                  <p:childTnLst>
                                    <p:set>
                                      <p:cBhvr>
                                        <p:cTn id="28" fill="hold"/>
                                        <p:tgtEl>
                                          <p:spTgt spid="127"/>
                                        </p:tgtEl>
                                        <p:attrNameLst>
                                          <p:attrName>style.visibility</p:attrName>
                                        </p:attrNameLst>
                                      </p:cBhvr>
                                      <p:to>
                                        <p:strVal val="visible"/>
                                      </p:to>
                                    </p:set>
                                    <p:animEffect transition="in" filter="dissolve">
                                      <p:cBhvr>
                                        <p:cTn id="29" dur="500"/>
                                        <p:tgtEl>
                                          <p:spTgt spid="127"/>
                                        </p:tgtEl>
                                      </p:cBhvr>
                                    </p:animEffect>
                                  </p:childTnLst>
                                </p:cTn>
                              </p:par>
                              <p:par>
                                <p:cTn id="30" presetID="9" presetClass="entr" fill="hold" grpId="7" nodeType="withEffect">
                                  <p:stCondLst>
                                    <p:cond delay="0"/>
                                  </p:stCondLst>
                                  <p:iterate>
                                    <p:tmAbs val="0"/>
                                  </p:iterate>
                                  <p:childTnLst>
                                    <p:set>
                                      <p:cBhvr>
                                        <p:cTn id="31" fill="hold"/>
                                        <p:tgtEl>
                                          <p:spTgt spid="128"/>
                                        </p:tgtEl>
                                        <p:attrNameLst>
                                          <p:attrName>style.visibility</p:attrName>
                                        </p:attrNameLst>
                                      </p:cBhvr>
                                      <p:to>
                                        <p:strVal val="visible"/>
                                      </p:to>
                                    </p:set>
                                    <p:animEffect transition="in" filter="dissolve">
                                      <p:cBhvr>
                                        <p:cTn id="3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1" animBg="1" advAuto="0"/>
      <p:bldP spid="121" grpId="2" animBg="1" advAuto="0"/>
      <p:bldP spid="124" grpId="3" animBg="1" advAuto="0"/>
      <p:bldP spid="125" grpId="4" animBg="1" advAuto="0"/>
      <p:bldP spid="126" grpId="5" animBg="1" advAuto="0"/>
      <p:bldP spid="127" grpId="6" animBg="1" advAuto="0"/>
      <p:bldP spid="128" grpId="7"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6"/>
          <p:cNvGrpSpPr/>
          <p:nvPr/>
        </p:nvGrpSpPr>
        <p:grpSpPr>
          <a:xfrm>
            <a:off x="-1" y="351828"/>
            <a:ext cx="5784575" cy="523218"/>
            <a:chOff x="0" y="0"/>
            <a:chExt cx="5784573" cy="523217"/>
          </a:xfrm>
        </p:grpSpPr>
        <p:sp>
          <p:nvSpPr>
            <p:cNvPr id="44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45" name="文本框 8"/>
            <p:cNvSpPr txBox="1"/>
            <p:nvPr/>
          </p:nvSpPr>
          <p:spPr>
            <a:xfrm>
              <a:off x="1621668" y="0"/>
              <a:ext cx="4162905"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dirty="0" err="1">
                  <a:latin typeface="微软雅黑"/>
                  <a:ea typeface="微软雅黑"/>
                  <a:cs typeface="微软雅黑"/>
                  <a:sym typeface="微软雅黑"/>
                </a:rPr>
                <a:t>功能需求</a:t>
              </a:r>
              <a:r>
                <a:rPr dirty="0">
                  <a:latin typeface="微软雅黑"/>
                  <a:ea typeface="微软雅黑"/>
                  <a:cs typeface="微软雅黑"/>
                  <a:sym typeface="微软雅黑"/>
                </a:rPr>
                <a:t>--</a:t>
              </a:r>
              <a:r>
                <a:rPr dirty="0" err="1">
                  <a:latin typeface="微软雅黑"/>
                  <a:ea typeface="微软雅黑"/>
                  <a:cs typeface="微软雅黑"/>
                  <a:sym typeface="微软雅黑"/>
                </a:rPr>
                <a:t>静态建模</a:t>
              </a:r>
              <a:endParaRPr dirty="0">
                <a:latin typeface="微软雅黑"/>
                <a:ea typeface="微软雅黑"/>
                <a:cs typeface="微软雅黑"/>
                <a:sym typeface="微软雅黑"/>
              </a:endParaRPr>
            </a:p>
          </p:txBody>
        </p:sp>
      </p:grpSp>
      <p:pic>
        <p:nvPicPr>
          <p:cNvPr id="447" name="屏幕快照 2018-06-18 上午1.29.07.png" descr="屏幕快照 2018-06-18 上午1.29.07.png"/>
          <p:cNvPicPr>
            <a:picLocks noChangeAspect="1"/>
          </p:cNvPicPr>
          <p:nvPr/>
        </p:nvPicPr>
        <p:blipFill>
          <a:blip r:embed="rId2">
            <a:extLst/>
          </a:blip>
          <a:stretch>
            <a:fillRect/>
          </a:stretch>
        </p:blipFill>
        <p:spPr>
          <a:xfrm>
            <a:off x="1631950" y="1184216"/>
            <a:ext cx="8928100" cy="5486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46"/>
                                        </p:tgtEl>
                                        <p:attrNameLst>
                                          <p:attrName>style.visibility</p:attrName>
                                        </p:attrNameLst>
                                      </p:cBhvr>
                                      <p:to>
                                        <p:strVal val="visible"/>
                                      </p:to>
                                    </p:set>
                                    <p:anim calcmode="lin" valueType="num">
                                      <p:cBhvr>
                                        <p:cTn id="7" dur="500" fill="hold"/>
                                        <p:tgtEl>
                                          <p:spTgt spid="446"/>
                                        </p:tgtEl>
                                        <p:attrNameLst>
                                          <p:attrName>ppt_x</p:attrName>
                                        </p:attrNameLst>
                                      </p:cBhvr>
                                      <p:tavLst>
                                        <p:tav tm="0">
                                          <p:val>
                                            <p:strVal val="0-#ppt_w/2"/>
                                          </p:val>
                                        </p:tav>
                                        <p:tav tm="100000">
                                          <p:val>
                                            <p:strVal val="#ppt_x"/>
                                          </p:val>
                                        </p:tav>
                                      </p:tavLst>
                                    </p:anim>
                                    <p:anim calcmode="lin" valueType="num">
                                      <p:cBhvr>
                                        <p:cTn id="8" dur="500" fill="hold"/>
                                        <p:tgtEl>
                                          <p:spTgt spid="4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47"/>
                                        </p:tgtEl>
                                        <p:attrNameLst>
                                          <p:attrName>style.visibility</p:attrName>
                                        </p:attrNameLst>
                                      </p:cBhvr>
                                      <p:to>
                                        <p:strVal val="visible"/>
                                      </p:to>
                                    </p:set>
                                    <p:anim calcmode="lin" valueType="num">
                                      <p:cBhvr>
                                        <p:cTn id="12" dur="1000" fill="hold"/>
                                        <p:tgtEl>
                                          <p:spTgt spid="447"/>
                                        </p:tgtEl>
                                        <p:attrNameLst>
                                          <p:attrName>ppt_w</p:attrName>
                                        </p:attrNameLst>
                                      </p:cBhvr>
                                      <p:tavLst>
                                        <p:tav tm="0">
                                          <p:val>
                                            <p:fltVal val="0"/>
                                          </p:val>
                                        </p:tav>
                                        <p:tav tm="100000">
                                          <p:val>
                                            <p:strVal val="#ppt_w"/>
                                          </p:val>
                                        </p:tav>
                                      </p:tavLst>
                                    </p:anim>
                                    <p:anim calcmode="lin" valueType="num">
                                      <p:cBhvr>
                                        <p:cTn id="13" dur="1000" fill="hold"/>
                                        <p:tgtEl>
                                          <p:spTgt spid="4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animBg="1" advAuto="0"/>
      <p:bldP spid="447"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组合 6"/>
          <p:cNvGrpSpPr/>
          <p:nvPr/>
        </p:nvGrpSpPr>
        <p:grpSpPr>
          <a:xfrm>
            <a:off x="-1" y="351828"/>
            <a:ext cx="5784575" cy="523218"/>
            <a:chOff x="0" y="0"/>
            <a:chExt cx="5784573" cy="523217"/>
          </a:xfrm>
        </p:grpSpPr>
        <p:sp>
          <p:nvSpPr>
            <p:cNvPr id="44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50" name="文本框 8"/>
            <p:cNvSpPr txBox="1"/>
            <p:nvPr/>
          </p:nvSpPr>
          <p:spPr>
            <a:xfrm>
              <a:off x="1621668" y="0"/>
              <a:ext cx="4162905"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dirty="0" err="1">
                  <a:latin typeface="微软雅黑"/>
                  <a:ea typeface="微软雅黑"/>
                  <a:cs typeface="微软雅黑"/>
                  <a:sym typeface="微软雅黑"/>
                </a:rPr>
                <a:t>功能需求</a:t>
              </a:r>
              <a:r>
                <a:rPr dirty="0">
                  <a:latin typeface="微软雅黑"/>
                  <a:ea typeface="微软雅黑"/>
                  <a:cs typeface="微软雅黑"/>
                  <a:sym typeface="微软雅黑"/>
                </a:rPr>
                <a:t>--</a:t>
              </a:r>
              <a:r>
                <a:rPr dirty="0" err="1">
                  <a:latin typeface="微软雅黑"/>
                  <a:ea typeface="微软雅黑"/>
                  <a:cs typeface="微软雅黑"/>
                  <a:sym typeface="微软雅黑"/>
                </a:rPr>
                <a:t>动态建模</a:t>
              </a:r>
              <a:endParaRPr dirty="0">
                <a:latin typeface="微软雅黑"/>
                <a:ea typeface="微软雅黑"/>
                <a:cs typeface="微软雅黑"/>
                <a:sym typeface="微软雅黑"/>
              </a:endParaRPr>
            </a:p>
          </p:txBody>
        </p:sp>
      </p:grpSp>
      <p:pic>
        <p:nvPicPr>
          <p:cNvPr id="452" name="屏幕快照 2018-06-18 上午1.29.47.png" descr="屏幕快照 2018-06-18 上午1.29.47.png"/>
          <p:cNvPicPr>
            <a:picLocks noChangeAspect="1"/>
          </p:cNvPicPr>
          <p:nvPr/>
        </p:nvPicPr>
        <p:blipFill>
          <a:blip r:embed="rId2">
            <a:extLst/>
          </a:blip>
          <a:stretch>
            <a:fillRect/>
          </a:stretch>
        </p:blipFill>
        <p:spPr>
          <a:xfrm>
            <a:off x="1971650" y="901346"/>
            <a:ext cx="8248700" cy="6009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51"/>
                                        </p:tgtEl>
                                        <p:attrNameLst>
                                          <p:attrName>style.visibility</p:attrName>
                                        </p:attrNameLst>
                                      </p:cBhvr>
                                      <p:to>
                                        <p:strVal val="visible"/>
                                      </p:to>
                                    </p:set>
                                    <p:anim calcmode="lin" valueType="num">
                                      <p:cBhvr>
                                        <p:cTn id="7" dur="500" fill="hold"/>
                                        <p:tgtEl>
                                          <p:spTgt spid="451"/>
                                        </p:tgtEl>
                                        <p:attrNameLst>
                                          <p:attrName>ppt_x</p:attrName>
                                        </p:attrNameLst>
                                      </p:cBhvr>
                                      <p:tavLst>
                                        <p:tav tm="0">
                                          <p:val>
                                            <p:strVal val="0-#ppt_w/2"/>
                                          </p:val>
                                        </p:tav>
                                        <p:tav tm="100000">
                                          <p:val>
                                            <p:strVal val="#ppt_x"/>
                                          </p:val>
                                        </p:tav>
                                      </p:tavLst>
                                    </p:anim>
                                    <p:anim calcmode="lin" valueType="num">
                                      <p:cBhvr>
                                        <p:cTn id="8" dur="500" fill="hold"/>
                                        <p:tgtEl>
                                          <p:spTgt spid="4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52"/>
                                        </p:tgtEl>
                                        <p:attrNameLst>
                                          <p:attrName>style.visibility</p:attrName>
                                        </p:attrNameLst>
                                      </p:cBhvr>
                                      <p:to>
                                        <p:strVal val="visible"/>
                                      </p:to>
                                    </p:set>
                                    <p:anim calcmode="lin" valueType="num">
                                      <p:cBhvr>
                                        <p:cTn id="12" dur="750" fill="hold"/>
                                        <p:tgtEl>
                                          <p:spTgt spid="452"/>
                                        </p:tgtEl>
                                        <p:attrNameLst>
                                          <p:attrName>ppt_w</p:attrName>
                                        </p:attrNameLst>
                                      </p:cBhvr>
                                      <p:tavLst>
                                        <p:tav tm="0">
                                          <p:val>
                                            <p:fltVal val="0"/>
                                          </p:val>
                                        </p:tav>
                                        <p:tav tm="100000">
                                          <p:val>
                                            <p:strVal val="#ppt_w"/>
                                          </p:val>
                                        </p:tav>
                                      </p:tavLst>
                                    </p:anim>
                                    <p:anim calcmode="lin" valueType="num">
                                      <p:cBhvr>
                                        <p:cTn id="13" dur="750" fill="hold"/>
                                        <p:tgtEl>
                                          <p:spTgt spid="4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1" animBg="1" advAuto="0"/>
      <p:bldP spid="452"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6" name="组合 6"/>
          <p:cNvGrpSpPr/>
          <p:nvPr/>
        </p:nvGrpSpPr>
        <p:grpSpPr>
          <a:xfrm>
            <a:off x="-1" y="351827"/>
            <a:ext cx="4798637" cy="599442"/>
            <a:chOff x="0" y="0"/>
            <a:chExt cx="4798635" cy="599440"/>
          </a:xfrm>
        </p:grpSpPr>
        <p:sp>
          <p:nvSpPr>
            <p:cNvPr id="45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55" name="文本框 8"/>
            <p:cNvSpPr txBox="1"/>
            <p:nvPr/>
          </p:nvSpPr>
          <p:spPr>
            <a:xfrm>
              <a:off x="1621668" y="0"/>
              <a:ext cx="3176968"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内容—静态建模</a:t>
              </a:r>
            </a:p>
          </p:txBody>
        </p:sp>
      </p:grpSp>
      <p:pic>
        <p:nvPicPr>
          <p:cNvPr id="457" name="屏幕快照 2018-06-18 上午1.30.38.png" descr="屏幕快照 2018-06-18 上午1.30.38.png"/>
          <p:cNvPicPr>
            <a:picLocks noChangeAspect="1"/>
          </p:cNvPicPr>
          <p:nvPr/>
        </p:nvPicPr>
        <p:blipFill>
          <a:blip r:embed="rId2">
            <a:extLst/>
          </a:blip>
          <a:stretch>
            <a:fillRect/>
          </a:stretch>
        </p:blipFill>
        <p:spPr>
          <a:xfrm>
            <a:off x="1619250" y="965316"/>
            <a:ext cx="8953500" cy="5816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56"/>
                                        </p:tgtEl>
                                        <p:attrNameLst>
                                          <p:attrName>style.visibility</p:attrName>
                                        </p:attrNameLst>
                                      </p:cBhvr>
                                      <p:to>
                                        <p:strVal val="visible"/>
                                      </p:to>
                                    </p:set>
                                    <p:anim calcmode="lin" valueType="num">
                                      <p:cBhvr>
                                        <p:cTn id="7" dur="500" fill="hold"/>
                                        <p:tgtEl>
                                          <p:spTgt spid="456"/>
                                        </p:tgtEl>
                                        <p:attrNameLst>
                                          <p:attrName>ppt_x</p:attrName>
                                        </p:attrNameLst>
                                      </p:cBhvr>
                                      <p:tavLst>
                                        <p:tav tm="0">
                                          <p:val>
                                            <p:strVal val="0-#ppt_w/2"/>
                                          </p:val>
                                        </p:tav>
                                        <p:tav tm="100000">
                                          <p:val>
                                            <p:strVal val="#ppt_x"/>
                                          </p:val>
                                        </p:tav>
                                      </p:tavLst>
                                    </p:anim>
                                    <p:anim calcmode="lin" valueType="num">
                                      <p:cBhvr>
                                        <p:cTn id="8" dur="500" fill="hold"/>
                                        <p:tgtEl>
                                          <p:spTgt spid="4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57"/>
                                        </p:tgtEl>
                                        <p:attrNameLst>
                                          <p:attrName>style.visibility</p:attrName>
                                        </p:attrNameLst>
                                      </p:cBhvr>
                                      <p:to>
                                        <p:strVal val="visible"/>
                                      </p:to>
                                    </p:set>
                                    <p:anim calcmode="lin" valueType="num">
                                      <p:cBhvr>
                                        <p:cTn id="12" dur="750" fill="hold"/>
                                        <p:tgtEl>
                                          <p:spTgt spid="457"/>
                                        </p:tgtEl>
                                        <p:attrNameLst>
                                          <p:attrName>ppt_w</p:attrName>
                                        </p:attrNameLst>
                                      </p:cBhvr>
                                      <p:tavLst>
                                        <p:tav tm="0">
                                          <p:val>
                                            <p:fltVal val="0"/>
                                          </p:val>
                                        </p:tav>
                                        <p:tav tm="100000">
                                          <p:val>
                                            <p:strVal val="#ppt_w"/>
                                          </p:val>
                                        </p:tav>
                                      </p:tavLst>
                                    </p:anim>
                                    <p:anim calcmode="lin" valueType="num">
                                      <p:cBhvr>
                                        <p:cTn id="13" dur="750" fill="hold"/>
                                        <p:tgtEl>
                                          <p:spTgt spid="4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1" animBg="1" advAuto="0"/>
      <p:bldP spid="457"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 name="组合 6"/>
          <p:cNvGrpSpPr/>
          <p:nvPr/>
        </p:nvGrpSpPr>
        <p:grpSpPr>
          <a:xfrm>
            <a:off x="-1" y="351827"/>
            <a:ext cx="4798637" cy="599442"/>
            <a:chOff x="0" y="0"/>
            <a:chExt cx="4798635" cy="599440"/>
          </a:xfrm>
        </p:grpSpPr>
        <p:sp>
          <p:nvSpPr>
            <p:cNvPr id="45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60" name="文本框 8"/>
            <p:cNvSpPr txBox="1"/>
            <p:nvPr/>
          </p:nvSpPr>
          <p:spPr>
            <a:xfrm>
              <a:off x="1621668" y="0"/>
              <a:ext cx="3176968"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内容—动态建模</a:t>
              </a:r>
            </a:p>
          </p:txBody>
        </p:sp>
      </p:grpSp>
      <p:pic>
        <p:nvPicPr>
          <p:cNvPr id="462" name="屏幕快照 2018-06-18 上午1.31.17.png" descr="屏幕快照 2018-06-18 上午1.31.17.png"/>
          <p:cNvPicPr>
            <a:picLocks noChangeAspect="1"/>
          </p:cNvPicPr>
          <p:nvPr/>
        </p:nvPicPr>
        <p:blipFill>
          <a:blip r:embed="rId2">
            <a:extLst/>
          </a:blip>
          <a:stretch>
            <a:fillRect/>
          </a:stretch>
        </p:blipFill>
        <p:spPr>
          <a:xfrm>
            <a:off x="2217625" y="991575"/>
            <a:ext cx="7756750" cy="58091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61"/>
                                        </p:tgtEl>
                                        <p:attrNameLst>
                                          <p:attrName>style.visibility</p:attrName>
                                        </p:attrNameLst>
                                      </p:cBhvr>
                                      <p:to>
                                        <p:strVal val="visible"/>
                                      </p:to>
                                    </p:set>
                                    <p:anim calcmode="lin" valueType="num">
                                      <p:cBhvr>
                                        <p:cTn id="7" dur="500" fill="hold"/>
                                        <p:tgtEl>
                                          <p:spTgt spid="461"/>
                                        </p:tgtEl>
                                        <p:attrNameLst>
                                          <p:attrName>ppt_x</p:attrName>
                                        </p:attrNameLst>
                                      </p:cBhvr>
                                      <p:tavLst>
                                        <p:tav tm="0">
                                          <p:val>
                                            <p:strVal val="0-#ppt_w/2"/>
                                          </p:val>
                                        </p:tav>
                                        <p:tav tm="100000">
                                          <p:val>
                                            <p:strVal val="#ppt_x"/>
                                          </p:val>
                                        </p:tav>
                                      </p:tavLst>
                                    </p:anim>
                                    <p:anim calcmode="lin" valueType="num">
                                      <p:cBhvr>
                                        <p:cTn id="8" dur="500" fill="hold"/>
                                        <p:tgtEl>
                                          <p:spTgt spid="4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62"/>
                                        </p:tgtEl>
                                        <p:attrNameLst>
                                          <p:attrName>style.visibility</p:attrName>
                                        </p:attrNameLst>
                                      </p:cBhvr>
                                      <p:to>
                                        <p:strVal val="visible"/>
                                      </p:to>
                                    </p:set>
                                    <p:anim calcmode="lin" valueType="num">
                                      <p:cBhvr>
                                        <p:cTn id="12" dur="750" fill="hold"/>
                                        <p:tgtEl>
                                          <p:spTgt spid="462"/>
                                        </p:tgtEl>
                                        <p:attrNameLst>
                                          <p:attrName>ppt_w</p:attrName>
                                        </p:attrNameLst>
                                      </p:cBhvr>
                                      <p:tavLst>
                                        <p:tav tm="0">
                                          <p:val>
                                            <p:fltVal val="0"/>
                                          </p:val>
                                        </p:tav>
                                        <p:tav tm="100000">
                                          <p:val>
                                            <p:strVal val="#ppt_w"/>
                                          </p:val>
                                        </p:tav>
                                      </p:tavLst>
                                    </p:anim>
                                    <p:anim calcmode="lin" valueType="num">
                                      <p:cBhvr>
                                        <p:cTn id="13" dur="750" fill="hold"/>
                                        <p:tgtEl>
                                          <p:spTgt spid="4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1" animBg="1" advAuto="0"/>
      <p:bldP spid="462"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6" name="组合 6"/>
          <p:cNvGrpSpPr/>
          <p:nvPr/>
        </p:nvGrpSpPr>
        <p:grpSpPr>
          <a:xfrm>
            <a:off x="-1" y="351828"/>
            <a:ext cx="5552981" cy="599441"/>
            <a:chOff x="0" y="0"/>
            <a:chExt cx="5552979" cy="599440"/>
          </a:xfrm>
        </p:grpSpPr>
        <p:sp>
          <p:nvSpPr>
            <p:cNvPr id="46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65" name="文本框 8"/>
            <p:cNvSpPr txBox="1"/>
            <p:nvPr/>
          </p:nvSpPr>
          <p:spPr>
            <a:xfrm>
              <a:off x="1621668" y="0"/>
              <a:ext cx="393131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超文本—静态建模</a:t>
              </a:r>
            </a:p>
          </p:txBody>
        </p:sp>
      </p:grpSp>
      <p:pic>
        <p:nvPicPr>
          <p:cNvPr id="467" name="屏幕快照 2018-06-18 上午1.32.04.png" descr="屏幕快照 2018-06-18 上午1.32.04.png"/>
          <p:cNvPicPr>
            <a:picLocks noChangeAspect="1"/>
          </p:cNvPicPr>
          <p:nvPr/>
        </p:nvPicPr>
        <p:blipFill>
          <a:blip r:embed="rId2">
            <a:extLst/>
          </a:blip>
          <a:stretch>
            <a:fillRect/>
          </a:stretch>
        </p:blipFill>
        <p:spPr>
          <a:xfrm>
            <a:off x="2217298" y="888206"/>
            <a:ext cx="8699501" cy="58293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66"/>
                                        </p:tgtEl>
                                        <p:attrNameLst>
                                          <p:attrName>style.visibility</p:attrName>
                                        </p:attrNameLst>
                                      </p:cBhvr>
                                      <p:to>
                                        <p:strVal val="visible"/>
                                      </p:to>
                                    </p:set>
                                    <p:anim calcmode="lin" valueType="num">
                                      <p:cBhvr>
                                        <p:cTn id="7" dur="500" fill="hold"/>
                                        <p:tgtEl>
                                          <p:spTgt spid="466"/>
                                        </p:tgtEl>
                                        <p:attrNameLst>
                                          <p:attrName>ppt_x</p:attrName>
                                        </p:attrNameLst>
                                      </p:cBhvr>
                                      <p:tavLst>
                                        <p:tav tm="0">
                                          <p:val>
                                            <p:strVal val="0-#ppt_w/2"/>
                                          </p:val>
                                        </p:tav>
                                        <p:tav tm="100000">
                                          <p:val>
                                            <p:strVal val="#ppt_x"/>
                                          </p:val>
                                        </p:tav>
                                      </p:tavLst>
                                    </p:anim>
                                    <p:anim calcmode="lin" valueType="num">
                                      <p:cBhvr>
                                        <p:cTn id="8" dur="500" fill="hold"/>
                                        <p:tgtEl>
                                          <p:spTgt spid="4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67"/>
                                        </p:tgtEl>
                                        <p:attrNameLst>
                                          <p:attrName>style.visibility</p:attrName>
                                        </p:attrNameLst>
                                      </p:cBhvr>
                                      <p:to>
                                        <p:strVal val="visible"/>
                                      </p:to>
                                    </p:set>
                                    <p:anim calcmode="lin" valueType="num">
                                      <p:cBhvr>
                                        <p:cTn id="12" dur="750" fill="hold"/>
                                        <p:tgtEl>
                                          <p:spTgt spid="467"/>
                                        </p:tgtEl>
                                        <p:attrNameLst>
                                          <p:attrName>ppt_w</p:attrName>
                                        </p:attrNameLst>
                                      </p:cBhvr>
                                      <p:tavLst>
                                        <p:tav tm="0">
                                          <p:val>
                                            <p:fltVal val="0"/>
                                          </p:val>
                                        </p:tav>
                                        <p:tav tm="100000">
                                          <p:val>
                                            <p:strVal val="#ppt_w"/>
                                          </p:val>
                                        </p:tav>
                                      </p:tavLst>
                                    </p:anim>
                                    <p:anim calcmode="lin" valueType="num">
                                      <p:cBhvr>
                                        <p:cTn id="13" dur="750" fill="hold"/>
                                        <p:tgtEl>
                                          <p:spTgt spid="4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1" animBg="1" advAuto="0"/>
      <p:bldP spid="467"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 name="组合 6"/>
          <p:cNvGrpSpPr/>
          <p:nvPr/>
        </p:nvGrpSpPr>
        <p:grpSpPr>
          <a:xfrm>
            <a:off x="-1" y="351828"/>
            <a:ext cx="5552981" cy="599441"/>
            <a:chOff x="0" y="0"/>
            <a:chExt cx="5552979" cy="599440"/>
          </a:xfrm>
        </p:grpSpPr>
        <p:sp>
          <p:nvSpPr>
            <p:cNvPr id="46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70" name="文本框 8"/>
            <p:cNvSpPr txBox="1"/>
            <p:nvPr/>
          </p:nvSpPr>
          <p:spPr>
            <a:xfrm>
              <a:off x="1621668" y="0"/>
              <a:ext cx="393131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超文本—动态建模</a:t>
              </a:r>
            </a:p>
          </p:txBody>
        </p:sp>
      </p:grpSp>
      <p:pic>
        <p:nvPicPr>
          <p:cNvPr id="472" name="超文本动态_李祯沛.jpg" descr="超文本动态_李祯沛.jpg"/>
          <p:cNvPicPr>
            <a:picLocks/>
          </p:cNvPicPr>
          <p:nvPr/>
        </p:nvPicPr>
        <p:blipFill>
          <a:blip r:embed="rId2">
            <a:extLst/>
          </a:blip>
          <a:stretch>
            <a:fillRect/>
          </a:stretch>
        </p:blipFill>
        <p:spPr>
          <a:xfrm>
            <a:off x="3067645" y="860054"/>
            <a:ext cx="6173004" cy="608434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71"/>
                                        </p:tgtEl>
                                        <p:attrNameLst>
                                          <p:attrName>style.visibility</p:attrName>
                                        </p:attrNameLst>
                                      </p:cBhvr>
                                      <p:to>
                                        <p:strVal val="visible"/>
                                      </p:to>
                                    </p:set>
                                    <p:anim calcmode="lin" valueType="num">
                                      <p:cBhvr>
                                        <p:cTn id="7" dur="500" fill="hold"/>
                                        <p:tgtEl>
                                          <p:spTgt spid="471"/>
                                        </p:tgtEl>
                                        <p:attrNameLst>
                                          <p:attrName>ppt_x</p:attrName>
                                        </p:attrNameLst>
                                      </p:cBhvr>
                                      <p:tavLst>
                                        <p:tav tm="0">
                                          <p:val>
                                            <p:strVal val="0-#ppt_w/2"/>
                                          </p:val>
                                        </p:tav>
                                        <p:tav tm="100000">
                                          <p:val>
                                            <p:strVal val="#ppt_x"/>
                                          </p:val>
                                        </p:tav>
                                      </p:tavLst>
                                    </p:anim>
                                    <p:anim calcmode="lin" valueType="num">
                                      <p:cBhvr>
                                        <p:cTn id="8" dur="500" fill="hold"/>
                                        <p:tgtEl>
                                          <p:spTgt spid="4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72"/>
                                        </p:tgtEl>
                                        <p:attrNameLst>
                                          <p:attrName>style.visibility</p:attrName>
                                        </p:attrNameLst>
                                      </p:cBhvr>
                                      <p:to>
                                        <p:strVal val="visible"/>
                                      </p:to>
                                    </p:set>
                                    <p:anim calcmode="lin" valueType="num">
                                      <p:cBhvr>
                                        <p:cTn id="12" dur="750" fill="hold"/>
                                        <p:tgtEl>
                                          <p:spTgt spid="472"/>
                                        </p:tgtEl>
                                        <p:attrNameLst>
                                          <p:attrName>ppt_w</p:attrName>
                                        </p:attrNameLst>
                                      </p:cBhvr>
                                      <p:tavLst>
                                        <p:tav tm="0">
                                          <p:val>
                                            <p:fltVal val="0"/>
                                          </p:val>
                                        </p:tav>
                                        <p:tav tm="100000">
                                          <p:val>
                                            <p:strVal val="#ppt_w"/>
                                          </p:val>
                                        </p:tav>
                                      </p:tavLst>
                                    </p:anim>
                                    <p:anim calcmode="lin" valueType="num">
                                      <p:cBhvr>
                                        <p:cTn id="13" dur="750" fill="hold"/>
                                        <p:tgtEl>
                                          <p:spTgt spid="4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1" animBg="1" advAuto="0"/>
      <p:bldP spid="472"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组合 6"/>
          <p:cNvGrpSpPr/>
          <p:nvPr/>
        </p:nvGrpSpPr>
        <p:grpSpPr>
          <a:xfrm>
            <a:off x="-1" y="351828"/>
            <a:ext cx="5552981" cy="599441"/>
            <a:chOff x="0" y="0"/>
            <a:chExt cx="5552979" cy="599440"/>
          </a:xfrm>
        </p:grpSpPr>
        <p:sp>
          <p:nvSpPr>
            <p:cNvPr id="47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75" name="文本框 8"/>
            <p:cNvSpPr txBox="1"/>
            <p:nvPr/>
          </p:nvSpPr>
          <p:spPr>
            <a:xfrm>
              <a:off x="1621668" y="0"/>
              <a:ext cx="393131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适应性—静态建模</a:t>
              </a:r>
            </a:p>
          </p:txBody>
        </p:sp>
      </p:grpSp>
      <p:pic>
        <p:nvPicPr>
          <p:cNvPr id="477" name="屏幕快照 2018-06-18 上午1.34.19.png" descr="屏幕快照 2018-06-18 上午1.34.19.png"/>
          <p:cNvPicPr>
            <a:picLocks noChangeAspect="1"/>
          </p:cNvPicPr>
          <p:nvPr/>
        </p:nvPicPr>
        <p:blipFill>
          <a:blip r:embed="rId2">
            <a:extLst/>
          </a:blip>
          <a:stretch>
            <a:fillRect/>
          </a:stretch>
        </p:blipFill>
        <p:spPr>
          <a:xfrm>
            <a:off x="1408758" y="985231"/>
            <a:ext cx="8877301" cy="54229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76"/>
                                        </p:tgtEl>
                                        <p:attrNameLst>
                                          <p:attrName>style.visibility</p:attrName>
                                        </p:attrNameLst>
                                      </p:cBhvr>
                                      <p:to>
                                        <p:strVal val="visible"/>
                                      </p:to>
                                    </p:set>
                                    <p:anim calcmode="lin" valueType="num">
                                      <p:cBhvr>
                                        <p:cTn id="7" dur="500" fill="hold"/>
                                        <p:tgtEl>
                                          <p:spTgt spid="476"/>
                                        </p:tgtEl>
                                        <p:attrNameLst>
                                          <p:attrName>ppt_x</p:attrName>
                                        </p:attrNameLst>
                                      </p:cBhvr>
                                      <p:tavLst>
                                        <p:tav tm="0">
                                          <p:val>
                                            <p:strVal val="0-#ppt_w/2"/>
                                          </p:val>
                                        </p:tav>
                                        <p:tav tm="100000">
                                          <p:val>
                                            <p:strVal val="#ppt_x"/>
                                          </p:val>
                                        </p:tav>
                                      </p:tavLst>
                                    </p:anim>
                                    <p:anim calcmode="lin" valueType="num">
                                      <p:cBhvr>
                                        <p:cTn id="8" dur="500" fill="hold"/>
                                        <p:tgtEl>
                                          <p:spTgt spid="4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77"/>
                                        </p:tgtEl>
                                        <p:attrNameLst>
                                          <p:attrName>style.visibility</p:attrName>
                                        </p:attrNameLst>
                                      </p:cBhvr>
                                      <p:to>
                                        <p:strVal val="visible"/>
                                      </p:to>
                                    </p:set>
                                    <p:anim calcmode="lin" valueType="num">
                                      <p:cBhvr>
                                        <p:cTn id="12" dur="750" fill="hold"/>
                                        <p:tgtEl>
                                          <p:spTgt spid="477"/>
                                        </p:tgtEl>
                                        <p:attrNameLst>
                                          <p:attrName>ppt_w</p:attrName>
                                        </p:attrNameLst>
                                      </p:cBhvr>
                                      <p:tavLst>
                                        <p:tav tm="0">
                                          <p:val>
                                            <p:fltVal val="0"/>
                                          </p:val>
                                        </p:tav>
                                        <p:tav tm="100000">
                                          <p:val>
                                            <p:strVal val="#ppt_w"/>
                                          </p:val>
                                        </p:tav>
                                      </p:tavLst>
                                    </p:anim>
                                    <p:anim calcmode="lin" valueType="num">
                                      <p:cBhvr>
                                        <p:cTn id="13" dur="750" fill="hold"/>
                                        <p:tgtEl>
                                          <p:spTgt spid="4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 name="组合 6"/>
          <p:cNvGrpSpPr/>
          <p:nvPr/>
        </p:nvGrpSpPr>
        <p:grpSpPr>
          <a:xfrm>
            <a:off x="-1" y="351828"/>
            <a:ext cx="5552981" cy="599441"/>
            <a:chOff x="0" y="0"/>
            <a:chExt cx="5552979" cy="599440"/>
          </a:xfrm>
        </p:grpSpPr>
        <p:sp>
          <p:nvSpPr>
            <p:cNvPr id="47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80" name="文本框 8"/>
            <p:cNvSpPr txBox="1"/>
            <p:nvPr/>
          </p:nvSpPr>
          <p:spPr>
            <a:xfrm>
              <a:off x="1621668" y="0"/>
              <a:ext cx="393131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适应性—动态建模</a:t>
              </a:r>
            </a:p>
          </p:txBody>
        </p:sp>
      </p:grpSp>
      <p:pic>
        <p:nvPicPr>
          <p:cNvPr id="482" name="屏幕快照 2018-06-18 上午1.38.33.png" descr="屏幕快照 2018-06-18 上午1.38.33.png"/>
          <p:cNvPicPr>
            <a:picLocks/>
          </p:cNvPicPr>
          <p:nvPr/>
        </p:nvPicPr>
        <p:blipFill>
          <a:blip r:embed="rId2">
            <a:extLst/>
          </a:blip>
          <a:stretch>
            <a:fillRect/>
          </a:stretch>
        </p:blipFill>
        <p:spPr>
          <a:xfrm>
            <a:off x="2791865" y="804401"/>
            <a:ext cx="6608270" cy="60379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81"/>
                                        </p:tgtEl>
                                        <p:attrNameLst>
                                          <p:attrName>style.visibility</p:attrName>
                                        </p:attrNameLst>
                                      </p:cBhvr>
                                      <p:to>
                                        <p:strVal val="visible"/>
                                      </p:to>
                                    </p:set>
                                    <p:anim calcmode="lin" valueType="num">
                                      <p:cBhvr>
                                        <p:cTn id="7" dur="500" fill="hold"/>
                                        <p:tgtEl>
                                          <p:spTgt spid="481"/>
                                        </p:tgtEl>
                                        <p:attrNameLst>
                                          <p:attrName>ppt_x</p:attrName>
                                        </p:attrNameLst>
                                      </p:cBhvr>
                                      <p:tavLst>
                                        <p:tav tm="0">
                                          <p:val>
                                            <p:strVal val="0-#ppt_w/2"/>
                                          </p:val>
                                        </p:tav>
                                        <p:tav tm="100000">
                                          <p:val>
                                            <p:strVal val="#ppt_x"/>
                                          </p:val>
                                        </p:tav>
                                      </p:tavLst>
                                    </p:anim>
                                    <p:anim calcmode="lin" valueType="num">
                                      <p:cBhvr>
                                        <p:cTn id="8" dur="500" fill="hold"/>
                                        <p:tgtEl>
                                          <p:spTgt spid="4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82"/>
                                        </p:tgtEl>
                                        <p:attrNameLst>
                                          <p:attrName>style.visibility</p:attrName>
                                        </p:attrNameLst>
                                      </p:cBhvr>
                                      <p:to>
                                        <p:strVal val="visible"/>
                                      </p:to>
                                    </p:set>
                                    <p:anim calcmode="lin" valueType="num">
                                      <p:cBhvr>
                                        <p:cTn id="12" dur="750" fill="hold"/>
                                        <p:tgtEl>
                                          <p:spTgt spid="482"/>
                                        </p:tgtEl>
                                        <p:attrNameLst>
                                          <p:attrName>ppt_w</p:attrName>
                                        </p:attrNameLst>
                                      </p:cBhvr>
                                      <p:tavLst>
                                        <p:tav tm="0">
                                          <p:val>
                                            <p:fltVal val="0"/>
                                          </p:val>
                                        </p:tav>
                                        <p:tav tm="100000">
                                          <p:val>
                                            <p:strVal val="#ppt_w"/>
                                          </p:val>
                                        </p:tav>
                                      </p:tavLst>
                                    </p:anim>
                                    <p:anim calcmode="lin" valueType="num">
                                      <p:cBhvr>
                                        <p:cTn id="13" dur="750" fill="hold"/>
                                        <p:tgtEl>
                                          <p:spTgt spid="4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1" animBg="1" advAuto="0"/>
      <p:bldP spid="482"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85"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488" name="组合 17"/>
          <p:cNvGrpSpPr/>
          <p:nvPr/>
        </p:nvGrpSpPr>
        <p:grpSpPr>
          <a:xfrm>
            <a:off x="2256943" y="-1647395"/>
            <a:ext cx="4245456" cy="10370479"/>
            <a:chOff x="0" y="0"/>
            <a:chExt cx="4245454" cy="10370477"/>
          </a:xfrm>
        </p:grpSpPr>
        <p:sp>
          <p:nvSpPr>
            <p:cNvPr id="486"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487"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489" name="文本框 23"/>
          <p:cNvSpPr txBox="1"/>
          <p:nvPr/>
        </p:nvSpPr>
        <p:spPr>
          <a:xfrm>
            <a:off x="7060201" y="2483623"/>
            <a:ext cx="4582275"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t>web应用架构设计</a:t>
            </a:r>
          </a:p>
        </p:txBody>
      </p:sp>
      <p:sp>
        <p:nvSpPr>
          <p:cNvPr id="490" name="文本框 21"/>
          <p:cNvSpPr txBox="1"/>
          <p:nvPr/>
        </p:nvSpPr>
        <p:spPr>
          <a:xfrm>
            <a:off x="7851940" y="3562818"/>
            <a:ext cx="3758567" cy="1374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a:solidFill>
                  <a:schemeClr val="accent3">
                    <a:lumOff val="-12941"/>
                  </a:schemeClr>
                </a:solidFill>
                <a:latin typeface="Times"/>
                <a:ea typeface="Times"/>
                <a:cs typeface="Times"/>
                <a:sym typeface="Times"/>
              </a:defRPr>
            </a:pPr>
            <a:r>
              <a:t>架构报告</a:t>
            </a:r>
            <a:endParaRPr sz="1200"/>
          </a:p>
          <a:p>
            <a:pPr defTabSz="457200">
              <a:lnSpc>
                <a:spcPts val="6300"/>
              </a:lnSpc>
              <a:spcBef>
                <a:spcPts val="1200"/>
              </a:spcBef>
              <a:defRPr sz="2666">
                <a:latin typeface="Times"/>
                <a:ea typeface="Times"/>
                <a:cs typeface="Times"/>
                <a:sym typeface="Times"/>
              </a:defRPr>
            </a:pPr>
            <a:br/>
            <a:endParaRPr/>
          </a:p>
        </p:txBody>
      </p:sp>
      <p:sp>
        <p:nvSpPr>
          <p:cNvPr id="491"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492"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t>T</a:t>
            </a:r>
          </a:p>
          <a:p>
            <a:pPr>
              <a:defRPr sz="4800" b="1">
                <a:solidFill>
                  <a:srgbClr val="FFFFFF"/>
                </a:solidFill>
              </a:defRPr>
            </a:pPr>
            <a:r>
              <a:t>A</a:t>
            </a:r>
          </a:p>
          <a:p>
            <a:pPr>
              <a:defRPr sz="4800" b="1">
                <a:solidFill>
                  <a:srgbClr val="FFFFFF"/>
                </a:solidFill>
              </a:defRPr>
            </a:pPr>
            <a:r>
              <a:t>S</a:t>
            </a:r>
          </a:p>
          <a:p>
            <a:pPr>
              <a:defRPr sz="4800" b="1">
                <a:solidFill>
                  <a:srgbClr val="FFFFFF"/>
                </a:solidFill>
              </a:defRPr>
            </a:pPr>
            <a:r>
              <a:t>K</a:t>
            </a:r>
          </a:p>
          <a:p>
            <a:pPr>
              <a:defRPr sz="4800" b="1">
                <a:solidFill>
                  <a:srgbClr val="FFFFFF"/>
                </a:solidFill>
              </a:defRPr>
            </a:pPr>
            <a:r>
              <a:t>5</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484"/>
                                        </p:tgtEl>
                                        <p:attrNameLst>
                                          <p:attrName>style.visibility</p:attrName>
                                        </p:attrNameLst>
                                      </p:cBhvr>
                                      <p:to>
                                        <p:strVal val="visible"/>
                                      </p:to>
                                    </p:set>
                                    <p:animEffect transition="in" filter="wipe(left)">
                                      <p:cBhvr>
                                        <p:cTn id="7" dur="750"/>
                                        <p:tgtEl>
                                          <p:spTgt spid="484"/>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485"/>
                                        </p:tgtEl>
                                        <p:attrNameLst>
                                          <p:attrName>style.visibility</p:attrName>
                                        </p:attrNameLst>
                                      </p:cBhvr>
                                      <p:to>
                                        <p:strVal val="visible"/>
                                      </p:to>
                                    </p:set>
                                    <p:anim calcmode="lin" valueType="num">
                                      <p:cBhvr>
                                        <p:cTn id="11" dur="500" fill="hold"/>
                                        <p:tgtEl>
                                          <p:spTgt spid="485"/>
                                        </p:tgtEl>
                                        <p:attrNameLst>
                                          <p:attrName>ppt_x</p:attrName>
                                        </p:attrNameLst>
                                      </p:cBhvr>
                                      <p:tavLst>
                                        <p:tav tm="0">
                                          <p:val>
                                            <p:strVal val="#ppt_x"/>
                                          </p:val>
                                        </p:tav>
                                        <p:tav tm="100000">
                                          <p:val>
                                            <p:strVal val="#ppt_x"/>
                                          </p:val>
                                        </p:tav>
                                      </p:tavLst>
                                    </p:anim>
                                    <p:anim calcmode="lin" valueType="num">
                                      <p:cBhvr>
                                        <p:cTn id="12" dur="500" fill="hold"/>
                                        <p:tgtEl>
                                          <p:spTgt spid="485"/>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488"/>
                                        </p:tgtEl>
                                        <p:attrNameLst>
                                          <p:attrName>style.visibility</p:attrName>
                                        </p:attrNameLst>
                                      </p:cBhvr>
                                      <p:to>
                                        <p:strVal val="visible"/>
                                      </p:to>
                                    </p:set>
                                    <p:animEffect transition="in" filter="box(in)">
                                      <p:cBhvr>
                                        <p:cTn id="16" dur="1000"/>
                                        <p:tgtEl>
                                          <p:spTgt spid="488"/>
                                        </p:tgtEl>
                                      </p:cBhvr>
                                    </p:animEffect>
                                  </p:childTnLst>
                                </p:cTn>
                              </p:par>
                            </p:childTnLst>
                          </p:cTn>
                        </p:par>
                        <p:par>
                          <p:cTn id="17" fill="hold">
                            <p:stCondLst>
                              <p:cond delay="2250"/>
                            </p:stCondLst>
                            <p:childTnLst>
                              <p:par>
                                <p:cTn id="18" presetID="15" presetClass="entr" presetSubtype="0" fill="hold" grpId="4" nodeType="afterEffect">
                                  <p:stCondLst>
                                    <p:cond delay="0"/>
                                  </p:stCondLst>
                                  <p:iterate>
                                    <p:tmAbs val="0"/>
                                  </p:iterate>
                                  <p:childTnLst>
                                    <p:set>
                                      <p:cBhvr>
                                        <p:cTn id="19" fill="hold"/>
                                        <p:tgtEl>
                                          <p:spTgt spid="489"/>
                                        </p:tgtEl>
                                        <p:attrNameLst>
                                          <p:attrName>style.visibility</p:attrName>
                                        </p:attrNameLst>
                                      </p:cBhvr>
                                      <p:to>
                                        <p:strVal val="visible"/>
                                      </p:to>
                                    </p:set>
                                    <p:anim calcmode="lin" valueType="num">
                                      <p:cBhvr>
                                        <p:cTn id="20" dur="500" fill="hold"/>
                                        <p:tgtEl>
                                          <p:spTgt spid="489"/>
                                        </p:tgtEl>
                                        <p:attrNameLst>
                                          <p:attrName>ppt_w</p:attrName>
                                        </p:attrNameLst>
                                      </p:cBhvr>
                                      <p:tavLst>
                                        <p:tav tm="0">
                                          <p:val>
                                            <p:fltVal val="0"/>
                                          </p:val>
                                        </p:tav>
                                        <p:tav tm="100000">
                                          <p:val>
                                            <p:strVal val="#ppt_w"/>
                                          </p:val>
                                        </p:tav>
                                      </p:tavLst>
                                    </p:anim>
                                    <p:anim calcmode="lin" valueType="num">
                                      <p:cBhvr>
                                        <p:cTn id="21" dur="500" fill="hold"/>
                                        <p:tgtEl>
                                          <p:spTgt spid="489"/>
                                        </p:tgtEl>
                                        <p:attrNameLst>
                                          <p:attrName>ppt_h</p:attrName>
                                        </p:attrNameLst>
                                      </p:cBhvr>
                                      <p:tavLst>
                                        <p:tav tm="0">
                                          <p:val>
                                            <p:fltVal val="0"/>
                                          </p:val>
                                        </p:tav>
                                        <p:tav tm="100000">
                                          <p:val>
                                            <p:strVal val="#ppt_h"/>
                                          </p:val>
                                        </p:tav>
                                      </p:tavLst>
                                    </p:anim>
                                    <p:anim calcmode="lin" valueType="num">
                                      <p:cBhvr>
                                        <p:cTn id="22" dur="500" fill="hold"/>
                                        <p:tgtEl>
                                          <p:spTgt spid="489"/>
                                        </p:tgtEl>
                                        <p:attrNameLst>
                                          <p:attrName>ppt_x</p:attrName>
                                        </p:attrNameLst>
                                      </p:cBhvr>
                                      <p:tavLst>
                                        <p:tav tm="0" fmla="#ppt_x+(cos(-2*pi*(1-$))*-#ppt_x-sin(-2*pi*(1-$))*(1-#ppt_y))*(1-$)">
                                          <p:val>
                                            <p:fltVal val="0"/>
                                          </p:val>
                                        </p:tav>
                                        <p:tav tm="100000">
                                          <p:val>
                                            <p:fltVal val="1"/>
                                          </p:val>
                                        </p:tav>
                                      </p:tavLst>
                                    </p:anim>
                                    <p:anim calcmode="lin" valueType="num">
                                      <p:cBhvr>
                                        <p:cTn id="23" dur="500" fill="hold"/>
                                        <p:tgtEl>
                                          <p:spTgt spid="489"/>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2750"/>
                            </p:stCondLst>
                            <p:childTnLst>
                              <p:par>
                                <p:cTn id="25" presetID="2" presetClass="entr" presetSubtype="4" fill="hold" grpId="5" nodeType="afterEffect">
                                  <p:stCondLst>
                                    <p:cond delay="0"/>
                                  </p:stCondLst>
                                  <p:iterate>
                                    <p:tmAbs val="0"/>
                                  </p:iterate>
                                  <p:childTnLst>
                                    <p:set>
                                      <p:cBhvr>
                                        <p:cTn id="26" fill="hold"/>
                                        <p:tgtEl>
                                          <p:spTgt spid="490"/>
                                        </p:tgtEl>
                                        <p:attrNameLst>
                                          <p:attrName>style.visibility</p:attrName>
                                        </p:attrNameLst>
                                      </p:cBhvr>
                                      <p:to>
                                        <p:strVal val="visible"/>
                                      </p:to>
                                    </p:set>
                                    <p:anim calcmode="lin" valueType="num">
                                      <p:cBhvr>
                                        <p:cTn id="27" dur="500" fill="hold"/>
                                        <p:tgtEl>
                                          <p:spTgt spid="490"/>
                                        </p:tgtEl>
                                        <p:attrNameLst>
                                          <p:attrName>ppt_x</p:attrName>
                                        </p:attrNameLst>
                                      </p:cBhvr>
                                      <p:tavLst>
                                        <p:tav tm="0">
                                          <p:val>
                                            <p:strVal val="#ppt_x"/>
                                          </p:val>
                                        </p:tav>
                                        <p:tav tm="100000">
                                          <p:val>
                                            <p:strVal val="#ppt_x"/>
                                          </p:val>
                                        </p:tav>
                                      </p:tavLst>
                                    </p:anim>
                                    <p:anim calcmode="lin" valueType="num">
                                      <p:cBhvr>
                                        <p:cTn id="28" dur="500" fill="hold"/>
                                        <p:tgtEl>
                                          <p:spTgt spid="490"/>
                                        </p:tgtEl>
                                        <p:attrNameLst>
                                          <p:attrName>ppt_y</p:attrName>
                                        </p:attrNameLst>
                                      </p:cBhvr>
                                      <p:tavLst>
                                        <p:tav tm="0">
                                          <p:val>
                                            <p:strVal val="1+#ppt_h/2"/>
                                          </p:val>
                                        </p:tav>
                                        <p:tav tm="100000">
                                          <p:val>
                                            <p:strVal val="#ppt_y"/>
                                          </p:val>
                                        </p:tav>
                                      </p:tavLst>
                                    </p:anim>
                                  </p:childTnLst>
                                </p:cTn>
                              </p:par>
                            </p:childTnLst>
                          </p:cTn>
                        </p:par>
                        <p:par>
                          <p:cTn id="29" fill="hold">
                            <p:stCondLst>
                              <p:cond delay="3250"/>
                            </p:stCondLst>
                            <p:childTnLst>
                              <p:par>
                                <p:cTn id="30" presetID="9" presetClass="entr" fill="hold" grpId="6" nodeType="afterEffect">
                                  <p:stCondLst>
                                    <p:cond delay="0"/>
                                  </p:stCondLst>
                                  <p:iterate>
                                    <p:tmAbs val="0"/>
                                  </p:iterate>
                                  <p:childTnLst>
                                    <p:set>
                                      <p:cBhvr>
                                        <p:cTn id="31" fill="hold"/>
                                        <p:tgtEl>
                                          <p:spTgt spid="491"/>
                                        </p:tgtEl>
                                        <p:attrNameLst>
                                          <p:attrName>style.visibility</p:attrName>
                                        </p:attrNameLst>
                                      </p:cBhvr>
                                      <p:to>
                                        <p:strVal val="visible"/>
                                      </p:to>
                                    </p:set>
                                    <p:animEffect transition="in" filter="dissolve">
                                      <p:cBhvr>
                                        <p:cTn id="32" dur="500"/>
                                        <p:tgtEl>
                                          <p:spTgt spid="491"/>
                                        </p:tgtEl>
                                      </p:cBhvr>
                                    </p:animEffect>
                                  </p:childTnLst>
                                </p:cTn>
                              </p:par>
                            </p:childTnLst>
                          </p:cTn>
                        </p:par>
                        <p:par>
                          <p:cTn id="33" fill="hold">
                            <p:stCondLst>
                              <p:cond delay="3750"/>
                            </p:stCondLst>
                            <p:childTnLst>
                              <p:par>
                                <p:cTn id="34" presetID="9" presetClass="entr" fill="hold" grpId="7" nodeType="afterEffect">
                                  <p:stCondLst>
                                    <p:cond delay="0"/>
                                  </p:stCondLst>
                                  <p:iterate>
                                    <p:tmAbs val="0"/>
                                  </p:iterate>
                                  <p:childTnLst>
                                    <p:set>
                                      <p:cBhvr>
                                        <p:cTn id="35" fill="hold"/>
                                        <p:tgtEl>
                                          <p:spTgt spid="492"/>
                                        </p:tgtEl>
                                        <p:attrNameLst>
                                          <p:attrName>style.visibility</p:attrName>
                                        </p:attrNameLst>
                                      </p:cBhvr>
                                      <p:to>
                                        <p:strVal val="visible"/>
                                      </p:to>
                                    </p:set>
                                    <p:animEffect transition="in" filter="dissolve">
                                      <p:cBhvr>
                                        <p:cTn id="36"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1" animBg="1" advAuto="0"/>
      <p:bldP spid="485" grpId="2" animBg="1" advAuto="0"/>
      <p:bldP spid="488" grpId="3" animBg="1" advAuto="0"/>
      <p:bldP spid="489" grpId="4" animBg="1" advAuto="0"/>
      <p:bldP spid="490" grpId="5" animBg="1" advAuto="0"/>
      <p:bldP spid="491" grpId="6" animBg="1" advAuto="0"/>
      <p:bldP spid="492" grpId="7"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6"/>
          <p:cNvGrpSpPr/>
          <p:nvPr/>
        </p:nvGrpSpPr>
        <p:grpSpPr>
          <a:xfrm>
            <a:off x="-1" y="351828"/>
            <a:ext cx="4966523" cy="599441"/>
            <a:chOff x="0" y="0"/>
            <a:chExt cx="4966521" cy="599440"/>
          </a:xfrm>
        </p:grpSpPr>
        <p:sp>
          <p:nvSpPr>
            <p:cNvPr id="49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495" name="文本框 8"/>
            <p:cNvSpPr txBox="1"/>
            <p:nvPr/>
          </p:nvSpPr>
          <p:spPr>
            <a:xfrm>
              <a:off x="1621668" y="0"/>
              <a:ext cx="334485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系统各层次职责</a:t>
              </a:r>
            </a:p>
          </p:txBody>
        </p:sp>
      </p:grpSp>
      <p:pic>
        <p:nvPicPr>
          <p:cNvPr id="497" name="屏幕快照 2018-06-18 上午1.46.10.png" descr="屏幕快照 2018-06-18 上午1.46.10.png"/>
          <p:cNvPicPr>
            <a:picLocks noChangeAspect="1"/>
          </p:cNvPicPr>
          <p:nvPr/>
        </p:nvPicPr>
        <p:blipFill>
          <a:blip r:embed="rId2">
            <a:extLst/>
          </a:blip>
          <a:stretch>
            <a:fillRect/>
          </a:stretch>
        </p:blipFill>
        <p:spPr>
          <a:xfrm>
            <a:off x="267239" y="904775"/>
            <a:ext cx="7468513" cy="6012685"/>
          </a:xfrm>
          <a:prstGeom prst="rect">
            <a:avLst/>
          </a:prstGeom>
          <a:ln w="12700">
            <a:miter lim="400000"/>
          </a:ln>
        </p:spPr>
      </p:pic>
      <p:grpSp>
        <p:nvGrpSpPr>
          <p:cNvPr id="500" name="椭圆 17"/>
          <p:cNvGrpSpPr/>
          <p:nvPr/>
        </p:nvGrpSpPr>
        <p:grpSpPr>
          <a:xfrm>
            <a:off x="6427759" y="1157052"/>
            <a:ext cx="576623" cy="576787"/>
            <a:chOff x="0" y="0"/>
            <a:chExt cx="576622" cy="576786"/>
          </a:xfrm>
        </p:grpSpPr>
        <p:sp>
          <p:nvSpPr>
            <p:cNvPr id="498"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499" name="1"/>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a:t>
              </a:r>
            </a:p>
          </p:txBody>
        </p:sp>
      </p:grpSp>
      <p:sp>
        <p:nvSpPr>
          <p:cNvPr id="501" name="直接连接符 18"/>
          <p:cNvSpPr/>
          <p:nvPr/>
        </p:nvSpPr>
        <p:spPr>
          <a:xfrm>
            <a:off x="6992196" y="1423784"/>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502" name="标题 11"/>
          <p:cNvSpPr txBox="1"/>
          <p:nvPr/>
        </p:nvSpPr>
        <p:spPr>
          <a:xfrm>
            <a:off x="8021737" y="1203196"/>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886968">
              <a:defRPr sz="1358">
                <a:solidFill>
                  <a:srgbClr val="808080"/>
                </a:solidFill>
                <a:latin typeface="微软雅黑"/>
                <a:ea typeface="微软雅黑"/>
                <a:cs typeface="微软雅黑"/>
                <a:sym typeface="微软雅黑"/>
              </a:defRPr>
            </a:lvl1pPr>
          </a:lstStyle>
          <a:p>
            <a:r>
              <a:t>展示层的职责是数据的展现和采集，数据采集的结果提交给业务逻辑层处理。</a:t>
            </a:r>
          </a:p>
        </p:txBody>
      </p:sp>
      <p:grpSp>
        <p:nvGrpSpPr>
          <p:cNvPr id="505" name="椭圆 20"/>
          <p:cNvGrpSpPr/>
          <p:nvPr/>
        </p:nvGrpSpPr>
        <p:grpSpPr>
          <a:xfrm>
            <a:off x="6427759" y="3150726"/>
            <a:ext cx="576623" cy="576787"/>
            <a:chOff x="0" y="0"/>
            <a:chExt cx="576622" cy="576786"/>
          </a:xfrm>
        </p:grpSpPr>
        <p:sp>
          <p:nvSpPr>
            <p:cNvPr id="503"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504" name="2"/>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2</a:t>
              </a:r>
            </a:p>
          </p:txBody>
        </p:sp>
      </p:grpSp>
      <p:sp>
        <p:nvSpPr>
          <p:cNvPr id="506" name="直接连接符 21"/>
          <p:cNvSpPr/>
          <p:nvPr/>
        </p:nvSpPr>
        <p:spPr>
          <a:xfrm>
            <a:off x="6992198" y="341745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507" name="标题 11"/>
          <p:cNvSpPr txBox="1"/>
          <p:nvPr/>
        </p:nvSpPr>
        <p:spPr>
          <a:xfrm>
            <a:off x="8008342" y="2787307"/>
            <a:ext cx="3963055" cy="224762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365760">
              <a:lnSpc>
                <a:spcPts val="2900"/>
              </a:lnSpc>
              <a:spcBef>
                <a:spcPts val="1200"/>
              </a:spcBef>
              <a:defRPr sz="1280">
                <a:solidFill>
                  <a:schemeClr val="accent3">
                    <a:lumOff val="-12941"/>
                  </a:schemeClr>
                </a:solidFill>
                <a:latin typeface="+mj-lt"/>
                <a:ea typeface="+mj-ea"/>
                <a:cs typeface="+mj-cs"/>
                <a:sym typeface="Helvetica"/>
              </a:defRPr>
            </a:pPr>
            <a:r>
              <a:t>业务逻辑层的职责是按预定的业务逻辑处理UI层提交的请求。</a:t>
            </a:r>
          </a:p>
          <a:p>
            <a:pPr defTabSz="365760">
              <a:lnSpc>
                <a:spcPts val="2900"/>
              </a:lnSpc>
              <a:spcBef>
                <a:spcPts val="1200"/>
              </a:spcBef>
              <a:defRPr sz="1280">
                <a:solidFill>
                  <a:schemeClr val="accent3">
                    <a:lumOff val="-12941"/>
                  </a:schemeClr>
                </a:solidFill>
                <a:latin typeface="+mj-lt"/>
                <a:ea typeface="+mj-ea"/>
                <a:cs typeface="+mj-cs"/>
                <a:sym typeface="Helvetica"/>
              </a:defRPr>
            </a:pPr>
            <a:r>
              <a:t>（1）基本业务功能子层负责基本业务功能的实现。</a:t>
            </a:r>
          </a:p>
          <a:p>
            <a:pPr defTabSz="365760">
              <a:lnSpc>
                <a:spcPts val="2900"/>
              </a:lnSpc>
              <a:spcBef>
                <a:spcPts val="1200"/>
              </a:spcBef>
              <a:defRPr sz="1280">
                <a:solidFill>
                  <a:schemeClr val="accent3">
                    <a:lumOff val="-12941"/>
                  </a:schemeClr>
                </a:solidFill>
                <a:latin typeface="+mj-lt"/>
                <a:ea typeface="+mj-ea"/>
                <a:cs typeface="+mj-cs"/>
                <a:sym typeface="Helvetica"/>
              </a:defRPr>
            </a:pPr>
            <a:r>
              <a:t>（2）业务流子层负责将基本业务功能子层提供的多个基本业务功能组织成一个完整的业务流。</a:t>
            </a:r>
          </a:p>
          <a:p>
            <a:pPr defTabSz="365760">
              <a:lnSpc>
                <a:spcPts val="2900"/>
              </a:lnSpc>
              <a:spcBef>
                <a:spcPts val="1200"/>
              </a:spcBef>
              <a:defRPr sz="1280">
                <a:solidFill>
                  <a:srgbClr val="24292E"/>
                </a:solidFill>
                <a:latin typeface="+mj-lt"/>
                <a:ea typeface="+mj-ea"/>
                <a:cs typeface="+mj-cs"/>
                <a:sym typeface="Helvetica"/>
              </a:defRPr>
            </a:pPr>
            <a:endParaRPr sz="1120">
              <a:solidFill>
                <a:srgbClr val="808080"/>
              </a:solidFill>
              <a:latin typeface="微软雅黑"/>
              <a:ea typeface="微软雅黑"/>
              <a:cs typeface="微软雅黑"/>
              <a:sym typeface="微软雅黑"/>
            </a:endParaRPr>
          </a:p>
        </p:txBody>
      </p:sp>
      <p:grpSp>
        <p:nvGrpSpPr>
          <p:cNvPr id="510" name="椭圆 23"/>
          <p:cNvGrpSpPr/>
          <p:nvPr/>
        </p:nvGrpSpPr>
        <p:grpSpPr>
          <a:xfrm>
            <a:off x="6427759" y="5410410"/>
            <a:ext cx="576623" cy="576787"/>
            <a:chOff x="0" y="0"/>
            <a:chExt cx="576622" cy="576786"/>
          </a:xfrm>
        </p:grpSpPr>
        <p:sp>
          <p:nvSpPr>
            <p:cNvPr id="508"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509" name="3"/>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3</a:t>
              </a:r>
            </a:p>
          </p:txBody>
        </p:sp>
      </p:grpSp>
      <p:sp>
        <p:nvSpPr>
          <p:cNvPr id="511" name="直接连接符 24"/>
          <p:cNvSpPr/>
          <p:nvPr/>
        </p:nvSpPr>
        <p:spPr>
          <a:xfrm>
            <a:off x="6992198" y="5677142"/>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512" name="标题 11"/>
          <p:cNvSpPr txBox="1"/>
          <p:nvPr/>
        </p:nvSpPr>
        <p:spPr>
          <a:xfrm>
            <a:off x="8021739" y="5456554"/>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886968">
              <a:defRPr sz="1358">
                <a:solidFill>
                  <a:srgbClr val="808080"/>
                </a:solidFill>
                <a:latin typeface="微软雅黑"/>
                <a:ea typeface="微软雅黑"/>
                <a:cs typeface="微软雅黑"/>
                <a:sym typeface="微软雅黑"/>
              </a:defRPr>
            </a:lvl1pPr>
          </a:lstStyle>
          <a:p>
            <a:r>
              <a:t>数据层的职责是提供全面的资源访问功能支持，并向上层屏蔽资源的来源。</a:t>
            </a:r>
          </a:p>
        </p:txBody>
      </p:sp>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496"/>
                                        </p:tgtEl>
                                        <p:attrNameLst>
                                          <p:attrName>style.visibility</p:attrName>
                                        </p:attrNameLst>
                                      </p:cBhvr>
                                      <p:to>
                                        <p:strVal val="visible"/>
                                      </p:to>
                                    </p:set>
                                    <p:anim calcmode="lin" valueType="num">
                                      <p:cBhvr>
                                        <p:cTn id="7" dur="500" fill="hold"/>
                                        <p:tgtEl>
                                          <p:spTgt spid="496"/>
                                        </p:tgtEl>
                                        <p:attrNameLst>
                                          <p:attrName>ppt_x</p:attrName>
                                        </p:attrNameLst>
                                      </p:cBhvr>
                                      <p:tavLst>
                                        <p:tav tm="0">
                                          <p:val>
                                            <p:strVal val="0-#ppt_w/2"/>
                                          </p:val>
                                        </p:tav>
                                        <p:tav tm="100000">
                                          <p:val>
                                            <p:strVal val="#ppt_x"/>
                                          </p:val>
                                        </p:tav>
                                      </p:tavLst>
                                    </p:anim>
                                    <p:anim calcmode="lin" valueType="num">
                                      <p:cBhvr>
                                        <p:cTn id="8" dur="500" fill="hold"/>
                                        <p:tgtEl>
                                          <p:spTgt spid="4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97"/>
                                        </p:tgtEl>
                                        <p:attrNameLst>
                                          <p:attrName>style.visibility</p:attrName>
                                        </p:attrNameLst>
                                      </p:cBhvr>
                                      <p:to>
                                        <p:strVal val="visible"/>
                                      </p:to>
                                    </p:set>
                                    <p:anim calcmode="lin" valueType="num">
                                      <p:cBhvr>
                                        <p:cTn id="12" dur="750" fill="hold"/>
                                        <p:tgtEl>
                                          <p:spTgt spid="497"/>
                                        </p:tgtEl>
                                        <p:attrNameLst>
                                          <p:attrName>ppt_w</p:attrName>
                                        </p:attrNameLst>
                                      </p:cBhvr>
                                      <p:tavLst>
                                        <p:tav tm="0">
                                          <p:val>
                                            <p:fltVal val="0"/>
                                          </p:val>
                                        </p:tav>
                                        <p:tav tm="100000">
                                          <p:val>
                                            <p:strVal val="#ppt_w"/>
                                          </p:val>
                                        </p:tav>
                                      </p:tavLst>
                                    </p:anim>
                                    <p:anim calcmode="lin" valueType="num">
                                      <p:cBhvr>
                                        <p:cTn id="13" dur="750" fill="hold"/>
                                        <p:tgtEl>
                                          <p:spTgt spid="497"/>
                                        </p:tgtEl>
                                        <p:attrNameLst>
                                          <p:attrName>ppt_h</p:attrName>
                                        </p:attrNameLst>
                                      </p:cBhvr>
                                      <p:tavLst>
                                        <p:tav tm="0">
                                          <p:val>
                                            <p:fltVal val="0"/>
                                          </p:val>
                                        </p:tav>
                                        <p:tav tm="100000">
                                          <p:val>
                                            <p:strVal val="#ppt_h"/>
                                          </p:val>
                                        </p:tav>
                                      </p:tavLst>
                                    </p:anim>
                                  </p:childTnLst>
                                </p:cTn>
                              </p:par>
                            </p:childTnLst>
                          </p:cTn>
                        </p:par>
                        <p:par>
                          <p:cTn id="14" fill="hold">
                            <p:stCondLst>
                              <p:cond delay="1250"/>
                            </p:stCondLst>
                            <p:childTnLst>
                              <p:par>
                                <p:cTn id="15" presetID="9" presetClass="entr" fill="hold" grpId="3" nodeType="afterEffect">
                                  <p:stCondLst>
                                    <p:cond delay="0"/>
                                  </p:stCondLst>
                                  <p:iterate>
                                    <p:tmAbs val="0"/>
                                  </p:iterate>
                                  <p:childTnLst>
                                    <p:set>
                                      <p:cBhvr>
                                        <p:cTn id="16" fill="hold"/>
                                        <p:tgtEl>
                                          <p:spTgt spid="500"/>
                                        </p:tgtEl>
                                        <p:attrNameLst>
                                          <p:attrName>style.visibility</p:attrName>
                                        </p:attrNameLst>
                                      </p:cBhvr>
                                      <p:to>
                                        <p:strVal val="visible"/>
                                      </p:to>
                                    </p:set>
                                    <p:animEffect transition="in" filter="dissolve">
                                      <p:cBhvr>
                                        <p:cTn id="17" dur="250"/>
                                        <p:tgtEl>
                                          <p:spTgt spid="500"/>
                                        </p:tgtEl>
                                      </p:cBhvr>
                                    </p:animEffect>
                                  </p:childTnLst>
                                </p:cTn>
                              </p:par>
                            </p:childTnLst>
                          </p:cTn>
                        </p:par>
                        <p:par>
                          <p:cTn id="18" fill="hold">
                            <p:stCondLst>
                              <p:cond delay="1500"/>
                            </p:stCondLst>
                            <p:childTnLst>
                              <p:par>
                                <p:cTn id="19" presetID="22" presetClass="entr" presetSubtype="8" fill="hold" grpId="4" nodeType="afterEffect">
                                  <p:stCondLst>
                                    <p:cond delay="0"/>
                                  </p:stCondLst>
                                  <p:iterate>
                                    <p:tmAbs val="0"/>
                                  </p:iterate>
                                  <p:childTnLst>
                                    <p:set>
                                      <p:cBhvr>
                                        <p:cTn id="20" fill="hold"/>
                                        <p:tgtEl>
                                          <p:spTgt spid="501"/>
                                        </p:tgtEl>
                                        <p:attrNameLst>
                                          <p:attrName>style.visibility</p:attrName>
                                        </p:attrNameLst>
                                      </p:cBhvr>
                                      <p:to>
                                        <p:strVal val="visible"/>
                                      </p:to>
                                    </p:set>
                                    <p:animEffect transition="in" filter="wipe(left)">
                                      <p:cBhvr>
                                        <p:cTn id="21" dur="250"/>
                                        <p:tgtEl>
                                          <p:spTgt spid="501"/>
                                        </p:tgtEl>
                                      </p:cBhvr>
                                    </p:animEffect>
                                  </p:childTnLst>
                                </p:cTn>
                              </p:par>
                            </p:childTnLst>
                          </p:cTn>
                        </p:par>
                        <p:par>
                          <p:cTn id="22" fill="hold">
                            <p:stCondLst>
                              <p:cond delay="1750"/>
                            </p:stCondLst>
                            <p:childTnLst>
                              <p:par>
                                <p:cTn id="23" presetID="23" presetClass="entr" presetSubtype="16" fill="hold" grpId="5" nodeType="afterEffect">
                                  <p:stCondLst>
                                    <p:cond delay="0"/>
                                  </p:stCondLst>
                                  <p:iterate>
                                    <p:tmAbs val="0"/>
                                  </p:iterate>
                                  <p:childTnLst>
                                    <p:set>
                                      <p:cBhvr>
                                        <p:cTn id="24" fill="hold"/>
                                        <p:tgtEl>
                                          <p:spTgt spid="502"/>
                                        </p:tgtEl>
                                        <p:attrNameLst>
                                          <p:attrName>style.visibility</p:attrName>
                                        </p:attrNameLst>
                                      </p:cBhvr>
                                      <p:to>
                                        <p:strVal val="visible"/>
                                      </p:to>
                                    </p:set>
                                    <p:anim calcmode="lin" valueType="num">
                                      <p:cBhvr>
                                        <p:cTn id="25" dur="250" fill="hold"/>
                                        <p:tgtEl>
                                          <p:spTgt spid="502"/>
                                        </p:tgtEl>
                                        <p:attrNameLst>
                                          <p:attrName>ppt_w</p:attrName>
                                        </p:attrNameLst>
                                      </p:cBhvr>
                                      <p:tavLst>
                                        <p:tav tm="0">
                                          <p:val>
                                            <p:fltVal val="0"/>
                                          </p:val>
                                        </p:tav>
                                        <p:tav tm="100000">
                                          <p:val>
                                            <p:strVal val="#ppt_w"/>
                                          </p:val>
                                        </p:tav>
                                      </p:tavLst>
                                    </p:anim>
                                    <p:anim calcmode="lin" valueType="num">
                                      <p:cBhvr>
                                        <p:cTn id="26" dur="250" fill="hold"/>
                                        <p:tgtEl>
                                          <p:spTgt spid="502"/>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9" presetClass="entr" fill="hold" grpId="6" nodeType="afterEffect">
                                  <p:stCondLst>
                                    <p:cond delay="0"/>
                                  </p:stCondLst>
                                  <p:iterate>
                                    <p:tmAbs val="0"/>
                                  </p:iterate>
                                  <p:childTnLst>
                                    <p:set>
                                      <p:cBhvr>
                                        <p:cTn id="29" fill="hold"/>
                                        <p:tgtEl>
                                          <p:spTgt spid="505"/>
                                        </p:tgtEl>
                                        <p:attrNameLst>
                                          <p:attrName>style.visibility</p:attrName>
                                        </p:attrNameLst>
                                      </p:cBhvr>
                                      <p:to>
                                        <p:strVal val="visible"/>
                                      </p:to>
                                    </p:set>
                                    <p:animEffect transition="in" filter="dissolve">
                                      <p:cBhvr>
                                        <p:cTn id="30" dur="250"/>
                                        <p:tgtEl>
                                          <p:spTgt spid="505"/>
                                        </p:tgtEl>
                                      </p:cBhvr>
                                    </p:animEffect>
                                  </p:childTnLst>
                                </p:cTn>
                              </p:par>
                            </p:childTnLst>
                          </p:cTn>
                        </p:par>
                        <p:par>
                          <p:cTn id="31" fill="hold">
                            <p:stCondLst>
                              <p:cond delay="2250"/>
                            </p:stCondLst>
                            <p:childTnLst>
                              <p:par>
                                <p:cTn id="32" presetID="22" presetClass="entr" presetSubtype="8" fill="hold" grpId="7" nodeType="afterEffect">
                                  <p:stCondLst>
                                    <p:cond delay="0"/>
                                  </p:stCondLst>
                                  <p:iterate>
                                    <p:tmAbs val="0"/>
                                  </p:iterate>
                                  <p:childTnLst>
                                    <p:set>
                                      <p:cBhvr>
                                        <p:cTn id="33" fill="hold"/>
                                        <p:tgtEl>
                                          <p:spTgt spid="506"/>
                                        </p:tgtEl>
                                        <p:attrNameLst>
                                          <p:attrName>style.visibility</p:attrName>
                                        </p:attrNameLst>
                                      </p:cBhvr>
                                      <p:to>
                                        <p:strVal val="visible"/>
                                      </p:to>
                                    </p:set>
                                    <p:animEffect transition="in" filter="wipe(left)">
                                      <p:cBhvr>
                                        <p:cTn id="34" dur="250"/>
                                        <p:tgtEl>
                                          <p:spTgt spid="506"/>
                                        </p:tgtEl>
                                      </p:cBhvr>
                                    </p:animEffect>
                                  </p:childTnLst>
                                </p:cTn>
                              </p:par>
                            </p:childTnLst>
                          </p:cTn>
                        </p:par>
                        <p:par>
                          <p:cTn id="35" fill="hold">
                            <p:stCondLst>
                              <p:cond delay="2500"/>
                            </p:stCondLst>
                            <p:childTnLst>
                              <p:par>
                                <p:cTn id="36" presetID="23" presetClass="entr" presetSubtype="16" fill="hold" grpId="8" nodeType="afterEffect">
                                  <p:stCondLst>
                                    <p:cond delay="0"/>
                                  </p:stCondLst>
                                  <p:iterate>
                                    <p:tmAbs val="0"/>
                                  </p:iterate>
                                  <p:childTnLst>
                                    <p:set>
                                      <p:cBhvr>
                                        <p:cTn id="37" fill="hold"/>
                                        <p:tgtEl>
                                          <p:spTgt spid="507"/>
                                        </p:tgtEl>
                                        <p:attrNameLst>
                                          <p:attrName>style.visibility</p:attrName>
                                        </p:attrNameLst>
                                      </p:cBhvr>
                                      <p:to>
                                        <p:strVal val="visible"/>
                                      </p:to>
                                    </p:set>
                                    <p:anim calcmode="lin" valueType="num">
                                      <p:cBhvr>
                                        <p:cTn id="38" dur="250" fill="hold"/>
                                        <p:tgtEl>
                                          <p:spTgt spid="507"/>
                                        </p:tgtEl>
                                        <p:attrNameLst>
                                          <p:attrName>ppt_w</p:attrName>
                                        </p:attrNameLst>
                                      </p:cBhvr>
                                      <p:tavLst>
                                        <p:tav tm="0">
                                          <p:val>
                                            <p:fltVal val="0"/>
                                          </p:val>
                                        </p:tav>
                                        <p:tav tm="100000">
                                          <p:val>
                                            <p:strVal val="#ppt_w"/>
                                          </p:val>
                                        </p:tav>
                                      </p:tavLst>
                                    </p:anim>
                                    <p:anim calcmode="lin" valueType="num">
                                      <p:cBhvr>
                                        <p:cTn id="39" dur="250" fill="hold"/>
                                        <p:tgtEl>
                                          <p:spTgt spid="507"/>
                                        </p:tgtEl>
                                        <p:attrNameLst>
                                          <p:attrName>ppt_h</p:attrName>
                                        </p:attrNameLst>
                                      </p:cBhvr>
                                      <p:tavLst>
                                        <p:tav tm="0">
                                          <p:val>
                                            <p:fltVal val="0"/>
                                          </p:val>
                                        </p:tav>
                                        <p:tav tm="100000">
                                          <p:val>
                                            <p:strVal val="#ppt_h"/>
                                          </p:val>
                                        </p:tav>
                                      </p:tavLst>
                                    </p:anim>
                                  </p:childTnLst>
                                </p:cTn>
                              </p:par>
                            </p:childTnLst>
                          </p:cTn>
                        </p:par>
                        <p:par>
                          <p:cTn id="40" fill="hold">
                            <p:stCondLst>
                              <p:cond delay="2750"/>
                            </p:stCondLst>
                            <p:childTnLst>
                              <p:par>
                                <p:cTn id="41" presetID="9" presetClass="entr" fill="hold" grpId="9" nodeType="afterEffect">
                                  <p:stCondLst>
                                    <p:cond delay="0"/>
                                  </p:stCondLst>
                                  <p:iterate>
                                    <p:tmAbs val="0"/>
                                  </p:iterate>
                                  <p:childTnLst>
                                    <p:set>
                                      <p:cBhvr>
                                        <p:cTn id="42" fill="hold"/>
                                        <p:tgtEl>
                                          <p:spTgt spid="510"/>
                                        </p:tgtEl>
                                        <p:attrNameLst>
                                          <p:attrName>style.visibility</p:attrName>
                                        </p:attrNameLst>
                                      </p:cBhvr>
                                      <p:to>
                                        <p:strVal val="visible"/>
                                      </p:to>
                                    </p:set>
                                    <p:animEffect transition="in" filter="dissolve">
                                      <p:cBhvr>
                                        <p:cTn id="43" dur="250"/>
                                        <p:tgtEl>
                                          <p:spTgt spid="510"/>
                                        </p:tgtEl>
                                      </p:cBhvr>
                                    </p:animEffect>
                                  </p:childTnLst>
                                </p:cTn>
                              </p:par>
                            </p:childTnLst>
                          </p:cTn>
                        </p:par>
                        <p:par>
                          <p:cTn id="44" fill="hold">
                            <p:stCondLst>
                              <p:cond delay="3000"/>
                            </p:stCondLst>
                            <p:childTnLst>
                              <p:par>
                                <p:cTn id="45" presetID="22" presetClass="entr" presetSubtype="8" fill="hold" grpId="10" nodeType="afterEffect">
                                  <p:stCondLst>
                                    <p:cond delay="0"/>
                                  </p:stCondLst>
                                  <p:iterate>
                                    <p:tmAbs val="0"/>
                                  </p:iterate>
                                  <p:childTnLst>
                                    <p:set>
                                      <p:cBhvr>
                                        <p:cTn id="46" fill="hold"/>
                                        <p:tgtEl>
                                          <p:spTgt spid="511"/>
                                        </p:tgtEl>
                                        <p:attrNameLst>
                                          <p:attrName>style.visibility</p:attrName>
                                        </p:attrNameLst>
                                      </p:cBhvr>
                                      <p:to>
                                        <p:strVal val="visible"/>
                                      </p:to>
                                    </p:set>
                                    <p:animEffect transition="in" filter="wipe(left)">
                                      <p:cBhvr>
                                        <p:cTn id="47" dur="250"/>
                                        <p:tgtEl>
                                          <p:spTgt spid="511"/>
                                        </p:tgtEl>
                                      </p:cBhvr>
                                    </p:animEffect>
                                  </p:childTnLst>
                                </p:cTn>
                              </p:par>
                            </p:childTnLst>
                          </p:cTn>
                        </p:par>
                        <p:par>
                          <p:cTn id="48" fill="hold">
                            <p:stCondLst>
                              <p:cond delay="3250"/>
                            </p:stCondLst>
                            <p:childTnLst>
                              <p:par>
                                <p:cTn id="49" presetID="23" presetClass="entr" presetSubtype="16" fill="hold" grpId="11" nodeType="afterEffect">
                                  <p:stCondLst>
                                    <p:cond delay="0"/>
                                  </p:stCondLst>
                                  <p:iterate>
                                    <p:tmAbs val="0"/>
                                  </p:iterate>
                                  <p:childTnLst>
                                    <p:set>
                                      <p:cBhvr>
                                        <p:cTn id="50" fill="hold"/>
                                        <p:tgtEl>
                                          <p:spTgt spid="512"/>
                                        </p:tgtEl>
                                        <p:attrNameLst>
                                          <p:attrName>style.visibility</p:attrName>
                                        </p:attrNameLst>
                                      </p:cBhvr>
                                      <p:to>
                                        <p:strVal val="visible"/>
                                      </p:to>
                                    </p:set>
                                    <p:anim calcmode="lin" valueType="num">
                                      <p:cBhvr>
                                        <p:cTn id="51" dur="250" fill="hold"/>
                                        <p:tgtEl>
                                          <p:spTgt spid="512"/>
                                        </p:tgtEl>
                                        <p:attrNameLst>
                                          <p:attrName>ppt_w</p:attrName>
                                        </p:attrNameLst>
                                      </p:cBhvr>
                                      <p:tavLst>
                                        <p:tav tm="0">
                                          <p:val>
                                            <p:fltVal val="0"/>
                                          </p:val>
                                        </p:tav>
                                        <p:tav tm="100000">
                                          <p:val>
                                            <p:strVal val="#ppt_w"/>
                                          </p:val>
                                        </p:tav>
                                      </p:tavLst>
                                    </p:anim>
                                    <p:anim calcmode="lin" valueType="num">
                                      <p:cBhvr>
                                        <p:cTn id="52" dur="250" fill="hold"/>
                                        <p:tgtEl>
                                          <p:spTgt spid="5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1" animBg="1" advAuto="0"/>
      <p:bldP spid="497" grpId="2" animBg="1" advAuto="0"/>
      <p:bldP spid="500" grpId="3" animBg="1" advAuto="0"/>
      <p:bldP spid="501" grpId="4" animBg="1" advAuto="0"/>
      <p:bldP spid="502" grpId="5" animBg="1" advAuto="0"/>
      <p:bldP spid="505" grpId="6" animBg="1" advAuto="0"/>
      <p:bldP spid="506" grpId="7" animBg="1" advAuto="0"/>
      <p:bldP spid="507" grpId="8" animBg="1" advAuto="0"/>
      <p:bldP spid="510" grpId="9" animBg="1" advAuto="0"/>
      <p:bldP spid="511" grpId="10" animBg="1" advAuto="0"/>
      <p:bldP spid="512" grpId="1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6"/>
          <p:cNvGrpSpPr/>
          <p:nvPr/>
        </p:nvGrpSpPr>
        <p:grpSpPr>
          <a:xfrm>
            <a:off x="-1" y="351828"/>
            <a:ext cx="6073667" cy="599441"/>
            <a:chOff x="0" y="0"/>
            <a:chExt cx="6073665" cy="599440"/>
          </a:xfrm>
        </p:grpSpPr>
        <p:sp>
          <p:nvSpPr>
            <p:cNvPr id="130"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131" name="文本框 8"/>
            <p:cNvSpPr txBox="1"/>
            <p:nvPr/>
          </p:nvSpPr>
          <p:spPr>
            <a:xfrm>
              <a:off x="1621668" y="0"/>
              <a:ext cx="4451998"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组建项目团&amp;Github</a:t>
              </a:r>
            </a:p>
          </p:txBody>
        </p:sp>
      </p:grpSp>
      <p:sp>
        <p:nvSpPr>
          <p:cNvPr id="133" name="Freeform 222"/>
          <p:cNvSpPr/>
          <p:nvPr/>
        </p:nvSpPr>
        <p:spPr>
          <a:xfrm>
            <a:off x="942285" y="1289458"/>
            <a:ext cx="305882" cy="3072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a:miter lim="400000"/>
          </a:ln>
        </p:spPr>
        <p:txBody>
          <a:bodyPr lIns="45719" rIns="45719"/>
          <a:lstStyle/>
          <a:p>
            <a:pPr>
              <a:defRPr sz="1000">
                <a:solidFill>
                  <a:srgbClr val="808080"/>
                </a:solidFill>
              </a:defRPr>
            </a:pPr>
            <a:endParaRPr/>
          </a:p>
        </p:txBody>
      </p:sp>
      <p:sp>
        <p:nvSpPr>
          <p:cNvPr id="134" name="组长"/>
          <p:cNvSpPr txBox="1"/>
          <p:nvPr/>
        </p:nvSpPr>
        <p:spPr>
          <a:xfrm>
            <a:off x="1327749" y="1238602"/>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组长</a:t>
            </a:r>
            <a:endParaRPr dirty="0"/>
          </a:p>
        </p:txBody>
      </p:sp>
      <p:sp>
        <p:nvSpPr>
          <p:cNvPr id="135" name="Rounded Rectangle 97"/>
          <p:cNvSpPr/>
          <p:nvPr/>
        </p:nvSpPr>
        <p:spPr>
          <a:xfrm>
            <a:off x="1062927" y="1738229"/>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36" name="王东琪"/>
          <p:cNvSpPr txBox="1"/>
          <p:nvPr/>
        </p:nvSpPr>
        <p:spPr>
          <a:xfrm>
            <a:off x="1262898" y="1738229"/>
            <a:ext cx="7899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t>王东琪</a:t>
            </a:r>
          </a:p>
        </p:txBody>
      </p:sp>
      <p:sp>
        <p:nvSpPr>
          <p:cNvPr id="137" name="Github:"/>
          <p:cNvSpPr txBox="1"/>
          <p:nvPr/>
        </p:nvSpPr>
        <p:spPr>
          <a:xfrm>
            <a:off x="1237281" y="2097530"/>
            <a:ext cx="2144175"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a:t>Github:</a:t>
            </a:r>
            <a:r>
              <a:rPr lang="en-US" altLang="zh-CN" dirty="0"/>
              <a:t>wangqi1996</a:t>
            </a:r>
            <a:endParaRPr dirty="0"/>
          </a:p>
        </p:txBody>
      </p:sp>
      <p:sp>
        <p:nvSpPr>
          <p:cNvPr id="138" name="Freeform 222"/>
          <p:cNvSpPr/>
          <p:nvPr/>
        </p:nvSpPr>
        <p:spPr>
          <a:xfrm>
            <a:off x="942285" y="2784623"/>
            <a:ext cx="305882" cy="307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a:miter lim="400000"/>
          </a:ln>
        </p:spPr>
        <p:txBody>
          <a:bodyPr lIns="45719" rIns="45719"/>
          <a:lstStyle/>
          <a:p>
            <a:pPr>
              <a:defRPr sz="1000">
                <a:solidFill>
                  <a:srgbClr val="808080"/>
                </a:solidFill>
              </a:defRPr>
            </a:pPr>
            <a:endParaRPr/>
          </a:p>
        </p:txBody>
      </p:sp>
      <p:sp>
        <p:nvSpPr>
          <p:cNvPr id="139" name="组员"/>
          <p:cNvSpPr txBox="1"/>
          <p:nvPr/>
        </p:nvSpPr>
        <p:spPr>
          <a:xfrm>
            <a:off x="1414926" y="2733767"/>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t>组员</a:t>
            </a:r>
          </a:p>
        </p:txBody>
      </p:sp>
      <p:sp>
        <p:nvSpPr>
          <p:cNvPr id="140" name="Rounded Rectangle 97"/>
          <p:cNvSpPr/>
          <p:nvPr/>
        </p:nvSpPr>
        <p:spPr>
          <a:xfrm>
            <a:off x="1062927" y="3262331"/>
            <a:ext cx="61686" cy="745176"/>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41" name="王东琪"/>
          <p:cNvSpPr txBox="1"/>
          <p:nvPr/>
        </p:nvSpPr>
        <p:spPr>
          <a:xfrm>
            <a:off x="1262898" y="3262331"/>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李祯沛</a:t>
            </a:r>
            <a:endParaRPr dirty="0"/>
          </a:p>
        </p:txBody>
      </p:sp>
      <p:sp>
        <p:nvSpPr>
          <p:cNvPr id="142" name="Github:"/>
          <p:cNvSpPr txBox="1"/>
          <p:nvPr/>
        </p:nvSpPr>
        <p:spPr>
          <a:xfrm>
            <a:off x="1237281" y="3621632"/>
            <a:ext cx="2277224"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dirty="0" err="1"/>
              <a:t>N</a:t>
            </a:r>
            <a:r>
              <a:rPr lang="en-US" altLang="zh-CN" dirty="0" err="1"/>
              <a:t>eutronStarT</a:t>
            </a:r>
            <a:endParaRPr dirty="0"/>
          </a:p>
        </p:txBody>
      </p:sp>
      <p:sp>
        <p:nvSpPr>
          <p:cNvPr id="143" name="Rounded Rectangle 97"/>
          <p:cNvSpPr/>
          <p:nvPr/>
        </p:nvSpPr>
        <p:spPr>
          <a:xfrm>
            <a:off x="1062927" y="4177987"/>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44" name="王东琪"/>
          <p:cNvSpPr txBox="1"/>
          <p:nvPr/>
        </p:nvSpPr>
        <p:spPr>
          <a:xfrm>
            <a:off x="1262898" y="4177987"/>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何嘉昊</a:t>
            </a:r>
            <a:endParaRPr dirty="0"/>
          </a:p>
        </p:txBody>
      </p:sp>
      <p:sp>
        <p:nvSpPr>
          <p:cNvPr id="145" name="Github:"/>
          <p:cNvSpPr txBox="1"/>
          <p:nvPr/>
        </p:nvSpPr>
        <p:spPr>
          <a:xfrm>
            <a:off x="1237281" y="4537287"/>
            <a:ext cx="1982272"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altLang="zh-CN" dirty="0" err="1"/>
              <a:t>knight-hjh</a:t>
            </a:r>
            <a:endParaRPr dirty="0"/>
          </a:p>
        </p:txBody>
      </p:sp>
      <p:sp>
        <p:nvSpPr>
          <p:cNvPr id="146" name="Rounded Rectangle 97"/>
          <p:cNvSpPr/>
          <p:nvPr/>
        </p:nvSpPr>
        <p:spPr>
          <a:xfrm>
            <a:off x="1062927" y="5149751"/>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47" name="王东琪"/>
          <p:cNvSpPr txBox="1"/>
          <p:nvPr/>
        </p:nvSpPr>
        <p:spPr>
          <a:xfrm>
            <a:off x="1262898" y="5149751"/>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罗子淦</a:t>
            </a:r>
            <a:endParaRPr dirty="0"/>
          </a:p>
        </p:txBody>
      </p:sp>
      <p:sp>
        <p:nvSpPr>
          <p:cNvPr id="148" name="Github:"/>
          <p:cNvSpPr txBox="1"/>
          <p:nvPr/>
        </p:nvSpPr>
        <p:spPr>
          <a:xfrm>
            <a:off x="1237281" y="5509052"/>
            <a:ext cx="2270812"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a:t>Github:</a:t>
            </a:r>
            <a:r>
              <a:rPr lang="en-US" altLang="zh-CN" dirty="0"/>
              <a:t>ziganluo1997</a:t>
            </a:r>
            <a:endParaRPr dirty="0"/>
          </a:p>
        </p:txBody>
      </p:sp>
      <p:sp>
        <p:nvSpPr>
          <p:cNvPr id="149" name="Rounded Rectangle 97"/>
          <p:cNvSpPr/>
          <p:nvPr/>
        </p:nvSpPr>
        <p:spPr>
          <a:xfrm>
            <a:off x="1062927" y="6121516"/>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50" name="王东琪"/>
          <p:cNvSpPr txBox="1"/>
          <p:nvPr/>
        </p:nvSpPr>
        <p:spPr>
          <a:xfrm>
            <a:off x="1262898" y="6121516"/>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李雨桐</a:t>
            </a:r>
            <a:endParaRPr dirty="0"/>
          </a:p>
        </p:txBody>
      </p:sp>
      <p:sp>
        <p:nvSpPr>
          <p:cNvPr id="151" name="Github:"/>
          <p:cNvSpPr txBox="1"/>
          <p:nvPr/>
        </p:nvSpPr>
        <p:spPr>
          <a:xfrm>
            <a:off x="1237281" y="6480816"/>
            <a:ext cx="1677701"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dirty="0" err="1"/>
              <a:t>R</a:t>
            </a:r>
            <a:r>
              <a:rPr lang="en-US" altLang="zh-CN" dirty="0" err="1"/>
              <a:t>ainton</a:t>
            </a:r>
            <a:endParaRPr dirty="0"/>
          </a:p>
        </p:txBody>
      </p:sp>
      <p:sp>
        <p:nvSpPr>
          <p:cNvPr id="152" name="Rounded Rectangle 97"/>
          <p:cNvSpPr/>
          <p:nvPr/>
        </p:nvSpPr>
        <p:spPr>
          <a:xfrm>
            <a:off x="6044761" y="2565650"/>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53" name="王东琪"/>
          <p:cNvSpPr txBox="1"/>
          <p:nvPr/>
        </p:nvSpPr>
        <p:spPr>
          <a:xfrm>
            <a:off x="6244732" y="2565650"/>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常洪彬</a:t>
            </a:r>
            <a:endParaRPr dirty="0"/>
          </a:p>
        </p:txBody>
      </p:sp>
      <p:sp>
        <p:nvSpPr>
          <p:cNvPr id="154" name="Github:"/>
          <p:cNvSpPr txBox="1"/>
          <p:nvPr/>
        </p:nvSpPr>
        <p:spPr>
          <a:xfrm>
            <a:off x="6219115" y="2924950"/>
            <a:ext cx="2197074"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dirty="0" err="1"/>
              <a:t>M</a:t>
            </a:r>
            <a:r>
              <a:rPr lang="en-US" altLang="zh-CN" dirty="0" err="1"/>
              <a:t>utantMice</a:t>
            </a:r>
            <a:endParaRPr dirty="0"/>
          </a:p>
        </p:txBody>
      </p:sp>
      <p:sp>
        <p:nvSpPr>
          <p:cNvPr id="155" name="Rounded Rectangle 97"/>
          <p:cNvSpPr/>
          <p:nvPr/>
        </p:nvSpPr>
        <p:spPr>
          <a:xfrm>
            <a:off x="6044761" y="3434465"/>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56" name="王东琪"/>
          <p:cNvSpPr txBox="1"/>
          <p:nvPr/>
        </p:nvSpPr>
        <p:spPr>
          <a:xfrm>
            <a:off x="6244732" y="3434465"/>
            <a:ext cx="55399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职璐</a:t>
            </a:r>
            <a:endParaRPr dirty="0"/>
          </a:p>
        </p:txBody>
      </p:sp>
      <p:sp>
        <p:nvSpPr>
          <p:cNvPr id="157" name="Github:"/>
          <p:cNvSpPr txBox="1"/>
          <p:nvPr/>
        </p:nvSpPr>
        <p:spPr>
          <a:xfrm>
            <a:off x="6219115" y="3793766"/>
            <a:ext cx="173380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a:t>Github:</a:t>
            </a:r>
            <a:r>
              <a:rPr lang="en-US" altLang="zh-CN" dirty="0"/>
              <a:t>lois1997</a:t>
            </a:r>
            <a:endParaRPr dirty="0"/>
          </a:p>
        </p:txBody>
      </p:sp>
      <p:sp>
        <p:nvSpPr>
          <p:cNvPr id="158" name="Rounded Rectangle 97"/>
          <p:cNvSpPr/>
          <p:nvPr/>
        </p:nvSpPr>
        <p:spPr>
          <a:xfrm>
            <a:off x="6044761" y="4300451"/>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59" name="王东琪"/>
          <p:cNvSpPr txBox="1"/>
          <p:nvPr/>
        </p:nvSpPr>
        <p:spPr>
          <a:xfrm>
            <a:off x="6244732" y="4300451"/>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王俏文</a:t>
            </a:r>
            <a:endParaRPr dirty="0"/>
          </a:p>
        </p:txBody>
      </p:sp>
      <p:sp>
        <p:nvSpPr>
          <p:cNvPr id="160" name="Github:"/>
          <p:cNvSpPr txBox="1"/>
          <p:nvPr/>
        </p:nvSpPr>
        <p:spPr>
          <a:xfrm>
            <a:off x="6219115" y="4659752"/>
            <a:ext cx="2322109"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altLang="zh-CN" dirty="0" err="1"/>
              <a:t>wangqiaowen</a:t>
            </a:r>
            <a:endParaRPr dirty="0"/>
          </a:p>
        </p:txBody>
      </p:sp>
      <p:sp>
        <p:nvSpPr>
          <p:cNvPr id="161" name="Rounded Rectangle 97"/>
          <p:cNvSpPr/>
          <p:nvPr/>
        </p:nvSpPr>
        <p:spPr>
          <a:xfrm>
            <a:off x="6044761" y="5166437"/>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62" name="王东琪"/>
          <p:cNvSpPr txBox="1"/>
          <p:nvPr/>
        </p:nvSpPr>
        <p:spPr>
          <a:xfrm>
            <a:off x="6244732" y="5166437"/>
            <a:ext cx="55399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孙晖</a:t>
            </a:r>
            <a:endParaRPr dirty="0"/>
          </a:p>
        </p:txBody>
      </p:sp>
      <p:sp>
        <p:nvSpPr>
          <p:cNvPr id="163" name="Github:"/>
          <p:cNvSpPr txBox="1"/>
          <p:nvPr/>
        </p:nvSpPr>
        <p:spPr>
          <a:xfrm>
            <a:off x="6219115" y="5525738"/>
            <a:ext cx="1775484"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altLang="zh-CN" dirty="0" err="1"/>
              <a:t>hacksun</a:t>
            </a:r>
            <a:endParaRPr dirty="0"/>
          </a:p>
        </p:txBody>
      </p:sp>
      <p:sp>
        <p:nvSpPr>
          <p:cNvPr id="164" name="王东琪"/>
          <p:cNvSpPr txBox="1"/>
          <p:nvPr/>
        </p:nvSpPr>
        <p:spPr>
          <a:xfrm>
            <a:off x="6244732" y="1701876"/>
            <a:ext cx="784828"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lang="zh-CN" altLang="en-US" dirty="0"/>
              <a:t>石玉娇</a:t>
            </a:r>
            <a:endParaRPr dirty="0"/>
          </a:p>
        </p:txBody>
      </p:sp>
      <p:sp>
        <p:nvSpPr>
          <p:cNvPr id="165" name="Github:"/>
          <p:cNvSpPr txBox="1"/>
          <p:nvPr/>
        </p:nvSpPr>
        <p:spPr>
          <a:xfrm>
            <a:off x="6244732" y="2097530"/>
            <a:ext cx="1576712"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chemeClr val="accent3">
                    <a:lumOff val="-12941"/>
                  </a:schemeClr>
                </a:solidFill>
              </a:defRPr>
            </a:lvl1pPr>
          </a:lstStyle>
          <a:p>
            <a:r>
              <a:rPr dirty="0" err="1"/>
              <a:t>Github:</a:t>
            </a:r>
            <a:r>
              <a:rPr lang="en-US" altLang="zh-CN" dirty="0" err="1"/>
              <a:t>websyj</a:t>
            </a:r>
            <a:endParaRPr dirty="0"/>
          </a:p>
        </p:txBody>
      </p:sp>
      <p:sp>
        <p:nvSpPr>
          <p:cNvPr id="166" name="Rounded Rectangle 97"/>
          <p:cNvSpPr/>
          <p:nvPr/>
        </p:nvSpPr>
        <p:spPr>
          <a:xfrm>
            <a:off x="6044761" y="1709763"/>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67" name="Rounded Rectangle 97"/>
          <p:cNvSpPr/>
          <p:nvPr/>
        </p:nvSpPr>
        <p:spPr>
          <a:xfrm>
            <a:off x="6044761" y="6032423"/>
            <a:ext cx="61686" cy="745175"/>
          </a:xfrm>
          <a:prstGeom prst="roundRect">
            <a:avLst>
              <a:gd name="adj" fmla="val 17225"/>
            </a:avLst>
          </a:prstGeom>
          <a:solidFill>
            <a:srgbClr val="4DA6AD"/>
          </a:solidFill>
          <a:ln w="12700">
            <a:miter lim="400000"/>
          </a:ln>
        </p:spPr>
        <p:txBody>
          <a:bodyPr lIns="45719" rIns="45719" anchor="ctr"/>
          <a:lstStyle/>
          <a:p>
            <a:pPr algn="ctr">
              <a:defRPr sz="900">
                <a:solidFill>
                  <a:srgbClr val="808080"/>
                </a:solidFill>
                <a:latin typeface="Lato Light"/>
                <a:ea typeface="Lato Light"/>
                <a:cs typeface="Lato Light"/>
                <a:sym typeface="Lato Light"/>
              </a:defRPr>
            </a:pPr>
            <a:endParaRPr/>
          </a:p>
        </p:txBody>
      </p:sp>
      <p:sp>
        <p:nvSpPr>
          <p:cNvPr id="168" name="repository："/>
          <p:cNvSpPr txBox="1"/>
          <p:nvPr/>
        </p:nvSpPr>
        <p:spPr>
          <a:xfrm>
            <a:off x="6158368" y="6214116"/>
            <a:ext cx="3364060"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1200"/>
              </a:spcBef>
              <a:defRPr sz="3200">
                <a:latin typeface="Century Gothic"/>
                <a:ea typeface="Century Gothic"/>
                <a:cs typeface="Century Gothic"/>
                <a:sym typeface="Century Gothic"/>
              </a:defRPr>
            </a:pPr>
            <a:r>
              <a:rPr sz="2000" b="1" dirty="0" err="1">
                <a:solidFill>
                  <a:schemeClr val="accent3">
                    <a:lumOff val="-12941"/>
                  </a:schemeClr>
                </a:solidFill>
              </a:rPr>
              <a:t>repository：</a:t>
            </a:r>
            <a:r>
              <a:rPr lang="en-US" altLang="zh-CN" sz="2000" b="1" dirty="0" err="1">
                <a:solidFill>
                  <a:schemeClr val="accent3">
                    <a:lumOff val="-12941"/>
                  </a:schemeClr>
                </a:solidFill>
              </a:rPr>
              <a:t>webbbbbbbb</a:t>
            </a:r>
            <a:r>
              <a:rPr sz="1800" b="1" dirty="0">
                <a:solidFill>
                  <a:schemeClr val="accent3">
                    <a:lumOff val="-12941"/>
                  </a:schemeClr>
                </a:solidFill>
              </a:rPr>
              <a:t> </a:t>
            </a:r>
            <a:br>
              <a:rPr sz="1200" dirty="0">
                <a:latin typeface="Times"/>
                <a:ea typeface="Times"/>
                <a:cs typeface="Times"/>
                <a:sym typeface="Times"/>
              </a:rPr>
            </a:br>
            <a:endParaRPr sz="1200" dirty="0">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32"/>
                                        </p:tgtEl>
                                        <p:attrNameLst>
                                          <p:attrName>style.visibility</p:attrName>
                                        </p:attrNameLst>
                                      </p:cBhvr>
                                      <p:to>
                                        <p:strVal val="visible"/>
                                      </p:to>
                                    </p:set>
                                    <p:anim calcmode="lin" valueType="num">
                                      <p:cBhvr>
                                        <p:cTn id="7" dur="500" fill="hold"/>
                                        <p:tgtEl>
                                          <p:spTgt spid="132"/>
                                        </p:tgtEl>
                                        <p:attrNameLst>
                                          <p:attrName>ppt_x</p:attrName>
                                        </p:attrNameLst>
                                      </p:cBhvr>
                                      <p:tavLst>
                                        <p:tav tm="0">
                                          <p:val>
                                            <p:strVal val="0-#ppt_w/2"/>
                                          </p:val>
                                        </p:tav>
                                        <p:tav tm="100000">
                                          <p:val>
                                            <p:strVal val="#ppt_x"/>
                                          </p:val>
                                        </p:tav>
                                      </p:tavLst>
                                    </p:anim>
                                    <p:anim calcmode="lin" valueType="num">
                                      <p:cBhvr>
                                        <p:cTn id="8" dur="500" fill="hold"/>
                                        <p:tgtEl>
                                          <p:spTgt spid="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barn(inVertical)">
                                      <p:cBhvr>
                                        <p:cTn id="12" dur="500"/>
                                        <p:tgtEl>
                                          <p:spTgt spid="13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barn(inVertical)">
                                      <p:cBhvr>
                                        <p:cTn id="15" dur="500"/>
                                        <p:tgtEl>
                                          <p:spTgt spid="13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barn(inVertical)">
                                      <p:cBhvr>
                                        <p:cTn id="18" dur="500"/>
                                        <p:tgtEl>
                                          <p:spTgt spid="13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barn(inVertical)">
                                      <p:cBhvr>
                                        <p:cTn id="21" dur="500"/>
                                        <p:tgtEl>
                                          <p:spTgt spid="13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barn(inVertical)">
                                      <p:cBhvr>
                                        <p:cTn id="24" dur="500"/>
                                        <p:tgtEl>
                                          <p:spTgt spid="13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barn(inVertical)">
                                      <p:cBhvr>
                                        <p:cTn id="27" dur="500"/>
                                        <p:tgtEl>
                                          <p:spTgt spid="13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9"/>
                                        </p:tgtEl>
                                        <p:attrNameLst>
                                          <p:attrName>style.visibility</p:attrName>
                                        </p:attrNameLst>
                                      </p:cBhvr>
                                      <p:to>
                                        <p:strVal val="visible"/>
                                      </p:to>
                                    </p:set>
                                    <p:animEffect transition="in" filter="barn(inVertical)">
                                      <p:cBhvr>
                                        <p:cTn id="30" dur="500"/>
                                        <p:tgtEl>
                                          <p:spTgt spid="13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barn(inVertical)">
                                      <p:cBhvr>
                                        <p:cTn id="33" dur="500"/>
                                        <p:tgtEl>
                                          <p:spTgt spid="14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barn(inVertical)">
                                      <p:cBhvr>
                                        <p:cTn id="36" dur="500"/>
                                        <p:tgtEl>
                                          <p:spTgt spid="14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barn(inVertical)">
                                      <p:cBhvr>
                                        <p:cTn id="39" dur="500"/>
                                        <p:tgtEl>
                                          <p:spTgt spid="142"/>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43"/>
                                        </p:tgtEl>
                                        <p:attrNameLst>
                                          <p:attrName>style.visibility</p:attrName>
                                        </p:attrNameLst>
                                      </p:cBhvr>
                                      <p:to>
                                        <p:strVal val="visible"/>
                                      </p:to>
                                    </p:set>
                                    <p:animEffect transition="in" filter="barn(inVertical)">
                                      <p:cBhvr>
                                        <p:cTn id="42" dur="500"/>
                                        <p:tgtEl>
                                          <p:spTgt spid="14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barn(inVertical)">
                                      <p:cBhvr>
                                        <p:cTn id="45" dur="500"/>
                                        <p:tgtEl>
                                          <p:spTgt spid="14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45"/>
                                        </p:tgtEl>
                                        <p:attrNameLst>
                                          <p:attrName>style.visibility</p:attrName>
                                        </p:attrNameLst>
                                      </p:cBhvr>
                                      <p:to>
                                        <p:strVal val="visible"/>
                                      </p:to>
                                    </p:set>
                                    <p:animEffect transition="in" filter="barn(inVertical)">
                                      <p:cBhvr>
                                        <p:cTn id="48" dur="500"/>
                                        <p:tgtEl>
                                          <p:spTgt spid="14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barn(inVertical)">
                                      <p:cBhvr>
                                        <p:cTn id="51" dur="500"/>
                                        <p:tgtEl>
                                          <p:spTgt spid="14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47"/>
                                        </p:tgtEl>
                                        <p:attrNameLst>
                                          <p:attrName>style.visibility</p:attrName>
                                        </p:attrNameLst>
                                      </p:cBhvr>
                                      <p:to>
                                        <p:strVal val="visible"/>
                                      </p:to>
                                    </p:set>
                                    <p:animEffect transition="in" filter="barn(inVertical)">
                                      <p:cBhvr>
                                        <p:cTn id="54" dur="500"/>
                                        <p:tgtEl>
                                          <p:spTgt spid="14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48"/>
                                        </p:tgtEl>
                                        <p:attrNameLst>
                                          <p:attrName>style.visibility</p:attrName>
                                        </p:attrNameLst>
                                      </p:cBhvr>
                                      <p:to>
                                        <p:strVal val="visible"/>
                                      </p:to>
                                    </p:set>
                                    <p:animEffect transition="in" filter="barn(inVertical)">
                                      <p:cBhvr>
                                        <p:cTn id="57" dur="500"/>
                                        <p:tgtEl>
                                          <p:spTgt spid="148"/>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50"/>
                                        </p:tgtEl>
                                        <p:attrNameLst>
                                          <p:attrName>style.visibility</p:attrName>
                                        </p:attrNameLst>
                                      </p:cBhvr>
                                      <p:to>
                                        <p:strVal val="visible"/>
                                      </p:to>
                                    </p:set>
                                    <p:animEffect transition="in" filter="barn(inVertical)">
                                      <p:cBhvr>
                                        <p:cTn id="60" dur="500"/>
                                        <p:tgtEl>
                                          <p:spTgt spid="150"/>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barn(inVertical)">
                                      <p:cBhvr>
                                        <p:cTn id="63" dur="500"/>
                                        <p:tgtEl>
                                          <p:spTgt spid="15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53"/>
                                        </p:tgtEl>
                                        <p:attrNameLst>
                                          <p:attrName>style.visibility</p:attrName>
                                        </p:attrNameLst>
                                      </p:cBhvr>
                                      <p:to>
                                        <p:strVal val="visible"/>
                                      </p:to>
                                    </p:set>
                                    <p:animEffect transition="in" filter="barn(inVertical)">
                                      <p:cBhvr>
                                        <p:cTn id="66" dur="500"/>
                                        <p:tgtEl>
                                          <p:spTgt spid="15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barn(inVertical)">
                                      <p:cBhvr>
                                        <p:cTn id="69" dur="500"/>
                                        <p:tgtEl>
                                          <p:spTgt spid="154"/>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barn(inVertical)">
                                      <p:cBhvr>
                                        <p:cTn id="72" dur="500"/>
                                        <p:tgtEl>
                                          <p:spTgt spid="15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barn(inVertical)">
                                      <p:cBhvr>
                                        <p:cTn id="75" dur="500"/>
                                        <p:tgtEl>
                                          <p:spTgt spid="156"/>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57"/>
                                        </p:tgtEl>
                                        <p:attrNameLst>
                                          <p:attrName>style.visibility</p:attrName>
                                        </p:attrNameLst>
                                      </p:cBhvr>
                                      <p:to>
                                        <p:strVal val="visible"/>
                                      </p:to>
                                    </p:set>
                                    <p:animEffect transition="in" filter="barn(inVertical)">
                                      <p:cBhvr>
                                        <p:cTn id="78" dur="500"/>
                                        <p:tgtEl>
                                          <p:spTgt spid="157"/>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58"/>
                                        </p:tgtEl>
                                        <p:attrNameLst>
                                          <p:attrName>style.visibility</p:attrName>
                                        </p:attrNameLst>
                                      </p:cBhvr>
                                      <p:to>
                                        <p:strVal val="visible"/>
                                      </p:to>
                                    </p:set>
                                    <p:animEffect transition="in" filter="barn(inVertical)">
                                      <p:cBhvr>
                                        <p:cTn id="81" dur="500"/>
                                        <p:tgtEl>
                                          <p:spTgt spid="158"/>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159"/>
                                        </p:tgtEl>
                                        <p:attrNameLst>
                                          <p:attrName>style.visibility</p:attrName>
                                        </p:attrNameLst>
                                      </p:cBhvr>
                                      <p:to>
                                        <p:strVal val="visible"/>
                                      </p:to>
                                    </p:set>
                                    <p:animEffect transition="in" filter="barn(inVertical)">
                                      <p:cBhvr>
                                        <p:cTn id="84" dur="500"/>
                                        <p:tgtEl>
                                          <p:spTgt spid="159"/>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160"/>
                                        </p:tgtEl>
                                        <p:attrNameLst>
                                          <p:attrName>style.visibility</p:attrName>
                                        </p:attrNameLst>
                                      </p:cBhvr>
                                      <p:to>
                                        <p:strVal val="visible"/>
                                      </p:to>
                                    </p:set>
                                    <p:animEffect transition="in" filter="barn(inVertical)">
                                      <p:cBhvr>
                                        <p:cTn id="87" dur="500"/>
                                        <p:tgtEl>
                                          <p:spTgt spid="160"/>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161"/>
                                        </p:tgtEl>
                                        <p:attrNameLst>
                                          <p:attrName>style.visibility</p:attrName>
                                        </p:attrNameLst>
                                      </p:cBhvr>
                                      <p:to>
                                        <p:strVal val="visible"/>
                                      </p:to>
                                    </p:set>
                                    <p:animEffect transition="in" filter="barn(inVertical)">
                                      <p:cBhvr>
                                        <p:cTn id="90" dur="500"/>
                                        <p:tgtEl>
                                          <p:spTgt spid="161"/>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barn(inVertical)">
                                      <p:cBhvr>
                                        <p:cTn id="93" dur="500"/>
                                        <p:tgtEl>
                                          <p:spTgt spid="162"/>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63"/>
                                        </p:tgtEl>
                                        <p:attrNameLst>
                                          <p:attrName>style.visibility</p:attrName>
                                        </p:attrNameLst>
                                      </p:cBhvr>
                                      <p:to>
                                        <p:strVal val="visible"/>
                                      </p:to>
                                    </p:set>
                                    <p:animEffect transition="in" filter="barn(inVertical)">
                                      <p:cBhvr>
                                        <p:cTn id="96" dur="500"/>
                                        <p:tgtEl>
                                          <p:spTgt spid="163"/>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64"/>
                                        </p:tgtEl>
                                        <p:attrNameLst>
                                          <p:attrName>style.visibility</p:attrName>
                                        </p:attrNameLst>
                                      </p:cBhvr>
                                      <p:to>
                                        <p:strVal val="visible"/>
                                      </p:to>
                                    </p:set>
                                    <p:animEffect transition="in" filter="barn(inVertical)">
                                      <p:cBhvr>
                                        <p:cTn id="99" dur="500"/>
                                        <p:tgtEl>
                                          <p:spTgt spid="164"/>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165"/>
                                        </p:tgtEl>
                                        <p:attrNameLst>
                                          <p:attrName>style.visibility</p:attrName>
                                        </p:attrNameLst>
                                      </p:cBhvr>
                                      <p:to>
                                        <p:strVal val="visible"/>
                                      </p:to>
                                    </p:set>
                                    <p:animEffect transition="in" filter="barn(inVertical)">
                                      <p:cBhvr>
                                        <p:cTn id="102" dur="500"/>
                                        <p:tgtEl>
                                          <p:spTgt spid="165"/>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166"/>
                                        </p:tgtEl>
                                        <p:attrNameLst>
                                          <p:attrName>style.visibility</p:attrName>
                                        </p:attrNameLst>
                                      </p:cBhvr>
                                      <p:to>
                                        <p:strVal val="visible"/>
                                      </p:to>
                                    </p:set>
                                    <p:animEffect transition="in" filter="barn(inVertical)">
                                      <p:cBhvr>
                                        <p:cTn id="105" dur="500"/>
                                        <p:tgtEl>
                                          <p:spTgt spid="166"/>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167"/>
                                        </p:tgtEl>
                                        <p:attrNameLst>
                                          <p:attrName>style.visibility</p:attrName>
                                        </p:attrNameLst>
                                      </p:cBhvr>
                                      <p:to>
                                        <p:strVal val="visible"/>
                                      </p:to>
                                    </p:set>
                                    <p:animEffect transition="in" filter="barn(inVertical)">
                                      <p:cBhvr>
                                        <p:cTn id="108" dur="500"/>
                                        <p:tgtEl>
                                          <p:spTgt spid="167"/>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149"/>
                                        </p:tgtEl>
                                        <p:attrNameLst>
                                          <p:attrName>style.visibility</p:attrName>
                                        </p:attrNameLst>
                                      </p:cBhvr>
                                      <p:to>
                                        <p:strVal val="visible"/>
                                      </p:to>
                                    </p:set>
                                    <p:animEffect transition="in" filter="barn(inVertical)">
                                      <p:cBhvr>
                                        <p:cTn id="111" dur="500"/>
                                        <p:tgtEl>
                                          <p:spTgt spid="149"/>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151"/>
                                        </p:tgtEl>
                                        <p:attrNameLst>
                                          <p:attrName>style.visibility</p:attrName>
                                        </p:attrNameLst>
                                      </p:cBhvr>
                                      <p:to>
                                        <p:strVal val="visible"/>
                                      </p:to>
                                    </p:set>
                                    <p:animEffect transition="in" filter="barn(inVertical)">
                                      <p:cBhvr>
                                        <p:cTn id="114" dur="500"/>
                                        <p:tgtEl>
                                          <p:spTgt spid="151"/>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168"/>
                                        </p:tgtEl>
                                        <p:attrNameLst>
                                          <p:attrName>style.visibility</p:attrName>
                                        </p:attrNameLst>
                                      </p:cBhvr>
                                      <p:to>
                                        <p:strVal val="visible"/>
                                      </p:to>
                                    </p:set>
                                    <p:animEffect transition="in" filter="barn(inVertical)">
                                      <p:cBhvr>
                                        <p:cTn id="11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1" animBg="1" advAuto="0"/>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 name="组合 6"/>
          <p:cNvGrpSpPr/>
          <p:nvPr/>
        </p:nvGrpSpPr>
        <p:grpSpPr>
          <a:xfrm>
            <a:off x="-1" y="351828"/>
            <a:ext cx="4966523" cy="599441"/>
            <a:chOff x="0" y="0"/>
            <a:chExt cx="4966521" cy="599440"/>
          </a:xfrm>
        </p:grpSpPr>
        <p:sp>
          <p:nvSpPr>
            <p:cNvPr id="51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515" name="文本框 8"/>
            <p:cNvSpPr txBox="1"/>
            <p:nvPr/>
          </p:nvSpPr>
          <p:spPr>
            <a:xfrm>
              <a:off x="1621668" y="0"/>
              <a:ext cx="334485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数据关系架构</a:t>
              </a:r>
            </a:p>
          </p:txBody>
        </p:sp>
      </p:grpSp>
      <p:pic>
        <p:nvPicPr>
          <p:cNvPr id="517" name="屏幕快照 2018-06-18 上午1.49.39.png" descr="屏幕快照 2018-06-18 上午1.49.39.png"/>
          <p:cNvPicPr>
            <a:picLocks noChangeAspect="1"/>
          </p:cNvPicPr>
          <p:nvPr/>
        </p:nvPicPr>
        <p:blipFill>
          <a:blip r:embed="rId2">
            <a:extLst/>
          </a:blip>
          <a:stretch>
            <a:fillRect/>
          </a:stretch>
        </p:blipFill>
        <p:spPr>
          <a:xfrm>
            <a:off x="685184" y="890242"/>
            <a:ext cx="8559801" cy="5765801"/>
          </a:xfrm>
          <a:prstGeom prst="rect">
            <a:avLst/>
          </a:prstGeom>
          <a:ln w="12700">
            <a:miter lim="400000"/>
          </a:ln>
        </p:spPr>
      </p:pic>
      <p:sp>
        <p:nvSpPr>
          <p:cNvPr id="518" name="数据源包含了数据库位置和数据库类型等信息，实际上是一种数据连接的抽象。"/>
          <p:cNvSpPr txBox="1"/>
          <p:nvPr/>
        </p:nvSpPr>
        <p:spPr>
          <a:xfrm>
            <a:off x="9311062" y="2494280"/>
            <a:ext cx="2353973" cy="186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3700"/>
              </a:lnSpc>
              <a:spcBef>
                <a:spcPts val="1600"/>
              </a:spcBef>
              <a:defRPr sz="1600">
                <a:solidFill>
                  <a:schemeClr val="accent3">
                    <a:lumOff val="-12941"/>
                  </a:schemeClr>
                </a:solidFill>
                <a:latin typeface="+mj-lt"/>
                <a:ea typeface="+mj-ea"/>
                <a:cs typeface="+mj-cs"/>
                <a:sym typeface="Helvetica"/>
              </a:defRPr>
            </a:pPr>
            <a:r>
              <a:t>数据源包含了数据库位置和数据库类型等信息，实际上是一种数据连接的抽象。</a:t>
            </a:r>
          </a:p>
          <a:p>
            <a:pPr defTabSz="457200">
              <a:lnSpc>
                <a:spcPts val="3300"/>
              </a:lnSpc>
              <a:defRPr sz="1500" b="1">
                <a:solidFill>
                  <a:srgbClr val="0366D6"/>
                </a:solidFill>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16"/>
                                        </p:tgtEl>
                                        <p:attrNameLst>
                                          <p:attrName>style.visibility</p:attrName>
                                        </p:attrNameLst>
                                      </p:cBhvr>
                                      <p:to>
                                        <p:strVal val="visible"/>
                                      </p:to>
                                    </p:set>
                                    <p:anim calcmode="lin" valueType="num">
                                      <p:cBhvr>
                                        <p:cTn id="7" dur="500" fill="hold"/>
                                        <p:tgtEl>
                                          <p:spTgt spid="516"/>
                                        </p:tgtEl>
                                        <p:attrNameLst>
                                          <p:attrName>ppt_x</p:attrName>
                                        </p:attrNameLst>
                                      </p:cBhvr>
                                      <p:tavLst>
                                        <p:tav tm="0">
                                          <p:val>
                                            <p:strVal val="0-#ppt_w/2"/>
                                          </p:val>
                                        </p:tav>
                                        <p:tav tm="100000">
                                          <p:val>
                                            <p:strVal val="#ppt_x"/>
                                          </p:val>
                                        </p:tav>
                                      </p:tavLst>
                                    </p:anim>
                                    <p:anim calcmode="lin" valueType="num">
                                      <p:cBhvr>
                                        <p:cTn id="8" dur="500" fill="hold"/>
                                        <p:tgtEl>
                                          <p:spTgt spid="5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517"/>
                                        </p:tgtEl>
                                        <p:attrNameLst>
                                          <p:attrName>style.visibility</p:attrName>
                                        </p:attrNameLst>
                                      </p:cBhvr>
                                      <p:to>
                                        <p:strVal val="visible"/>
                                      </p:to>
                                    </p:set>
                                    <p:anim calcmode="lin" valueType="num">
                                      <p:cBhvr>
                                        <p:cTn id="12" dur="750" fill="hold"/>
                                        <p:tgtEl>
                                          <p:spTgt spid="517"/>
                                        </p:tgtEl>
                                        <p:attrNameLst>
                                          <p:attrName>ppt_w</p:attrName>
                                        </p:attrNameLst>
                                      </p:cBhvr>
                                      <p:tavLst>
                                        <p:tav tm="0">
                                          <p:val>
                                            <p:fltVal val="0"/>
                                          </p:val>
                                        </p:tav>
                                        <p:tav tm="100000">
                                          <p:val>
                                            <p:strVal val="#ppt_w"/>
                                          </p:val>
                                        </p:tav>
                                      </p:tavLst>
                                    </p:anim>
                                    <p:anim calcmode="lin" valueType="num">
                                      <p:cBhvr>
                                        <p:cTn id="13" dur="750" fill="hold"/>
                                        <p:tgtEl>
                                          <p:spTgt spid="517"/>
                                        </p:tgtEl>
                                        <p:attrNameLst>
                                          <p:attrName>ppt_h</p:attrName>
                                        </p:attrNameLst>
                                      </p:cBhvr>
                                      <p:tavLst>
                                        <p:tav tm="0">
                                          <p:val>
                                            <p:fltVal val="0"/>
                                          </p:val>
                                        </p:tav>
                                        <p:tav tm="100000">
                                          <p:val>
                                            <p:strVal val="#ppt_h"/>
                                          </p:val>
                                        </p:tav>
                                      </p:tavLst>
                                    </p:anim>
                                  </p:childTnLst>
                                </p:cTn>
                              </p:par>
                            </p:childTnLst>
                          </p:cTn>
                        </p:par>
                        <p:par>
                          <p:cTn id="14" fill="hold">
                            <p:stCondLst>
                              <p:cond delay="1250"/>
                            </p:stCondLst>
                            <p:childTnLst>
                              <p:par>
                                <p:cTn id="15" presetID="23" presetClass="entr" presetSubtype="16" fill="hold" grpId="3" nodeType="afterEffect">
                                  <p:stCondLst>
                                    <p:cond delay="0"/>
                                  </p:stCondLst>
                                  <p:iterate>
                                    <p:tmAbs val="0"/>
                                  </p:iterate>
                                  <p:childTnLst>
                                    <p:set>
                                      <p:cBhvr>
                                        <p:cTn id="16" fill="hold"/>
                                        <p:tgtEl>
                                          <p:spTgt spid="518"/>
                                        </p:tgtEl>
                                        <p:attrNameLst>
                                          <p:attrName>style.visibility</p:attrName>
                                        </p:attrNameLst>
                                      </p:cBhvr>
                                      <p:to>
                                        <p:strVal val="visible"/>
                                      </p:to>
                                    </p:set>
                                    <p:anim calcmode="lin" valueType="num">
                                      <p:cBhvr>
                                        <p:cTn id="17" dur="1000" fill="hold"/>
                                        <p:tgtEl>
                                          <p:spTgt spid="518"/>
                                        </p:tgtEl>
                                        <p:attrNameLst>
                                          <p:attrName>ppt_w</p:attrName>
                                        </p:attrNameLst>
                                      </p:cBhvr>
                                      <p:tavLst>
                                        <p:tav tm="0">
                                          <p:val>
                                            <p:fltVal val="0"/>
                                          </p:val>
                                        </p:tav>
                                        <p:tav tm="100000">
                                          <p:val>
                                            <p:strVal val="#ppt_w"/>
                                          </p:val>
                                        </p:tav>
                                      </p:tavLst>
                                    </p:anim>
                                    <p:anim calcmode="lin" valueType="num">
                                      <p:cBhvr>
                                        <p:cTn id="18" dur="100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1" animBg="1" advAuto="0"/>
      <p:bldP spid="517" grpId="2" animBg="1" advAuto="0"/>
      <p:bldP spid="518" grpId="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 name="组合 6"/>
          <p:cNvGrpSpPr/>
          <p:nvPr/>
        </p:nvGrpSpPr>
        <p:grpSpPr>
          <a:xfrm>
            <a:off x="-1" y="351828"/>
            <a:ext cx="5383813" cy="599441"/>
            <a:chOff x="0" y="0"/>
            <a:chExt cx="5383811" cy="599440"/>
          </a:xfrm>
        </p:grpSpPr>
        <p:sp>
          <p:nvSpPr>
            <p:cNvPr id="520"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521" name="文本框 8"/>
            <p:cNvSpPr txBox="1"/>
            <p:nvPr/>
          </p:nvSpPr>
          <p:spPr>
            <a:xfrm>
              <a:off x="1621668" y="0"/>
              <a:ext cx="376214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架构的总结与展望</a:t>
              </a:r>
            </a:p>
          </p:txBody>
        </p:sp>
      </p:grpSp>
      <p:grpSp>
        <p:nvGrpSpPr>
          <p:cNvPr id="530" name="300f4786-f05c-4162-b989-771c7b50d468"/>
          <p:cNvGrpSpPr/>
          <p:nvPr/>
        </p:nvGrpSpPr>
        <p:grpSpPr>
          <a:xfrm>
            <a:off x="1432731" y="1311473"/>
            <a:ext cx="1572983" cy="4273362"/>
            <a:chOff x="-1467647" y="-1103340"/>
            <a:chExt cx="1572981" cy="4273360"/>
          </a:xfrm>
        </p:grpSpPr>
        <p:grpSp>
          <p:nvGrpSpPr>
            <p:cNvPr id="527" name="îṡ1iḍè"/>
            <p:cNvGrpSpPr/>
            <p:nvPr/>
          </p:nvGrpSpPr>
          <p:grpSpPr>
            <a:xfrm>
              <a:off x="-1467648" y="-1103341"/>
              <a:ext cx="1572983" cy="4273362"/>
              <a:chOff x="-1467647" y="-1176309"/>
              <a:chExt cx="1572981" cy="4273360"/>
            </a:xfrm>
          </p:grpSpPr>
          <p:sp>
            <p:nvSpPr>
              <p:cNvPr id="523" name="îṣḷiḓé"/>
              <p:cNvSpPr/>
              <p:nvPr/>
            </p:nvSpPr>
            <p:spPr>
              <a:xfrm rot="16200000">
                <a:off x="-1605314" y="-1038643"/>
                <a:ext cx="1702380" cy="1427047"/>
              </a:xfrm>
              <a:custGeom>
                <a:avLst/>
                <a:gdLst/>
                <a:ahLst/>
                <a:cxnLst>
                  <a:cxn ang="0">
                    <a:pos x="wd2" y="hd2"/>
                  </a:cxn>
                  <a:cxn ang="5400000">
                    <a:pos x="wd2" y="hd2"/>
                  </a:cxn>
                  <a:cxn ang="10800000">
                    <a:pos x="wd2" y="hd2"/>
                  </a:cxn>
                  <a:cxn ang="16200000">
                    <a:pos x="wd2" y="hd2"/>
                  </a:cxn>
                </a:cxnLst>
                <a:rect l="0" t="0" r="r" b="b"/>
                <a:pathLst>
                  <a:path w="19651" h="20265" extrusionOk="0">
                    <a:moveTo>
                      <a:pt x="2581" y="20253"/>
                    </a:moveTo>
                    <a:lnTo>
                      <a:pt x="2581" y="20253"/>
                    </a:lnTo>
                    <a:cubicBezTo>
                      <a:pt x="-1085" y="15330"/>
                      <a:pt x="-813" y="7684"/>
                      <a:pt x="3188" y="3175"/>
                    </a:cubicBezTo>
                    <a:cubicBezTo>
                      <a:pt x="7189" y="-1335"/>
                      <a:pt x="13405" y="-1000"/>
                      <a:pt x="17070" y="3922"/>
                    </a:cubicBezTo>
                    <a:cubicBezTo>
                      <a:pt x="20515" y="8547"/>
                      <a:pt x="20511" y="15646"/>
                      <a:pt x="17061" y="20265"/>
                    </a:cubicBezTo>
                    <a:lnTo>
                      <a:pt x="16121" y="19202"/>
                    </a:lnTo>
                    <a:lnTo>
                      <a:pt x="16121" y="19202"/>
                    </a:lnTo>
                    <a:cubicBezTo>
                      <a:pt x="19315" y="14925"/>
                      <a:pt x="19086" y="8272"/>
                      <a:pt x="15609" y="4343"/>
                    </a:cubicBezTo>
                    <a:cubicBezTo>
                      <a:pt x="12132" y="413"/>
                      <a:pt x="6724" y="695"/>
                      <a:pt x="3530" y="4972"/>
                    </a:cubicBezTo>
                    <a:cubicBezTo>
                      <a:pt x="529" y="8992"/>
                      <a:pt x="525" y="15167"/>
                      <a:pt x="3522" y="19192"/>
                    </a:cubicBezTo>
                    <a:close/>
                  </a:path>
                </a:pathLst>
              </a:custGeom>
              <a:solidFill>
                <a:srgbClr val="01A89E"/>
              </a:solidFill>
              <a:ln w="12700" cap="flat">
                <a:noFill/>
                <a:miter lim="400000"/>
              </a:ln>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endParaRPr/>
              </a:p>
            </p:txBody>
          </p:sp>
          <p:sp>
            <p:nvSpPr>
              <p:cNvPr id="524" name="íśliḑê"/>
              <p:cNvSpPr/>
              <p:nvPr/>
            </p:nvSpPr>
            <p:spPr>
              <a:xfrm rot="5400000" flipH="1">
                <a:off x="-1459379" y="1532338"/>
                <a:ext cx="1702380" cy="1427048"/>
              </a:xfrm>
              <a:custGeom>
                <a:avLst/>
                <a:gdLst/>
                <a:ahLst/>
                <a:cxnLst>
                  <a:cxn ang="0">
                    <a:pos x="wd2" y="hd2"/>
                  </a:cxn>
                  <a:cxn ang="5400000">
                    <a:pos x="wd2" y="hd2"/>
                  </a:cxn>
                  <a:cxn ang="10800000">
                    <a:pos x="wd2" y="hd2"/>
                  </a:cxn>
                  <a:cxn ang="16200000">
                    <a:pos x="wd2" y="hd2"/>
                  </a:cxn>
                </a:cxnLst>
                <a:rect l="0" t="0" r="r" b="b"/>
                <a:pathLst>
                  <a:path w="19651" h="20265" extrusionOk="0">
                    <a:moveTo>
                      <a:pt x="2581" y="20253"/>
                    </a:moveTo>
                    <a:lnTo>
                      <a:pt x="2581" y="20253"/>
                    </a:lnTo>
                    <a:cubicBezTo>
                      <a:pt x="-1085" y="15330"/>
                      <a:pt x="-813" y="7684"/>
                      <a:pt x="3188" y="3175"/>
                    </a:cubicBezTo>
                    <a:cubicBezTo>
                      <a:pt x="7189" y="-1335"/>
                      <a:pt x="13405" y="-1000"/>
                      <a:pt x="17070" y="3922"/>
                    </a:cubicBezTo>
                    <a:cubicBezTo>
                      <a:pt x="20515" y="8547"/>
                      <a:pt x="20511" y="15646"/>
                      <a:pt x="17061" y="20265"/>
                    </a:cubicBezTo>
                    <a:lnTo>
                      <a:pt x="16121" y="19202"/>
                    </a:lnTo>
                    <a:lnTo>
                      <a:pt x="16121" y="19202"/>
                    </a:lnTo>
                    <a:cubicBezTo>
                      <a:pt x="19315" y="14925"/>
                      <a:pt x="19086" y="8272"/>
                      <a:pt x="15609" y="4343"/>
                    </a:cubicBezTo>
                    <a:cubicBezTo>
                      <a:pt x="12132" y="413"/>
                      <a:pt x="6724" y="695"/>
                      <a:pt x="3530" y="4972"/>
                    </a:cubicBezTo>
                    <a:cubicBezTo>
                      <a:pt x="529" y="8992"/>
                      <a:pt x="525" y="15167"/>
                      <a:pt x="3522" y="19192"/>
                    </a:cubicBezTo>
                    <a:close/>
                  </a:path>
                </a:pathLst>
              </a:custGeom>
              <a:solidFill>
                <a:srgbClr val="0C2834"/>
              </a:solidFill>
              <a:ln w="12700" cap="flat">
                <a:noFill/>
                <a:miter lim="400000"/>
              </a:ln>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endParaRPr/>
              </a:p>
            </p:txBody>
          </p:sp>
          <p:sp>
            <p:nvSpPr>
              <p:cNvPr id="525" name="ïs1iḍê"/>
              <p:cNvSpPr/>
              <p:nvPr/>
            </p:nvSpPr>
            <p:spPr>
              <a:xfrm>
                <a:off x="-1148507" y="-865437"/>
                <a:ext cx="1080635" cy="1080635"/>
              </a:xfrm>
              <a:prstGeom prst="ellipse">
                <a:avLst/>
              </a:prstGeom>
              <a:noFill/>
              <a:ln w="19050" cap="flat">
                <a:solidFill>
                  <a:srgbClr val="D9D9D9"/>
                </a:solidFill>
                <a:prstDash val="sysDash"/>
                <a:round/>
              </a:ln>
              <a:effectLst/>
            </p:spPr>
            <p:txBody>
              <a:bodyPr wrap="square" lIns="45719" tIns="45719" rIns="45719" bIns="45719" numCol="1" anchor="ctr">
                <a:noAutofit/>
              </a:bodyPr>
              <a:lstStyle/>
              <a:p>
                <a:pPr algn="ctr" defTabSz="457200">
                  <a:defRPr>
                    <a:latin typeface="Arial"/>
                    <a:ea typeface="Arial"/>
                    <a:cs typeface="Arial"/>
                    <a:sym typeface="Arial"/>
                  </a:defRPr>
                </a:pPr>
                <a:endParaRPr/>
              </a:p>
            </p:txBody>
          </p:sp>
          <p:sp>
            <p:nvSpPr>
              <p:cNvPr id="526" name="iš1ïdè"/>
              <p:cNvSpPr/>
              <p:nvPr/>
            </p:nvSpPr>
            <p:spPr>
              <a:xfrm>
                <a:off x="-1294442" y="1705545"/>
                <a:ext cx="1080635" cy="1080635"/>
              </a:xfrm>
              <a:prstGeom prst="ellipse">
                <a:avLst/>
              </a:prstGeom>
              <a:noFill/>
              <a:ln w="19050" cap="flat">
                <a:solidFill>
                  <a:srgbClr val="D9D9D9"/>
                </a:solidFill>
                <a:prstDash val="sysDash"/>
                <a:round/>
              </a:ln>
              <a:effectLst/>
            </p:spPr>
            <p:txBody>
              <a:bodyPr wrap="square" lIns="45719" tIns="45719" rIns="45719" bIns="45719" numCol="1" anchor="ctr">
                <a:noAutofit/>
              </a:bodyPr>
              <a:lstStyle/>
              <a:p>
                <a:pPr algn="ctr" defTabSz="457200">
                  <a:defRPr>
                    <a:latin typeface="Arial"/>
                    <a:ea typeface="Arial"/>
                    <a:cs typeface="Arial"/>
                    <a:sym typeface="Arial"/>
                  </a:defRPr>
                </a:pPr>
                <a:endParaRPr/>
              </a:p>
            </p:txBody>
          </p:sp>
        </p:grpSp>
        <p:sp>
          <p:nvSpPr>
            <p:cNvPr id="528" name="ïSḻíḓé"/>
            <p:cNvSpPr/>
            <p:nvPr/>
          </p:nvSpPr>
          <p:spPr>
            <a:xfrm>
              <a:off x="-918039" y="-581239"/>
              <a:ext cx="619696" cy="619696"/>
            </a:xfrm>
            <a:custGeom>
              <a:avLst/>
              <a:gdLst/>
              <a:ahLst/>
              <a:cxnLst>
                <a:cxn ang="0">
                  <a:pos x="wd2" y="hd2"/>
                </a:cxn>
                <a:cxn ang="5400000">
                  <a:pos x="wd2" y="hd2"/>
                </a:cxn>
                <a:cxn ang="10800000">
                  <a:pos x="wd2" y="hd2"/>
                </a:cxn>
                <a:cxn ang="16200000">
                  <a:pos x="wd2" y="hd2"/>
                </a:cxn>
              </a:cxnLst>
              <a:rect l="0" t="0" r="r" b="b"/>
              <a:pathLst>
                <a:path w="21600" h="21600" extrusionOk="0">
                  <a:moveTo>
                    <a:pt x="21126" y="9000"/>
                  </a:moveTo>
                  <a:cubicBezTo>
                    <a:pt x="18568" y="8526"/>
                    <a:pt x="18568" y="8526"/>
                    <a:pt x="18568" y="8526"/>
                  </a:cubicBezTo>
                  <a:cubicBezTo>
                    <a:pt x="18379" y="7958"/>
                    <a:pt x="18189" y="7484"/>
                    <a:pt x="17905" y="7011"/>
                  </a:cubicBezTo>
                  <a:cubicBezTo>
                    <a:pt x="19421" y="4737"/>
                    <a:pt x="19421" y="4737"/>
                    <a:pt x="19421" y="4737"/>
                  </a:cubicBezTo>
                  <a:cubicBezTo>
                    <a:pt x="19611" y="4547"/>
                    <a:pt x="19516" y="4263"/>
                    <a:pt x="19421" y="4074"/>
                  </a:cubicBezTo>
                  <a:cubicBezTo>
                    <a:pt x="17526" y="2274"/>
                    <a:pt x="17526" y="2274"/>
                    <a:pt x="17526" y="2274"/>
                  </a:cubicBezTo>
                  <a:cubicBezTo>
                    <a:pt x="17337" y="2084"/>
                    <a:pt x="17053" y="1989"/>
                    <a:pt x="16863" y="2179"/>
                  </a:cubicBezTo>
                  <a:cubicBezTo>
                    <a:pt x="14684" y="3695"/>
                    <a:pt x="14684" y="3695"/>
                    <a:pt x="14684" y="3695"/>
                  </a:cubicBezTo>
                  <a:cubicBezTo>
                    <a:pt x="14116" y="3411"/>
                    <a:pt x="13642" y="3221"/>
                    <a:pt x="13074" y="3032"/>
                  </a:cubicBezTo>
                  <a:cubicBezTo>
                    <a:pt x="12600" y="474"/>
                    <a:pt x="12600" y="474"/>
                    <a:pt x="12600" y="474"/>
                  </a:cubicBezTo>
                  <a:cubicBezTo>
                    <a:pt x="12600" y="189"/>
                    <a:pt x="12316" y="0"/>
                    <a:pt x="12032" y="0"/>
                  </a:cubicBezTo>
                  <a:cubicBezTo>
                    <a:pt x="9474" y="0"/>
                    <a:pt x="9474" y="0"/>
                    <a:pt x="9474" y="0"/>
                  </a:cubicBezTo>
                  <a:cubicBezTo>
                    <a:pt x="9189" y="0"/>
                    <a:pt x="9000" y="189"/>
                    <a:pt x="8905" y="474"/>
                  </a:cubicBezTo>
                  <a:cubicBezTo>
                    <a:pt x="8432" y="3032"/>
                    <a:pt x="8432" y="3032"/>
                    <a:pt x="8432" y="3032"/>
                  </a:cubicBezTo>
                  <a:cubicBezTo>
                    <a:pt x="7863" y="3221"/>
                    <a:pt x="7389" y="3411"/>
                    <a:pt x="6916" y="3695"/>
                  </a:cubicBezTo>
                  <a:cubicBezTo>
                    <a:pt x="4737" y="2179"/>
                    <a:pt x="4737" y="2179"/>
                    <a:pt x="4737" y="2179"/>
                  </a:cubicBezTo>
                  <a:cubicBezTo>
                    <a:pt x="4547" y="2084"/>
                    <a:pt x="4263" y="2084"/>
                    <a:pt x="4074" y="2274"/>
                  </a:cubicBezTo>
                  <a:cubicBezTo>
                    <a:pt x="2179" y="4074"/>
                    <a:pt x="2179" y="4074"/>
                    <a:pt x="2179" y="4074"/>
                  </a:cubicBezTo>
                  <a:cubicBezTo>
                    <a:pt x="2084" y="4263"/>
                    <a:pt x="1989" y="4642"/>
                    <a:pt x="2179" y="4832"/>
                  </a:cubicBezTo>
                  <a:cubicBezTo>
                    <a:pt x="3695" y="7011"/>
                    <a:pt x="3695" y="7011"/>
                    <a:pt x="3695" y="7011"/>
                  </a:cubicBezTo>
                  <a:cubicBezTo>
                    <a:pt x="3411" y="7484"/>
                    <a:pt x="3221" y="7958"/>
                    <a:pt x="3032" y="8526"/>
                  </a:cubicBezTo>
                  <a:cubicBezTo>
                    <a:pt x="474" y="9000"/>
                    <a:pt x="474" y="9000"/>
                    <a:pt x="474" y="9000"/>
                  </a:cubicBezTo>
                  <a:cubicBezTo>
                    <a:pt x="189" y="9000"/>
                    <a:pt x="0" y="9284"/>
                    <a:pt x="0" y="9474"/>
                  </a:cubicBezTo>
                  <a:cubicBezTo>
                    <a:pt x="0" y="12126"/>
                    <a:pt x="0" y="12126"/>
                    <a:pt x="0" y="12126"/>
                  </a:cubicBezTo>
                  <a:cubicBezTo>
                    <a:pt x="0" y="12411"/>
                    <a:pt x="189" y="12600"/>
                    <a:pt x="474" y="12695"/>
                  </a:cubicBezTo>
                  <a:cubicBezTo>
                    <a:pt x="3032" y="13168"/>
                    <a:pt x="3032" y="13168"/>
                    <a:pt x="3032" y="13168"/>
                  </a:cubicBezTo>
                  <a:cubicBezTo>
                    <a:pt x="3221" y="13642"/>
                    <a:pt x="3411" y="14211"/>
                    <a:pt x="3695" y="14684"/>
                  </a:cubicBezTo>
                  <a:cubicBezTo>
                    <a:pt x="2179" y="16863"/>
                    <a:pt x="2179" y="16863"/>
                    <a:pt x="2179" y="16863"/>
                  </a:cubicBezTo>
                  <a:cubicBezTo>
                    <a:pt x="2084" y="17053"/>
                    <a:pt x="2084" y="17337"/>
                    <a:pt x="2274" y="17526"/>
                  </a:cubicBezTo>
                  <a:cubicBezTo>
                    <a:pt x="4074" y="19326"/>
                    <a:pt x="4074" y="19326"/>
                    <a:pt x="4074" y="19326"/>
                  </a:cubicBezTo>
                  <a:cubicBezTo>
                    <a:pt x="4263" y="19516"/>
                    <a:pt x="4547" y="19611"/>
                    <a:pt x="4832" y="19421"/>
                  </a:cubicBezTo>
                  <a:cubicBezTo>
                    <a:pt x="6916" y="17905"/>
                    <a:pt x="6916" y="17905"/>
                    <a:pt x="6916" y="17905"/>
                  </a:cubicBezTo>
                  <a:cubicBezTo>
                    <a:pt x="7389" y="18189"/>
                    <a:pt x="7958" y="18379"/>
                    <a:pt x="8432" y="18568"/>
                  </a:cubicBezTo>
                  <a:cubicBezTo>
                    <a:pt x="8905" y="21126"/>
                    <a:pt x="8905" y="21126"/>
                    <a:pt x="8905" y="21126"/>
                  </a:cubicBezTo>
                  <a:cubicBezTo>
                    <a:pt x="9000" y="21411"/>
                    <a:pt x="9189" y="21600"/>
                    <a:pt x="9474" y="21600"/>
                  </a:cubicBezTo>
                  <a:cubicBezTo>
                    <a:pt x="12032" y="21600"/>
                    <a:pt x="12032" y="21600"/>
                    <a:pt x="12032" y="21600"/>
                  </a:cubicBezTo>
                  <a:cubicBezTo>
                    <a:pt x="12316" y="21600"/>
                    <a:pt x="12600" y="21411"/>
                    <a:pt x="12600" y="21126"/>
                  </a:cubicBezTo>
                  <a:cubicBezTo>
                    <a:pt x="13074" y="18568"/>
                    <a:pt x="13074" y="18568"/>
                    <a:pt x="13074" y="18568"/>
                  </a:cubicBezTo>
                  <a:cubicBezTo>
                    <a:pt x="13642" y="18379"/>
                    <a:pt x="14116" y="18189"/>
                    <a:pt x="14589" y="18000"/>
                  </a:cubicBezTo>
                  <a:cubicBezTo>
                    <a:pt x="16768" y="19421"/>
                    <a:pt x="16768" y="19421"/>
                    <a:pt x="16768" y="19421"/>
                  </a:cubicBezTo>
                  <a:cubicBezTo>
                    <a:pt x="17053" y="19611"/>
                    <a:pt x="17337" y="19611"/>
                    <a:pt x="17526" y="19421"/>
                  </a:cubicBezTo>
                  <a:cubicBezTo>
                    <a:pt x="19326" y="17526"/>
                    <a:pt x="19326" y="17526"/>
                    <a:pt x="19326" y="17526"/>
                  </a:cubicBezTo>
                  <a:cubicBezTo>
                    <a:pt x="19516" y="17337"/>
                    <a:pt x="19516" y="17053"/>
                    <a:pt x="19421" y="16863"/>
                  </a:cubicBezTo>
                  <a:cubicBezTo>
                    <a:pt x="17905" y="14684"/>
                    <a:pt x="17905" y="14684"/>
                    <a:pt x="17905" y="14684"/>
                  </a:cubicBezTo>
                  <a:cubicBezTo>
                    <a:pt x="18189" y="14211"/>
                    <a:pt x="18379" y="13642"/>
                    <a:pt x="18568" y="13168"/>
                  </a:cubicBezTo>
                  <a:cubicBezTo>
                    <a:pt x="21126" y="12695"/>
                    <a:pt x="21126" y="12695"/>
                    <a:pt x="21126" y="12695"/>
                  </a:cubicBezTo>
                  <a:cubicBezTo>
                    <a:pt x="21411" y="12600"/>
                    <a:pt x="21600" y="12411"/>
                    <a:pt x="21600" y="12126"/>
                  </a:cubicBezTo>
                  <a:cubicBezTo>
                    <a:pt x="21600" y="9474"/>
                    <a:pt x="21600" y="9474"/>
                    <a:pt x="21600" y="9474"/>
                  </a:cubicBezTo>
                  <a:cubicBezTo>
                    <a:pt x="21600" y="9284"/>
                    <a:pt x="21411" y="9000"/>
                    <a:pt x="21126" y="9000"/>
                  </a:cubicBezTo>
                  <a:close/>
                  <a:moveTo>
                    <a:pt x="10800" y="14116"/>
                  </a:moveTo>
                  <a:cubicBezTo>
                    <a:pt x="9000" y="14116"/>
                    <a:pt x="7484" y="12600"/>
                    <a:pt x="7484" y="10800"/>
                  </a:cubicBezTo>
                  <a:cubicBezTo>
                    <a:pt x="7484" y="9000"/>
                    <a:pt x="9000" y="7484"/>
                    <a:pt x="10800" y="7484"/>
                  </a:cubicBezTo>
                  <a:cubicBezTo>
                    <a:pt x="12600" y="7484"/>
                    <a:pt x="14116" y="9000"/>
                    <a:pt x="14116" y="10800"/>
                  </a:cubicBezTo>
                  <a:cubicBezTo>
                    <a:pt x="14116" y="12600"/>
                    <a:pt x="12600" y="14116"/>
                    <a:pt x="10800" y="14116"/>
                  </a:cubicBezTo>
                  <a:close/>
                </a:path>
              </a:pathLst>
            </a:custGeom>
            <a:solidFill>
              <a:srgbClr val="01A89E"/>
            </a:solidFill>
            <a:ln w="12700" cap="flat">
              <a:noFill/>
              <a:miter lim="400000"/>
            </a:ln>
            <a:effectLst/>
          </p:spPr>
          <p:txBody>
            <a:bodyPr wrap="square" lIns="45719" tIns="45719" rIns="45719" bIns="45719" numCol="1" anchor="ctr">
              <a:noAutofit/>
            </a:bodyPr>
            <a:lstStyle/>
            <a:p>
              <a:pPr algn="ctr" defTabSz="457200">
                <a:defRPr>
                  <a:latin typeface="Arial"/>
                  <a:ea typeface="Arial"/>
                  <a:cs typeface="Arial"/>
                  <a:sym typeface="Arial"/>
                </a:defRPr>
              </a:pPr>
              <a:endParaRPr/>
            </a:p>
          </p:txBody>
        </p:sp>
        <p:sp>
          <p:nvSpPr>
            <p:cNvPr id="529" name="ïśľíďe"/>
            <p:cNvSpPr/>
            <p:nvPr/>
          </p:nvSpPr>
          <p:spPr>
            <a:xfrm>
              <a:off x="-1054505" y="2014595"/>
              <a:ext cx="619696" cy="619696"/>
            </a:xfrm>
            <a:custGeom>
              <a:avLst/>
              <a:gdLst/>
              <a:ahLst/>
              <a:cxnLst>
                <a:cxn ang="0">
                  <a:pos x="wd2" y="hd2"/>
                </a:cxn>
                <a:cxn ang="5400000">
                  <a:pos x="wd2" y="hd2"/>
                </a:cxn>
                <a:cxn ang="10800000">
                  <a:pos x="wd2" y="hd2"/>
                </a:cxn>
                <a:cxn ang="16200000">
                  <a:pos x="wd2" y="hd2"/>
                </a:cxn>
              </a:cxnLst>
              <a:rect l="0" t="0" r="r" b="b"/>
              <a:pathLst>
                <a:path w="21600" h="21600" extrusionOk="0">
                  <a:moveTo>
                    <a:pt x="11898" y="92"/>
                  </a:moveTo>
                  <a:cubicBezTo>
                    <a:pt x="11532" y="0"/>
                    <a:pt x="11166" y="0"/>
                    <a:pt x="10800" y="0"/>
                  </a:cubicBezTo>
                  <a:cubicBezTo>
                    <a:pt x="7597" y="0"/>
                    <a:pt x="4668" y="1464"/>
                    <a:pt x="2746" y="3661"/>
                  </a:cubicBezTo>
                  <a:cubicBezTo>
                    <a:pt x="6224" y="9610"/>
                    <a:pt x="6224" y="9610"/>
                    <a:pt x="6224" y="9610"/>
                  </a:cubicBezTo>
                  <a:lnTo>
                    <a:pt x="11898" y="92"/>
                  </a:lnTo>
                  <a:close/>
                  <a:moveTo>
                    <a:pt x="1831" y="4759"/>
                  </a:moveTo>
                  <a:cubicBezTo>
                    <a:pt x="641" y="6498"/>
                    <a:pt x="0" y="8603"/>
                    <a:pt x="0" y="10800"/>
                  </a:cubicBezTo>
                  <a:cubicBezTo>
                    <a:pt x="0" y="11898"/>
                    <a:pt x="183" y="12997"/>
                    <a:pt x="458" y="14003"/>
                  </a:cubicBezTo>
                  <a:cubicBezTo>
                    <a:pt x="7414" y="14003"/>
                    <a:pt x="7414" y="14003"/>
                    <a:pt x="7414" y="14003"/>
                  </a:cubicBezTo>
                  <a:lnTo>
                    <a:pt x="1831" y="4759"/>
                  </a:lnTo>
                  <a:close/>
                  <a:moveTo>
                    <a:pt x="20593" y="6224"/>
                  </a:moveTo>
                  <a:cubicBezTo>
                    <a:pt x="19220" y="3295"/>
                    <a:pt x="16475" y="1007"/>
                    <a:pt x="13271" y="275"/>
                  </a:cubicBezTo>
                  <a:cubicBezTo>
                    <a:pt x="9702" y="6224"/>
                    <a:pt x="9702" y="6224"/>
                    <a:pt x="9702" y="6224"/>
                  </a:cubicBezTo>
                  <a:lnTo>
                    <a:pt x="20593" y="6224"/>
                  </a:lnTo>
                  <a:close/>
                  <a:moveTo>
                    <a:pt x="11898" y="15285"/>
                  </a:moveTo>
                  <a:cubicBezTo>
                    <a:pt x="1007" y="15285"/>
                    <a:pt x="1007" y="15285"/>
                    <a:pt x="1007" y="15285"/>
                  </a:cubicBezTo>
                  <a:cubicBezTo>
                    <a:pt x="2380" y="18397"/>
                    <a:pt x="5308" y="20776"/>
                    <a:pt x="8786" y="21417"/>
                  </a:cubicBezTo>
                  <a:cubicBezTo>
                    <a:pt x="8512" y="21234"/>
                    <a:pt x="8512" y="21234"/>
                    <a:pt x="8512" y="21234"/>
                  </a:cubicBezTo>
                  <a:lnTo>
                    <a:pt x="11898" y="15285"/>
                  </a:lnTo>
                  <a:close/>
                  <a:moveTo>
                    <a:pt x="21051" y="7505"/>
                  </a:moveTo>
                  <a:cubicBezTo>
                    <a:pt x="14186" y="7505"/>
                    <a:pt x="14186" y="7505"/>
                    <a:pt x="14186" y="7505"/>
                  </a:cubicBezTo>
                  <a:cubicBezTo>
                    <a:pt x="19678" y="17024"/>
                    <a:pt x="19678" y="17024"/>
                    <a:pt x="19678" y="17024"/>
                  </a:cubicBezTo>
                  <a:cubicBezTo>
                    <a:pt x="20868" y="15285"/>
                    <a:pt x="21600" y="13088"/>
                    <a:pt x="21600" y="10800"/>
                  </a:cubicBezTo>
                  <a:cubicBezTo>
                    <a:pt x="21600" y="9702"/>
                    <a:pt x="21417" y="8603"/>
                    <a:pt x="21051" y="7505"/>
                  </a:cubicBezTo>
                  <a:close/>
                  <a:moveTo>
                    <a:pt x="9885" y="21600"/>
                  </a:moveTo>
                  <a:cubicBezTo>
                    <a:pt x="10159" y="21600"/>
                    <a:pt x="10525" y="21600"/>
                    <a:pt x="10800" y="21600"/>
                  </a:cubicBezTo>
                  <a:cubicBezTo>
                    <a:pt x="13912" y="21600"/>
                    <a:pt x="16749" y="20227"/>
                    <a:pt x="18763" y="18122"/>
                  </a:cubicBezTo>
                  <a:cubicBezTo>
                    <a:pt x="15285" y="12081"/>
                    <a:pt x="15285" y="12081"/>
                    <a:pt x="15285" y="12081"/>
                  </a:cubicBezTo>
                  <a:lnTo>
                    <a:pt x="9885" y="21600"/>
                  </a:lnTo>
                  <a:close/>
                </a:path>
              </a:pathLst>
            </a:custGeom>
            <a:solidFill>
              <a:srgbClr val="0C2834"/>
            </a:solidFill>
            <a:ln w="12700" cap="flat">
              <a:noFill/>
              <a:miter lim="400000"/>
            </a:ln>
            <a:effectLst/>
          </p:spPr>
          <p:txBody>
            <a:bodyPr wrap="square" lIns="45719" tIns="45719" rIns="45719" bIns="45719" numCol="1" anchor="ctr">
              <a:noAutofit/>
            </a:bodyPr>
            <a:lstStyle/>
            <a:p>
              <a:pPr algn="ctr" defTabSz="457200">
                <a:defRPr>
                  <a:latin typeface="Arial"/>
                  <a:ea typeface="Arial"/>
                  <a:cs typeface="Arial"/>
                  <a:sym typeface="Arial"/>
                </a:defRPr>
              </a:pPr>
              <a:endParaRPr/>
            </a:p>
          </p:txBody>
        </p:sp>
      </p:grpSp>
      <p:sp>
        <p:nvSpPr>
          <p:cNvPr id="531" name="总结："/>
          <p:cNvSpPr txBox="1"/>
          <p:nvPr/>
        </p:nvSpPr>
        <p:spPr>
          <a:xfrm>
            <a:off x="3005716" y="1538361"/>
            <a:ext cx="923291" cy="472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3800"/>
              </a:lnSpc>
              <a:spcBef>
                <a:spcPts val="1600"/>
              </a:spcBef>
              <a:defRPr sz="2150" b="1">
                <a:solidFill>
                  <a:schemeClr val="accent3">
                    <a:lumOff val="-12941"/>
                  </a:schemeClr>
                </a:solidFill>
                <a:latin typeface="+mj-lt"/>
                <a:ea typeface="+mj-ea"/>
                <a:cs typeface="+mj-cs"/>
                <a:sym typeface="Helvetica"/>
              </a:defRPr>
            </a:lvl1pPr>
          </a:lstStyle>
          <a:p>
            <a:r>
              <a:rPr dirty="0" err="1"/>
              <a:t>总结</a:t>
            </a:r>
            <a:r>
              <a:rPr dirty="0"/>
              <a:t>：</a:t>
            </a:r>
          </a:p>
        </p:txBody>
      </p:sp>
      <p:sp>
        <p:nvSpPr>
          <p:cNvPr id="532" name="系统中，我们主要应用了三层架构模式：展示层，业务逻辑层，数据层。层次之间相辅相成，完成数据的展示与采集到业务处理的过程，同时保障了资源访问。 数据关系中，我们采用ODBC管理器与驱动程序管理的分层处理架构，实现了数据连接的抽象。 采用上述web应用架构，提高了博客系统应用开发的效率，提高了可重用性，更加易于维护和扩展，维持了数据库一致性与安全性。"/>
          <p:cNvSpPr txBox="1"/>
          <p:nvPr/>
        </p:nvSpPr>
        <p:spPr>
          <a:xfrm>
            <a:off x="3035213" y="1947821"/>
            <a:ext cx="9137736"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spcBef>
                <a:spcPts val="1600"/>
              </a:spcBef>
              <a:defRPr sz="1600">
                <a:solidFill>
                  <a:srgbClr val="24292E"/>
                </a:solidFill>
                <a:latin typeface="+mj-lt"/>
                <a:ea typeface="+mj-ea"/>
                <a:cs typeface="+mj-cs"/>
                <a:sym typeface="Helvetica"/>
              </a:defRPr>
            </a:lvl1pPr>
          </a:lstStyle>
          <a:p>
            <a:r>
              <a:t>系统中，我们主要应用了三层架构模式：展示层，业务逻辑层，数据层。层次之间相辅相成，完成数据的展示与采集到业务处理的过程，同时保障了资源访问。 数据关系中，我们采用ODBC管理器与驱动程序管理的分层处理架构，实现了数据连接的抽象。 采用上述web应用架构，提高了博客系统应用开发的效率，提高了可重用性，更加易于维护和扩展，维持了数据库一致性与安全性。</a:t>
            </a:r>
          </a:p>
        </p:txBody>
      </p:sp>
      <p:sp>
        <p:nvSpPr>
          <p:cNvPr id="533" name="展望："/>
          <p:cNvSpPr txBox="1"/>
          <p:nvPr/>
        </p:nvSpPr>
        <p:spPr>
          <a:xfrm>
            <a:off x="3051938" y="3969668"/>
            <a:ext cx="885191"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50" b="1">
                <a:solidFill>
                  <a:schemeClr val="accent3">
                    <a:lumOff val="-12941"/>
                  </a:schemeClr>
                </a:solidFill>
              </a:defRPr>
            </a:lvl1pPr>
          </a:lstStyle>
          <a:p>
            <a:r>
              <a:rPr dirty="0" err="1"/>
              <a:t>展望</a:t>
            </a:r>
            <a:r>
              <a:rPr dirty="0"/>
              <a:t>：</a:t>
            </a:r>
          </a:p>
        </p:txBody>
      </p:sp>
      <p:sp>
        <p:nvSpPr>
          <p:cNvPr id="534" name="全球化过程的发展迅速，对于互联网是一个无国界的传播过程。博客系统基于复杂的关系与庞大的数据流之上，需要更加巩固的层次架构增大博客应用的计算能力。基础设施方面，有待于应用分布式数据库，建立数据库集群系统，且有必要应用负载均衡系统。"/>
          <p:cNvSpPr txBox="1"/>
          <p:nvPr/>
        </p:nvSpPr>
        <p:spPr>
          <a:xfrm>
            <a:off x="3051938" y="4362591"/>
            <a:ext cx="7959516" cy="929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defRPr sz="1600">
                <a:solidFill>
                  <a:srgbClr val="24292E"/>
                </a:solidFill>
                <a:latin typeface="+mj-lt"/>
                <a:ea typeface="+mj-ea"/>
                <a:cs typeface="+mj-cs"/>
                <a:sym typeface="Helvetica"/>
              </a:defRPr>
            </a:lvl1pPr>
          </a:lstStyle>
          <a:p>
            <a:r>
              <a:t>全球化过程的发展迅速，对于互联网是一个无国界的传播过程。博客系统基于复杂的关系与庞大的数据流之上，需要更加巩固的层次架构增大博客应用的计算能力。基础设施方面，有待于应用分布式数据库，建立数据库集群系统，且有必要应用负载均衡系统。</a:t>
            </a:r>
          </a:p>
        </p:txBody>
      </p:sp>
    </p:spTree>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22"/>
                                        </p:tgtEl>
                                        <p:attrNameLst>
                                          <p:attrName>style.visibility</p:attrName>
                                        </p:attrNameLst>
                                      </p:cBhvr>
                                      <p:to>
                                        <p:strVal val="visible"/>
                                      </p:to>
                                    </p:set>
                                    <p:anim calcmode="lin" valueType="num">
                                      <p:cBhvr>
                                        <p:cTn id="7" dur="500" fill="hold"/>
                                        <p:tgtEl>
                                          <p:spTgt spid="522"/>
                                        </p:tgtEl>
                                        <p:attrNameLst>
                                          <p:attrName>ppt_x</p:attrName>
                                        </p:attrNameLst>
                                      </p:cBhvr>
                                      <p:tavLst>
                                        <p:tav tm="0">
                                          <p:val>
                                            <p:strVal val="0-#ppt_w/2"/>
                                          </p:val>
                                        </p:tav>
                                        <p:tav tm="100000">
                                          <p:val>
                                            <p:strVal val="#ppt_x"/>
                                          </p:val>
                                        </p:tav>
                                      </p:tavLst>
                                    </p:anim>
                                    <p:anim calcmode="lin" valueType="num">
                                      <p:cBhvr>
                                        <p:cTn id="8" dur="500" fill="hold"/>
                                        <p:tgtEl>
                                          <p:spTgt spid="5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530"/>
                                        </p:tgtEl>
                                        <p:attrNameLst>
                                          <p:attrName>style.visibility</p:attrName>
                                        </p:attrNameLst>
                                      </p:cBhvr>
                                      <p:to>
                                        <p:strVal val="visible"/>
                                      </p:to>
                                    </p:set>
                                    <p:anim calcmode="lin" valueType="num">
                                      <p:cBhvr>
                                        <p:cTn id="12" dur="500" fill="hold"/>
                                        <p:tgtEl>
                                          <p:spTgt spid="530"/>
                                        </p:tgtEl>
                                        <p:attrNameLst>
                                          <p:attrName>ppt_w</p:attrName>
                                        </p:attrNameLst>
                                      </p:cBhvr>
                                      <p:tavLst>
                                        <p:tav tm="0">
                                          <p:val>
                                            <p:fltVal val="0"/>
                                          </p:val>
                                        </p:tav>
                                        <p:tav tm="100000">
                                          <p:val>
                                            <p:strVal val="#ppt_w"/>
                                          </p:val>
                                        </p:tav>
                                      </p:tavLst>
                                    </p:anim>
                                    <p:anim calcmode="lin" valueType="num">
                                      <p:cBhvr>
                                        <p:cTn id="13" dur="500" fill="hold"/>
                                        <p:tgtEl>
                                          <p:spTgt spid="530"/>
                                        </p:tgtEl>
                                        <p:attrNameLst>
                                          <p:attrName>ppt_h</p:attrName>
                                        </p:attrNameLst>
                                      </p:cBhvr>
                                      <p:tavLst>
                                        <p:tav tm="0">
                                          <p:val>
                                            <p:fltVal val="0"/>
                                          </p:val>
                                        </p:tav>
                                        <p:tav tm="100000">
                                          <p:val>
                                            <p:strVal val="#ppt_h"/>
                                          </p:val>
                                        </p:tav>
                                      </p:tavLst>
                                    </p:anim>
                                  </p:childTnLst>
                                </p:cTn>
                              </p:par>
                              <p:par>
                                <p:cTn id="14" presetID="23" presetClass="entr" presetSubtype="16" fill="hold" grpId="3" nodeType="withEffect">
                                  <p:stCondLst>
                                    <p:cond delay="0"/>
                                  </p:stCondLst>
                                  <p:iterate>
                                    <p:tmAbs val="0"/>
                                  </p:iterate>
                                  <p:childTnLst>
                                    <p:set>
                                      <p:cBhvr>
                                        <p:cTn id="15" fill="hold"/>
                                        <p:tgtEl>
                                          <p:spTgt spid="531"/>
                                        </p:tgtEl>
                                        <p:attrNameLst>
                                          <p:attrName>style.visibility</p:attrName>
                                        </p:attrNameLst>
                                      </p:cBhvr>
                                      <p:to>
                                        <p:strVal val="visible"/>
                                      </p:to>
                                    </p:set>
                                    <p:anim calcmode="lin" valueType="num">
                                      <p:cBhvr>
                                        <p:cTn id="16" dur="350" fill="hold"/>
                                        <p:tgtEl>
                                          <p:spTgt spid="531"/>
                                        </p:tgtEl>
                                        <p:attrNameLst>
                                          <p:attrName>ppt_w</p:attrName>
                                        </p:attrNameLst>
                                      </p:cBhvr>
                                      <p:tavLst>
                                        <p:tav tm="0">
                                          <p:val>
                                            <p:fltVal val="0"/>
                                          </p:val>
                                        </p:tav>
                                        <p:tav tm="100000">
                                          <p:val>
                                            <p:strVal val="#ppt_w"/>
                                          </p:val>
                                        </p:tav>
                                      </p:tavLst>
                                    </p:anim>
                                    <p:anim calcmode="lin" valueType="num">
                                      <p:cBhvr>
                                        <p:cTn id="17" dur="350" fill="hold"/>
                                        <p:tgtEl>
                                          <p:spTgt spid="531"/>
                                        </p:tgtEl>
                                        <p:attrNameLst>
                                          <p:attrName>ppt_h</p:attrName>
                                        </p:attrNameLst>
                                      </p:cBhvr>
                                      <p:tavLst>
                                        <p:tav tm="0">
                                          <p:val>
                                            <p:fltVal val="0"/>
                                          </p:val>
                                        </p:tav>
                                        <p:tav tm="100000">
                                          <p:val>
                                            <p:strVal val="#ppt_h"/>
                                          </p:val>
                                        </p:tav>
                                      </p:tavLst>
                                    </p:anim>
                                  </p:childTnLst>
                                </p:cTn>
                              </p:par>
                              <p:par>
                                <p:cTn id="18" presetID="23" presetClass="entr" presetSubtype="16" fill="hold" grpId="4" nodeType="withEffect">
                                  <p:stCondLst>
                                    <p:cond delay="0"/>
                                  </p:stCondLst>
                                  <p:iterate>
                                    <p:tmAbs val="0"/>
                                  </p:iterate>
                                  <p:childTnLst>
                                    <p:set>
                                      <p:cBhvr>
                                        <p:cTn id="19" fill="hold"/>
                                        <p:tgtEl>
                                          <p:spTgt spid="533"/>
                                        </p:tgtEl>
                                        <p:attrNameLst>
                                          <p:attrName>style.visibility</p:attrName>
                                        </p:attrNameLst>
                                      </p:cBhvr>
                                      <p:to>
                                        <p:strVal val="visible"/>
                                      </p:to>
                                    </p:set>
                                    <p:anim calcmode="lin" valueType="num">
                                      <p:cBhvr>
                                        <p:cTn id="20" dur="350" fill="hold"/>
                                        <p:tgtEl>
                                          <p:spTgt spid="533"/>
                                        </p:tgtEl>
                                        <p:attrNameLst>
                                          <p:attrName>ppt_w</p:attrName>
                                        </p:attrNameLst>
                                      </p:cBhvr>
                                      <p:tavLst>
                                        <p:tav tm="0">
                                          <p:val>
                                            <p:fltVal val="0"/>
                                          </p:val>
                                        </p:tav>
                                        <p:tav tm="100000">
                                          <p:val>
                                            <p:strVal val="#ppt_w"/>
                                          </p:val>
                                        </p:tav>
                                      </p:tavLst>
                                    </p:anim>
                                    <p:anim calcmode="lin" valueType="num">
                                      <p:cBhvr>
                                        <p:cTn id="21" dur="350" fill="hold"/>
                                        <p:tgtEl>
                                          <p:spTgt spid="533"/>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2" presetClass="entr" presetSubtype="8" fill="hold" grpId="5" nodeType="afterEffect">
                                  <p:stCondLst>
                                    <p:cond delay="0"/>
                                  </p:stCondLst>
                                  <p:iterate>
                                    <p:tmAbs val="0"/>
                                  </p:iterate>
                                  <p:childTnLst>
                                    <p:set>
                                      <p:cBhvr>
                                        <p:cTn id="24" fill="hold"/>
                                        <p:tgtEl>
                                          <p:spTgt spid="532"/>
                                        </p:tgtEl>
                                        <p:attrNameLst>
                                          <p:attrName>style.visibility</p:attrName>
                                        </p:attrNameLst>
                                      </p:cBhvr>
                                      <p:to>
                                        <p:strVal val="visible"/>
                                      </p:to>
                                    </p:set>
                                    <p:animEffect transition="in" filter="wipe(left)">
                                      <p:cBhvr>
                                        <p:cTn id="25" dur="499"/>
                                        <p:tgtEl>
                                          <p:spTgt spid="532"/>
                                        </p:tgtEl>
                                      </p:cBhvr>
                                    </p:animEffect>
                                  </p:childTnLst>
                                </p:cTn>
                              </p:par>
                            </p:childTnLst>
                          </p:cTn>
                        </p:par>
                        <p:par>
                          <p:cTn id="26" fill="hold">
                            <p:stCondLst>
                              <p:cond delay="1499"/>
                            </p:stCondLst>
                            <p:childTnLst>
                              <p:par>
                                <p:cTn id="27" presetID="22" presetClass="entr" presetSubtype="8" fill="hold" grpId="6" nodeType="afterEffect">
                                  <p:stCondLst>
                                    <p:cond delay="0"/>
                                  </p:stCondLst>
                                  <p:iterate>
                                    <p:tmAbs val="0"/>
                                  </p:iterate>
                                  <p:childTnLst>
                                    <p:set>
                                      <p:cBhvr>
                                        <p:cTn id="28" fill="hold"/>
                                        <p:tgtEl>
                                          <p:spTgt spid="534"/>
                                        </p:tgtEl>
                                        <p:attrNameLst>
                                          <p:attrName>style.visibility</p:attrName>
                                        </p:attrNameLst>
                                      </p:cBhvr>
                                      <p:to>
                                        <p:strVal val="visible"/>
                                      </p:to>
                                    </p:set>
                                    <p:animEffect transition="in" filter="wipe(left)">
                                      <p:cBhvr>
                                        <p:cTn id="29" dur="499"/>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1" animBg="1" advAuto="0"/>
      <p:bldP spid="530" grpId="2" animBg="1" advAuto="0"/>
      <p:bldP spid="531" grpId="3" animBg="1" advAuto="0"/>
      <p:bldP spid="532" grpId="5" animBg="1" advAuto="0"/>
      <p:bldP spid="533" grpId="4" animBg="1" advAuto="0"/>
      <p:bldP spid="534" grpId="6"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37"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540" name="组合 17"/>
          <p:cNvGrpSpPr/>
          <p:nvPr/>
        </p:nvGrpSpPr>
        <p:grpSpPr>
          <a:xfrm>
            <a:off x="2256943" y="-1647395"/>
            <a:ext cx="4245456" cy="10370479"/>
            <a:chOff x="0" y="0"/>
            <a:chExt cx="4245454" cy="10370477"/>
          </a:xfrm>
        </p:grpSpPr>
        <p:sp>
          <p:nvSpPr>
            <p:cNvPr id="538"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539"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541" name="文本框 23"/>
          <p:cNvSpPr txBox="1"/>
          <p:nvPr/>
        </p:nvSpPr>
        <p:spPr>
          <a:xfrm>
            <a:off x="7440086" y="2483623"/>
            <a:ext cx="4582275"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rPr dirty="0" err="1"/>
              <a:t>web应用设计</a:t>
            </a:r>
            <a:endParaRPr dirty="0"/>
          </a:p>
        </p:txBody>
      </p:sp>
      <p:sp>
        <p:nvSpPr>
          <p:cNvPr id="542"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543"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6</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36"/>
                                        </p:tgtEl>
                                        <p:attrNameLst>
                                          <p:attrName>style.visibility</p:attrName>
                                        </p:attrNameLst>
                                      </p:cBhvr>
                                      <p:to>
                                        <p:strVal val="visible"/>
                                      </p:to>
                                    </p:set>
                                    <p:animEffect transition="in" filter="wipe(left)">
                                      <p:cBhvr>
                                        <p:cTn id="7" dur="750"/>
                                        <p:tgtEl>
                                          <p:spTgt spid="536"/>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537"/>
                                        </p:tgtEl>
                                        <p:attrNameLst>
                                          <p:attrName>style.visibility</p:attrName>
                                        </p:attrNameLst>
                                      </p:cBhvr>
                                      <p:to>
                                        <p:strVal val="visible"/>
                                      </p:to>
                                    </p:set>
                                    <p:anim calcmode="lin" valueType="num">
                                      <p:cBhvr>
                                        <p:cTn id="11" dur="500" fill="hold"/>
                                        <p:tgtEl>
                                          <p:spTgt spid="537"/>
                                        </p:tgtEl>
                                        <p:attrNameLst>
                                          <p:attrName>ppt_x</p:attrName>
                                        </p:attrNameLst>
                                      </p:cBhvr>
                                      <p:tavLst>
                                        <p:tav tm="0">
                                          <p:val>
                                            <p:strVal val="#ppt_x"/>
                                          </p:val>
                                        </p:tav>
                                        <p:tav tm="100000">
                                          <p:val>
                                            <p:strVal val="#ppt_x"/>
                                          </p:val>
                                        </p:tav>
                                      </p:tavLst>
                                    </p:anim>
                                    <p:anim calcmode="lin" valueType="num">
                                      <p:cBhvr>
                                        <p:cTn id="12" dur="500" fill="hold"/>
                                        <p:tgtEl>
                                          <p:spTgt spid="537"/>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540"/>
                                        </p:tgtEl>
                                        <p:attrNameLst>
                                          <p:attrName>style.visibility</p:attrName>
                                        </p:attrNameLst>
                                      </p:cBhvr>
                                      <p:to>
                                        <p:strVal val="visible"/>
                                      </p:to>
                                    </p:set>
                                    <p:animEffect transition="in" filter="box(in)">
                                      <p:cBhvr>
                                        <p:cTn id="16" dur="1000"/>
                                        <p:tgtEl>
                                          <p:spTgt spid="540"/>
                                        </p:tgtEl>
                                      </p:cBhvr>
                                    </p:animEffect>
                                  </p:childTnLst>
                                </p:cTn>
                              </p:par>
                              <p:par>
                                <p:cTn id="17" presetID="15" presetClass="entr" presetSubtype="0" fill="hold" grpId="4" nodeType="withEffect">
                                  <p:stCondLst>
                                    <p:cond delay="0"/>
                                  </p:stCondLst>
                                  <p:iterate>
                                    <p:tmAbs val="0"/>
                                  </p:iterate>
                                  <p:childTnLst>
                                    <p:set>
                                      <p:cBhvr>
                                        <p:cTn id="18" fill="hold"/>
                                        <p:tgtEl>
                                          <p:spTgt spid="541"/>
                                        </p:tgtEl>
                                        <p:attrNameLst>
                                          <p:attrName>style.visibility</p:attrName>
                                        </p:attrNameLst>
                                      </p:cBhvr>
                                      <p:to>
                                        <p:strVal val="visible"/>
                                      </p:to>
                                    </p:set>
                                    <p:anim calcmode="lin" valueType="num">
                                      <p:cBhvr>
                                        <p:cTn id="19" dur="500" fill="hold"/>
                                        <p:tgtEl>
                                          <p:spTgt spid="541"/>
                                        </p:tgtEl>
                                        <p:attrNameLst>
                                          <p:attrName>ppt_w</p:attrName>
                                        </p:attrNameLst>
                                      </p:cBhvr>
                                      <p:tavLst>
                                        <p:tav tm="0">
                                          <p:val>
                                            <p:fltVal val="0"/>
                                          </p:val>
                                        </p:tav>
                                        <p:tav tm="100000">
                                          <p:val>
                                            <p:strVal val="#ppt_w"/>
                                          </p:val>
                                        </p:tav>
                                      </p:tavLst>
                                    </p:anim>
                                    <p:anim calcmode="lin" valueType="num">
                                      <p:cBhvr>
                                        <p:cTn id="20" dur="500" fill="hold"/>
                                        <p:tgtEl>
                                          <p:spTgt spid="541"/>
                                        </p:tgtEl>
                                        <p:attrNameLst>
                                          <p:attrName>ppt_h</p:attrName>
                                        </p:attrNameLst>
                                      </p:cBhvr>
                                      <p:tavLst>
                                        <p:tav tm="0">
                                          <p:val>
                                            <p:fltVal val="0"/>
                                          </p:val>
                                        </p:tav>
                                        <p:tav tm="100000">
                                          <p:val>
                                            <p:strVal val="#ppt_h"/>
                                          </p:val>
                                        </p:tav>
                                      </p:tavLst>
                                    </p:anim>
                                    <p:anim calcmode="lin" valueType="num">
                                      <p:cBhvr>
                                        <p:cTn id="21" dur="500" fill="hold"/>
                                        <p:tgtEl>
                                          <p:spTgt spid="541"/>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541"/>
                                        </p:tgtEl>
                                        <p:attrNameLst>
                                          <p:attrName>ppt_y</p:attrName>
                                        </p:attrNameLst>
                                      </p:cBhvr>
                                      <p:tavLst>
                                        <p:tav tm="0" fmla="#ppt_y+(sin(-2*pi*(1-$))*-#ppt_x+cos(-2*pi*(1-$))*(1-#ppt_y))*(1-$)">
                                          <p:val>
                                            <p:fltVal val="0"/>
                                          </p:val>
                                        </p:tav>
                                        <p:tav tm="100000">
                                          <p:val>
                                            <p:fltVal val="1"/>
                                          </p:val>
                                        </p:tav>
                                      </p:tavLst>
                                    </p:anim>
                                  </p:childTnLst>
                                </p:cTn>
                              </p:par>
                              <p:par>
                                <p:cTn id="23" presetID="9" presetClass="entr" fill="hold" grpId="5" nodeType="withEffect">
                                  <p:stCondLst>
                                    <p:cond delay="0"/>
                                  </p:stCondLst>
                                  <p:iterate>
                                    <p:tmAbs val="0"/>
                                  </p:iterate>
                                  <p:childTnLst>
                                    <p:set>
                                      <p:cBhvr>
                                        <p:cTn id="24" fill="hold"/>
                                        <p:tgtEl>
                                          <p:spTgt spid="542"/>
                                        </p:tgtEl>
                                        <p:attrNameLst>
                                          <p:attrName>style.visibility</p:attrName>
                                        </p:attrNameLst>
                                      </p:cBhvr>
                                      <p:to>
                                        <p:strVal val="visible"/>
                                      </p:to>
                                    </p:set>
                                    <p:animEffect transition="in" filter="dissolve">
                                      <p:cBhvr>
                                        <p:cTn id="25" dur="500"/>
                                        <p:tgtEl>
                                          <p:spTgt spid="542"/>
                                        </p:tgtEl>
                                      </p:cBhvr>
                                    </p:animEffect>
                                  </p:childTnLst>
                                </p:cTn>
                              </p:par>
                              <p:par>
                                <p:cTn id="26" presetID="9" presetClass="entr" fill="hold" grpId="6" nodeType="withEffect">
                                  <p:stCondLst>
                                    <p:cond delay="0"/>
                                  </p:stCondLst>
                                  <p:iterate>
                                    <p:tmAbs val="0"/>
                                  </p:iterate>
                                  <p:childTnLst>
                                    <p:set>
                                      <p:cBhvr>
                                        <p:cTn id="27" fill="hold"/>
                                        <p:tgtEl>
                                          <p:spTgt spid="543"/>
                                        </p:tgtEl>
                                        <p:attrNameLst>
                                          <p:attrName>style.visibility</p:attrName>
                                        </p:attrNameLst>
                                      </p:cBhvr>
                                      <p:to>
                                        <p:strVal val="visible"/>
                                      </p:to>
                                    </p:set>
                                    <p:animEffect transition="in" filter="dissolve">
                                      <p:cBhvr>
                                        <p:cTn id="28"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1" animBg="1" advAuto="0"/>
      <p:bldP spid="537" grpId="2" animBg="1" advAuto="0"/>
      <p:bldP spid="540" grpId="3" animBg="1" advAuto="0"/>
      <p:bldP spid="541" grpId="4" animBg="1" advAuto="0"/>
      <p:bldP spid="542" grpId="5" animBg="1" advAuto="0"/>
      <p:bldP spid="543" grpId="6"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7" name="组合 6"/>
          <p:cNvGrpSpPr/>
          <p:nvPr/>
        </p:nvGrpSpPr>
        <p:grpSpPr>
          <a:xfrm>
            <a:off x="0" y="265752"/>
            <a:ext cx="4688543" cy="599441"/>
            <a:chOff x="0" y="0"/>
            <a:chExt cx="4688541" cy="599440"/>
          </a:xfrm>
        </p:grpSpPr>
        <p:sp>
          <p:nvSpPr>
            <p:cNvPr id="545"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546" name="文本框 8"/>
            <p:cNvSpPr txBox="1"/>
            <p:nvPr/>
          </p:nvSpPr>
          <p:spPr>
            <a:xfrm>
              <a:off x="1621668" y="0"/>
              <a:ext cx="306687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web应用设计</a:t>
              </a:r>
            </a:p>
          </p:txBody>
        </p:sp>
      </p:grpSp>
      <p:sp>
        <p:nvSpPr>
          <p:cNvPr id="548" name="îś1ïde"/>
          <p:cNvSpPr/>
          <p:nvPr/>
        </p:nvSpPr>
        <p:spPr>
          <a:xfrm>
            <a:off x="1014237" y="1430358"/>
            <a:ext cx="430303" cy="412176"/>
          </a:xfrm>
          <a:prstGeom prst="ellipse">
            <a:avLst/>
          </a:pr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549" name="任意多边形: 形状 29"/>
          <p:cNvSpPr/>
          <p:nvPr/>
        </p:nvSpPr>
        <p:spPr>
          <a:xfrm>
            <a:off x="765484" y="1535108"/>
            <a:ext cx="651204" cy="202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7" y="0"/>
                </a:lnTo>
                <a:lnTo>
                  <a:pt x="777" y="20046"/>
                </a:lnTo>
                <a:lnTo>
                  <a:pt x="20823" y="20046"/>
                </a:lnTo>
                <a:lnTo>
                  <a:pt x="20823" y="0"/>
                </a:lnTo>
                <a:lnTo>
                  <a:pt x="21600" y="0"/>
                </a:lnTo>
                <a:lnTo>
                  <a:pt x="21600" y="21600"/>
                </a:lnTo>
                <a:lnTo>
                  <a:pt x="0" y="21600"/>
                </a:lnTo>
                <a:lnTo>
                  <a:pt x="0" y="0"/>
                </a:lnTo>
                <a:close/>
              </a:path>
            </a:pathLst>
          </a:custGeom>
          <a:solidFill>
            <a:srgbClr val="404040"/>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50" name="任意多边形: 形状 30"/>
          <p:cNvSpPr/>
          <p:nvPr/>
        </p:nvSpPr>
        <p:spPr>
          <a:xfrm>
            <a:off x="767030" y="1211265"/>
            <a:ext cx="648112" cy="31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823" y="21600"/>
                </a:lnTo>
                <a:lnTo>
                  <a:pt x="20823" y="1554"/>
                </a:lnTo>
                <a:lnTo>
                  <a:pt x="777" y="1554"/>
                </a:lnTo>
                <a:lnTo>
                  <a:pt x="777" y="21600"/>
                </a:lnTo>
                <a:lnTo>
                  <a:pt x="0" y="21600"/>
                </a:lnTo>
                <a:lnTo>
                  <a:pt x="0" y="0"/>
                </a:lnTo>
                <a:close/>
              </a:path>
            </a:pathLst>
          </a:custGeom>
          <a:solidFill>
            <a:srgbClr val="01A89E"/>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51" name="文本框 31"/>
          <p:cNvSpPr txBox="1"/>
          <p:nvPr/>
        </p:nvSpPr>
        <p:spPr>
          <a:xfrm>
            <a:off x="629215" y="1255239"/>
            <a:ext cx="92374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2400">
                <a:solidFill>
                  <a:srgbClr val="01A89E"/>
                </a:solidFill>
                <a:latin typeface="Century Gothic"/>
                <a:ea typeface="Century Gothic"/>
                <a:cs typeface="Century Gothic"/>
                <a:sym typeface="Century Gothic"/>
              </a:defRPr>
            </a:lvl1pPr>
          </a:lstStyle>
          <a:p>
            <a:r>
              <a:rPr dirty="0"/>
              <a:t>01</a:t>
            </a:r>
          </a:p>
        </p:txBody>
      </p:sp>
      <p:sp>
        <p:nvSpPr>
          <p:cNvPr id="552" name="信息设计方法"/>
          <p:cNvSpPr txBox="1"/>
          <p:nvPr/>
        </p:nvSpPr>
        <p:spPr>
          <a:xfrm>
            <a:off x="1446632" y="1241476"/>
            <a:ext cx="1618982" cy="916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4000"/>
              </a:lnSpc>
              <a:spcBef>
                <a:spcPts val="1600"/>
              </a:spcBef>
              <a:defRPr sz="1900" b="1">
                <a:solidFill>
                  <a:srgbClr val="24292E"/>
                </a:solidFill>
                <a:latin typeface="+mj-lt"/>
                <a:ea typeface="+mj-ea"/>
                <a:cs typeface="+mj-cs"/>
                <a:sym typeface="Helvetica"/>
              </a:defRPr>
            </a:lvl1pPr>
          </a:lstStyle>
          <a:p>
            <a:r>
              <a:rPr dirty="0" err="1"/>
              <a:t>信息设计方法</a:t>
            </a:r>
            <a:endParaRPr dirty="0"/>
          </a:p>
        </p:txBody>
      </p:sp>
      <p:sp>
        <p:nvSpPr>
          <p:cNvPr id="553" name="采用自顶向下的信息设计方法，强调web应用内主要内容种类的总体组织、相互关系和结构。采用自顶向下的组织结构，有助于对web应用的总体把握，有助于帮助人们在网络和Web环境中更成功地发现和管理信息，有效地解决用户的信息需求。"/>
          <p:cNvSpPr txBox="1"/>
          <p:nvPr/>
        </p:nvSpPr>
        <p:spPr>
          <a:xfrm>
            <a:off x="1552956" y="1763686"/>
            <a:ext cx="10531980" cy="9518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defRPr sz="1600">
                <a:solidFill>
                  <a:srgbClr val="24292E"/>
                </a:solidFill>
                <a:latin typeface="+mj-lt"/>
                <a:ea typeface="+mj-ea"/>
                <a:cs typeface="+mj-cs"/>
                <a:sym typeface="Helvetica"/>
              </a:defRPr>
            </a:lvl1pPr>
          </a:lstStyle>
          <a:p>
            <a:pPr>
              <a:lnSpc>
                <a:spcPts val="2300"/>
              </a:lnSpc>
            </a:pPr>
            <a:r>
              <a:rPr dirty="0"/>
              <a:t>采用自顶向下的信息设计方法，强调web应用内主要内容种类的总体组织、相互关系和结构。采用自顶向下的组织结构，有助于对web应用的总体把握，有助于帮助人们在网络和Web环境中更成功地发现和管理信息，有效地解决用户的信息需求。</a:t>
            </a:r>
          </a:p>
        </p:txBody>
      </p:sp>
      <p:sp>
        <p:nvSpPr>
          <p:cNvPr id="554" name="îś1ïde"/>
          <p:cNvSpPr/>
          <p:nvPr/>
        </p:nvSpPr>
        <p:spPr>
          <a:xfrm>
            <a:off x="1014237" y="2932805"/>
            <a:ext cx="430303" cy="412176"/>
          </a:xfrm>
          <a:prstGeom prst="ellipse">
            <a:avLst/>
          </a:pr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555" name="任意多边形: 形状 29"/>
          <p:cNvSpPr/>
          <p:nvPr/>
        </p:nvSpPr>
        <p:spPr>
          <a:xfrm>
            <a:off x="765484" y="3037555"/>
            <a:ext cx="651204" cy="202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7" y="0"/>
                </a:lnTo>
                <a:lnTo>
                  <a:pt x="777" y="20046"/>
                </a:lnTo>
                <a:lnTo>
                  <a:pt x="20823" y="20046"/>
                </a:lnTo>
                <a:lnTo>
                  <a:pt x="20823" y="0"/>
                </a:lnTo>
                <a:lnTo>
                  <a:pt x="21600" y="0"/>
                </a:lnTo>
                <a:lnTo>
                  <a:pt x="21600" y="21600"/>
                </a:lnTo>
                <a:lnTo>
                  <a:pt x="0" y="21600"/>
                </a:lnTo>
                <a:lnTo>
                  <a:pt x="0" y="0"/>
                </a:lnTo>
                <a:close/>
              </a:path>
            </a:pathLst>
          </a:custGeom>
          <a:solidFill>
            <a:srgbClr val="404040"/>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56" name="任意多边形: 形状 30"/>
          <p:cNvSpPr/>
          <p:nvPr/>
        </p:nvSpPr>
        <p:spPr>
          <a:xfrm>
            <a:off x="767030" y="2713711"/>
            <a:ext cx="648112" cy="31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823" y="21600"/>
                </a:lnTo>
                <a:lnTo>
                  <a:pt x="20823" y="1554"/>
                </a:lnTo>
                <a:lnTo>
                  <a:pt x="777" y="1554"/>
                </a:lnTo>
                <a:lnTo>
                  <a:pt x="777" y="21600"/>
                </a:lnTo>
                <a:lnTo>
                  <a:pt x="0" y="21600"/>
                </a:lnTo>
                <a:lnTo>
                  <a:pt x="0" y="0"/>
                </a:lnTo>
                <a:close/>
              </a:path>
            </a:pathLst>
          </a:custGeom>
          <a:solidFill>
            <a:srgbClr val="01A89E"/>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57" name="文本框 31"/>
          <p:cNvSpPr txBox="1"/>
          <p:nvPr/>
        </p:nvSpPr>
        <p:spPr>
          <a:xfrm>
            <a:off x="629215" y="2757686"/>
            <a:ext cx="92374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2400">
                <a:solidFill>
                  <a:srgbClr val="01A89E"/>
                </a:solidFill>
                <a:latin typeface="Century Gothic"/>
                <a:ea typeface="Century Gothic"/>
                <a:cs typeface="Century Gothic"/>
                <a:sym typeface="Century Gothic"/>
              </a:defRPr>
            </a:lvl1pPr>
          </a:lstStyle>
          <a:p>
            <a:r>
              <a:rPr dirty="0"/>
              <a:t>02</a:t>
            </a:r>
          </a:p>
        </p:txBody>
      </p:sp>
      <p:sp>
        <p:nvSpPr>
          <p:cNvPr id="558" name="信息架构"/>
          <p:cNvSpPr txBox="1"/>
          <p:nvPr/>
        </p:nvSpPr>
        <p:spPr>
          <a:xfrm>
            <a:off x="1591480" y="2743922"/>
            <a:ext cx="1136381" cy="916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4000"/>
              </a:lnSpc>
              <a:spcBef>
                <a:spcPts val="1600"/>
              </a:spcBef>
              <a:defRPr sz="1900" b="1">
                <a:solidFill>
                  <a:srgbClr val="24292E"/>
                </a:solidFill>
                <a:latin typeface="+mj-lt"/>
                <a:ea typeface="+mj-ea"/>
                <a:cs typeface="+mj-cs"/>
                <a:sym typeface="Helvetica"/>
              </a:defRPr>
            </a:lvl1pPr>
          </a:lstStyle>
          <a:p>
            <a:r>
              <a:rPr dirty="0" err="1"/>
              <a:t>信息架构</a:t>
            </a:r>
            <a:endParaRPr dirty="0"/>
          </a:p>
        </p:txBody>
      </p:sp>
      <p:sp>
        <p:nvSpPr>
          <p:cNvPr id="559" name="普通用户的信息架构图："/>
          <p:cNvSpPr txBox="1"/>
          <p:nvPr/>
        </p:nvSpPr>
        <p:spPr>
          <a:xfrm>
            <a:off x="1558190" y="3052339"/>
            <a:ext cx="233934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lnSpc>
                <a:spcPts val="3700"/>
              </a:lnSpc>
              <a:defRPr sz="1600">
                <a:solidFill>
                  <a:srgbClr val="24292E"/>
                </a:solidFill>
                <a:latin typeface="+mj-lt"/>
                <a:ea typeface="+mj-ea"/>
                <a:cs typeface="+mj-cs"/>
                <a:sym typeface="Helvetica"/>
              </a:defRPr>
            </a:pPr>
            <a:r>
              <a:rPr b="1" dirty="0" err="1"/>
              <a:t>普通用户</a:t>
            </a:r>
            <a:r>
              <a:rPr dirty="0" err="1"/>
              <a:t>的信息架构图</a:t>
            </a:r>
            <a:r>
              <a:rPr dirty="0"/>
              <a:t>：</a:t>
            </a:r>
          </a:p>
        </p:txBody>
      </p:sp>
      <p:pic>
        <p:nvPicPr>
          <p:cNvPr id="560" name="屏幕快照 2018-06-18 下午4.23.36.png" descr="屏幕快照 2018-06-18 下午4.23.36.png"/>
          <p:cNvPicPr>
            <a:picLocks noChangeAspect="1"/>
          </p:cNvPicPr>
          <p:nvPr/>
        </p:nvPicPr>
        <p:blipFill>
          <a:blip r:embed="rId2">
            <a:extLst/>
          </a:blip>
          <a:stretch>
            <a:fillRect/>
          </a:stretch>
        </p:blipFill>
        <p:spPr>
          <a:xfrm>
            <a:off x="1237859" y="3587884"/>
            <a:ext cx="4866329" cy="3004364"/>
          </a:xfrm>
          <a:prstGeom prst="rect">
            <a:avLst/>
          </a:prstGeom>
          <a:ln w="12700">
            <a:miter lim="400000"/>
          </a:ln>
        </p:spPr>
      </p:pic>
      <p:sp>
        <p:nvSpPr>
          <p:cNvPr id="561" name="管理员的信息架构图："/>
          <p:cNvSpPr txBox="1"/>
          <p:nvPr/>
        </p:nvSpPr>
        <p:spPr>
          <a:xfrm>
            <a:off x="6978855" y="3052339"/>
            <a:ext cx="213614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lnSpc>
                <a:spcPts val="3700"/>
              </a:lnSpc>
              <a:defRPr sz="1600">
                <a:solidFill>
                  <a:srgbClr val="24292E"/>
                </a:solidFill>
                <a:latin typeface="+mj-lt"/>
                <a:ea typeface="+mj-ea"/>
                <a:cs typeface="+mj-cs"/>
                <a:sym typeface="Helvetica"/>
              </a:defRPr>
            </a:pPr>
            <a:r>
              <a:rPr b="1" dirty="0" err="1"/>
              <a:t>管理员</a:t>
            </a:r>
            <a:r>
              <a:rPr dirty="0" err="1"/>
              <a:t>的信息架构图</a:t>
            </a:r>
            <a:r>
              <a:rPr dirty="0"/>
              <a:t>：</a:t>
            </a:r>
          </a:p>
        </p:txBody>
      </p:sp>
      <p:pic>
        <p:nvPicPr>
          <p:cNvPr id="562" name="屏幕快照 2018-06-18 下午4.24.23.png" descr="屏幕快照 2018-06-18 下午4.24.23.png"/>
          <p:cNvPicPr>
            <a:picLocks noChangeAspect="1"/>
          </p:cNvPicPr>
          <p:nvPr/>
        </p:nvPicPr>
        <p:blipFill>
          <a:blip r:embed="rId3">
            <a:extLst/>
          </a:blip>
          <a:stretch>
            <a:fillRect/>
          </a:stretch>
        </p:blipFill>
        <p:spPr>
          <a:xfrm>
            <a:off x="6490975" y="3671165"/>
            <a:ext cx="4894670" cy="30043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47"/>
                                        </p:tgtEl>
                                        <p:attrNameLst>
                                          <p:attrName>style.visibility</p:attrName>
                                        </p:attrNameLst>
                                      </p:cBhvr>
                                      <p:to>
                                        <p:strVal val="visible"/>
                                      </p:to>
                                    </p:set>
                                    <p:anim calcmode="lin" valueType="num">
                                      <p:cBhvr>
                                        <p:cTn id="7" dur="500" fill="hold"/>
                                        <p:tgtEl>
                                          <p:spTgt spid="547"/>
                                        </p:tgtEl>
                                        <p:attrNameLst>
                                          <p:attrName>ppt_x</p:attrName>
                                        </p:attrNameLst>
                                      </p:cBhvr>
                                      <p:tavLst>
                                        <p:tav tm="0">
                                          <p:val>
                                            <p:strVal val="0-#ppt_w/2"/>
                                          </p:val>
                                        </p:tav>
                                        <p:tav tm="100000">
                                          <p:val>
                                            <p:strVal val="#ppt_x"/>
                                          </p:val>
                                        </p:tav>
                                      </p:tavLst>
                                    </p:anim>
                                    <p:anim calcmode="lin" valueType="num">
                                      <p:cBhvr>
                                        <p:cTn id="8" dur="500" fill="hold"/>
                                        <p:tgtEl>
                                          <p:spTgt spid="547"/>
                                        </p:tgtEl>
                                        <p:attrNameLst>
                                          <p:attrName>ppt_y</p:attrName>
                                        </p:attrNameLst>
                                      </p:cBhvr>
                                      <p:tavLst>
                                        <p:tav tm="0">
                                          <p:val>
                                            <p:strVal val="#ppt_y"/>
                                          </p:val>
                                        </p:tav>
                                        <p:tav tm="100000">
                                          <p:val>
                                            <p:strVal val="#ppt_y"/>
                                          </p:val>
                                        </p:tav>
                                      </p:tavLst>
                                    </p:anim>
                                  </p:childTnLst>
                                </p:cTn>
                              </p:par>
                              <p:par>
                                <p:cTn id="9" presetID="15" presetClass="entr" presetSubtype="8" fill="hold" grpId="2" nodeType="withEffect">
                                  <p:stCondLst>
                                    <p:cond delay="0"/>
                                  </p:stCondLst>
                                  <p:iterate>
                                    <p:tmAbs val="0"/>
                                  </p:iterate>
                                  <p:childTnLst>
                                    <p:set>
                                      <p:cBhvr>
                                        <p:cTn id="10" fill="hold"/>
                                        <p:tgtEl>
                                          <p:spTgt spid="548"/>
                                        </p:tgtEl>
                                        <p:attrNameLst>
                                          <p:attrName>style.visibility</p:attrName>
                                        </p:attrNameLst>
                                      </p:cBhvr>
                                      <p:to>
                                        <p:strVal val="visible"/>
                                      </p:to>
                                    </p:set>
                                    <p:anim calcmode="lin" valueType="num">
                                      <p:cBhvr>
                                        <p:cTn id="11" dur="500" fill="hold"/>
                                        <p:tgtEl>
                                          <p:spTgt spid="548"/>
                                        </p:tgtEl>
                                        <p:attrNameLst>
                                          <p:attrName>ppt_w</p:attrName>
                                        </p:attrNameLst>
                                      </p:cBhvr>
                                      <p:tavLst>
                                        <p:tav tm="0">
                                          <p:val>
                                            <p:fltVal val="0"/>
                                          </p:val>
                                        </p:tav>
                                        <p:tav tm="100000">
                                          <p:val>
                                            <p:strVal val="#ppt_w"/>
                                          </p:val>
                                        </p:tav>
                                      </p:tavLst>
                                    </p:anim>
                                    <p:anim calcmode="lin" valueType="num">
                                      <p:cBhvr>
                                        <p:cTn id="12" dur="500" fill="hold"/>
                                        <p:tgtEl>
                                          <p:spTgt spid="548"/>
                                        </p:tgtEl>
                                        <p:attrNameLst>
                                          <p:attrName>ppt_h</p:attrName>
                                        </p:attrNameLst>
                                      </p:cBhvr>
                                      <p:tavLst>
                                        <p:tav tm="0">
                                          <p:val>
                                            <p:fltVal val="0"/>
                                          </p:val>
                                        </p:tav>
                                        <p:tav tm="100000">
                                          <p:val>
                                            <p:strVal val="#ppt_h"/>
                                          </p:val>
                                        </p:tav>
                                      </p:tavLst>
                                    </p:anim>
                                    <p:anim calcmode="lin" valueType="num">
                                      <p:cBhvr>
                                        <p:cTn id="13" dur="500" fill="hold"/>
                                        <p:tgtEl>
                                          <p:spTgt spid="548"/>
                                        </p:tgtEl>
                                        <p:attrNameLst>
                                          <p:attrName>ppt_x</p:attrName>
                                        </p:attrNameLst>
                                      </p:cBhvr>
                                      <p:tavLst>
                                        <p:tav tm="0" fmla="#ppt_x+(cos(-2*pi*(1-$))*-#ppt_x-sin(-2*pi*(1-$))*(1-#ppt_y))*(1-$)">
                                          <p:val>
                                            <p:fltVal val="0"/>
                                          </p:val>
                                        </p:tav>
                                        <p:tav tm="100000">
                                          <p:val>
                                            <p:fltVal val="1"/>
                                          </p:val>
                                        </p:tav>
                                      </p:tavLst>
                                    </p:anim>
                                    <p:anim calcmode="lin" valueType="num">
                                      <p:cBhvr>
                                        <p:cTn id="14" dur="500" fill="hold"/>
                                        <p:tgtEl>
                                          <p:spTgt spid="548"/>
                                        </p:tgtEl>
                                        <p:attrNameLst>
                                          <p:attrName>ppt_y</p:attrName>
                                        </p:attrNameLst>
                                      </p:cBhvr>
                                      <p:tavLst>
                                        <p:tav tm="0" fmla="#ppt_y+(sin(-2*pi*(1-$))*-#ppt_x+cos(-2*pi*(1-$))*(1-#ppt_y))*(1-$)">
                                          <p:val>
                                            <p:fltVal val="0"/>
                                          </p:val>
                                        </p:tav>
                                        <p:tav tm="100000">
                                          <p:val>
                                            <p:fltVal val="1"/>
                                          </p:val>
                                        </p:tav>
                                      </p:tavLst>
                                    </p:anim>
                                  </p:childTnLst>
                                </p:cTn>
                              </p:par>
                              <p:par>
                                <p:cTn id="15" presetID="15" presetClass="entr" presetSubtype="8" fill="hold" grpId="3" nodeType="withEffect">
                                  <p:stCondLst>
                                    <p:cond delay="0"/>
                                  </p:stCondLst>
                                  <p:iterate>
                                    <p:tmAbs val="0"/>
                                  </p:iterate>
                                  <p:childTnLst>
                                    <p:set>
                                      <p:cBhvr>
                                        <p:cTn id="16" fill="hold"/>
                                        <p:tgtEl>
                                          <p:spTgt spid="554"/>
                                        </p:tgtEl>
                                        <p:attrNameLst>
                                          <p:attrName>style.visibility</p:attrName>
                                        </p:attrNameLst>
                                      </p:cBhvr>
                                      <p:to>
                                        <p:strVal val="visible"/>
                                      </p:to>
                                    </p:set>
                                    <p:anim calcmode="lin" valueType="num">
                                      <p:cBhvr>
                                        <p:cTn id="17" dur="500" fill="hold"/>
                                        <p:tgtEl>
                                          <p:spTgt spid="554"/>
                                        </p:tgtEl>
                                        <p:attrNameLst>
                                          <p:attrName>ppt_w</p:attrName>
                                        </p:attrNameLst>
                                      </p:cBhvr>
                                      <p:tavLst>
                                        <p:tav tm="0">
                                          <p:val>
                                            <p:fltVal val="0"/>
                                          </p:val>
                                        </p:tav>
                                        <p:tav tm="100000">
                                          <p:val>
                                            <p:strVal val="#ppt_w"/>
                                          </p:val>
                                        </p:tav>
                                      </p:tavLst>
                                    </p:anim>
                                    <p:anim calcmode="lin" valueType="num">
                                      <p:cBhvr>
                                        <p:cTn id="18" dur="500" fill="hold"/>
                                        <p:tgtEl>
                                          <p:spTgt spid="554"/>
                                        </p:tgtEl>
                                        <p:attrNameLst>
                                          <p:attrName>ppt_h</p:attrName>
                                        </p:attrNameLst>
                                      </p:cBhvr>
                                      <p:tavLst>
                                        <p:tav tm="0">
                                          <p:val>
                                            <p:fltVal val="0"/>
                                          </p:val>
                                        </p:tav>
                                        <p:tav tm="100000">
                                          <p:val>
                                            <p:strVal val="#ppt_h"/>
                                          </p:val>
                                        </p:tav>
                                      </p:tavLst>
                                    </p:anim>
                                    <p:anim calcmode="lin" valueType="num">
                                      <p:cBhvr>
                                        <p:cTn id="19" dur="500" fill="hold"/>
                                        <p:tgtEl>
                                          <p:spTgt spid="554"/>
                                        </p:tgtEl>
                                        <p:attrNameLst>
                                          <p:attrName>ppt_x</p:attrName>
                                        </p:attrNameLst>
                                      </p:cBhvr>
                                      <p:tavLst>
                                        <p:tav tm="0" fmla="#ppt_x+(cos(-2*pi*(1-$))*-#ppt_x-sin(-2*pi*(1-$))*(1-#ppt_y))*(1-$)">
                                          <p:val>
                                            <p:fltVal val="0"/>
                                          </p:val>
                                        </p:tav>
                                        <p:tav tm="100000">
                                          <p:val>
                                            <p:fltVal val="1"/>
                                          </p:val>
                                        </p:tav>
                                      </p:tavLst>
                                    </p:anim>
                                    <p:anim calcmode="lin" valueType="num">
                                      <p:cBhvr>
                                        <p:cTn id="20" dur="500" fill="hold"/>
                                        <p:tgtEl>
                                          <p:spTgt spid="554"/>
                                        </p:tgtEl>
                                        <p:attrNameLst>
                                          <p:attrName>ppt_y</p:attrName>
                                        </p:attrNameLst>
                                      </p:cBhvr>
                                      <p:tavLst>
                                        <p:tav tm="0" fmla="#ppt_y+(sin(-2*pi*(1-$))*-#ppt_x+cos(-2*pi*(1-$))*(1-#ppt_y))*(1-$)">
                                          <p:val>
                                            <p:fltVal val="0"/>
                                          </p:val>
                                        </p:tav>
                                        <p:tav tm="100000">
                                          <p:val>
                                            <p:fltVal val="1"/>
                                          </p:val>
                                        </p:tav>
                                      </p:tavLst>
                                    </p:anim>
                                  </p:childTnLst>
                                </p:cTn>
                              </p:par>
                              <p:par>
                                <p:cTn id="21" presetID="15" presetClass="entr" presetSubtype="8" fill="hold" grpId="5" nodeType="with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500" fill="hold"/>
                                        <p:tgtEl>
                                          <p:spTgt spid="551"/>
                                        </p:tgtEl>
                                        <p:attrNameLst>
                                          <p:attrName>ppt_w</p:attrName>
                                        </p:attrNameLst>
                                      </p:cBhvr>
                                      <p:tavLst>
                                        <p:tav tm="0">
                                          <p:val>
                                            <p:fltVal val="0"/>
                                          </p:val>
                                        </p:tav>
                                        <p:tav tm="100000">
                                          <p:val>
                                            <p:strVal val="#ppt_w"/>
                                          </p:val>
                                        </p:tav>
                                      </p:tavLst>
                                    </p:anim>
                                    <p:anim calcmode="lin" valueType="num">
                                      <p:cBhvr>
                                        <p:cTn id="24" dur="500" fill="hold"/>
                                        <p:tgtEl>
                                          <p:spTgt spid="551"/>
                                        </p:tgtEl>
                                        <p:attrNameLst>
                                          <p:attrName>ppt_h</p:attrName>
                                        </p:attrNameLst>
                                      </p:cBhvr>
                                      <p:tavLst>
                                        <p:tav tm="0">
                                          <p:val>
                                            <p:fltVal val="0"/>
                                          </p:val>
                                        </p:tav>
                                        <p:tav tm="100000">
                                          <p:val>
                                            <p:strVal val="#ppt_h"/>
                                          </p:val>
                                        </p:tav>
                                      </p:tavLst>
                                    </p:anim>
                                    <p:anim calcmode="lin" valueType="num">
                                      <p:cBhvr>
                                        <p:cTn id="25" dur="500" fill="hold"/>
                                        <p:tgtEl>
                                          <p:spTgt spid="551"/>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551"/>
                                        </p:tgtEl>
                                        <p:attrNameLst>
                                          <p:attrName>ppt_y</p:attrName>
                                        </p:attrNameLst>
                                      </p:cBhvr>
                                      <p:tavLst>
                                        <p:tav tm="0" fmla="#ppt_y+(sin(-2*pi*(1-$))*-#ppt_x+cos(-2*pi*(1-$))*(1-#ppt_y))*(1-$)">
                                          <p:val>
                                            <p:fltVal val="0"/>
                                          </p:val>
                                        </p:tav>
                                        <p:tav tm="100000">
                                          <p:val>
                                            <p:fltVal val="1"/>
                                          </p:val>
                                        </p:tav>
                                      </p:tavLst>
                                    </p:anim>
                                  </p:childTnLst>
                                </p:cTn>
                              </p:par>
                              <p:par>
                                <p:cTn id="27" presetID="15" presetClass="entr" presetSubtype="8" fill="hold" grpId="6" nodeType="withEffect">
                                  <p:stCondLst>
                                    <p:cond delay="0"/>
                                  </p:stCondLst>
                                  <p:iterate>
                                    <p:tmAbs val="0"/>
                                  </p:iterate>
                                  <p:childTnLst>
                                    <p:set>
                                      <p:cBhvr>
                                        <p:cTn id="28" fill="hold"/>
                                        <p:tgtEl>
                                          <p:spTgt spid="549"/>
                                        </p:tgtEl>
                                        <p:attrNameLst>
                                          <p:attrName>style.visibility</p:attrName>
                                        </p:attrNameLst>
                                      </p:cBhvr>
                                      <p:to>
                                        <p:strVal val="visible"/>
                                      </p:to>
                                    </p:set>
                                    <p:anim calcmode="lin" valueType="num">
                                      <p:cBhvr>
                                        <p:cTn id="29" dur="500" fill="hold"/>
                                        <p:tgtEl>
                                          <p:spTgt spid="549"/>
                                        </p:tgtEl>
                                        <p:attrNameLst>
                                          <p:attrName>ppt_w</p:attrName>
                                        </p:attrNameLst>
                                      </p:cBhvr>
                                      <p:tavLst>
                                        <p:tav tm="0">
                                          <p:val>
                                            <p:fltVal val="0"/>
                                          </p:val>
                                        </p:tav>
                                        <p:tav tm="100000">
                                          <p:val>
                                            <p:strVal val="#ppt_w"/>
                                          </p:val>
                                        </p:tav>
                                      </p:tavLst>
                                    </p:anim>
                                    <p:anim calcmode="lin" valueType="num">
                                      <p:cBhvr>
                                        <p:cTn id="30" dur="500" fill="hold"/>
                                        <p:tgtEl>
                                          <p:spTgt spid="549"/>
                                        </p:tgtEl>
                                        <p:attrNameLst>
                                          <p:attrName>ppt_h</p:attrName>
                                        </p:attrNameLst>
                                      </p:cBhvr>
                                      <p:tavLst>
                                        <p:tav tm="0">
                                          <p:val>
                                            <p:fltVal val="0"/>
                                          </p:val>
                                        </p:tav>
                                        <p:tav tm="100000">
                                          <p:val>
                                            <p:strVal val="#ppt_h"/>
                                          </p:val>
                                        </p:tav>
                                      </p:tavLst>
                                    </p:anim>
                                    <p:anim calcmode="lin" valueType="num">
                                      <p:cBhvr>
                                        <p:cTn id="31" dur="500" fill="hold"/>
                                        <p:tgtEl>
                                          <p:spTgt spid="549"/>
                                        </p:tgtEl>
                                        <p:attrNameLst>
                                          <p:attrName>ppt_x</p:attrName>
                                        </p:attrNameLst>
                                      </p:cBhvr>
                                      <p:tavLst>
                                        <p:tav tm="0" fmla="#ppt_x+(cos(-2*pi*(1-$))*-#ppt_x-sin(-2*pi*(1-$))*(1-#ppt_y))*(1-$)">
                                          <p:val>
                                            <p:fltVal val="0"/>
                                          </p:val>
                                        </p:tav>
                                        <p:tav tm="100000">
                                          <p:val>
                                            <p:fltVal val="1"/>
                                          </p:val>
                                        </p:tav>
                                      </p:tavLst>
                                    </p:anim>
                                    <p:anim calcmode="lin" valueType="num">
                                      <p:cBhvr>
                                        <p:cTn id="32" dur="500" fill="hold"/>
                                        <p:tgtEl>
                                          <p:spTgt spid="549"/>
                                        </p:tgtEl>
                                        <p:attrNameLst>
                                          <p:attrName>ppt_y</p:attrName>
                                        </p:attrNameLst>
                                      </p:cBhvr>
                                      <p:tavLst>
                                        <p:tav tm="0" fmla="#ppt_y+(sin(-2*pi*(1-$))*-#ppt_x+cos(-2*pi*(1-$))*(1-#ppt_y))*(1-$)">
                                          <p:val>
                                            <p:fltVal val="0"/>
                                          </p:val>
                                        </p:tav>
                                        <p:tav tm="100000">
                                          <p:val>
                                            <p:fltVal val="1"/>
                                          </p:val>
                                        </p:tav>
                                      </p:tavLst>
                                    </p:anim>
                                  </p:childTnLst>
                                </p:cTn>
                              </p:par>
                              <p:par>
                                <p:cTn id="33" presetID="15" presetClass="entr" presetSubtype="8" fill="hold" grpId="4" nodeType="withEffect">
                                  <p:stCondLst>
                                    <p:cond delay="0"/>
                                  </p:stCondLst>
                                  <p:iterate>
                                    <p:tmAbs val="0"/>
                                  </p:iterate>
                                  <p:childTnLst>
                                    <p:set>
                                      <p:cBhvr>
                                        <p:cTn id="34" fill="hold"/>
                                        <p:tgtEl>
                                          <p:spTgt spid="550"/>
                                        </p:tgtEl>
                                        <p:attrNameLst>
                                          <p:attrName>style.visibility</p:attrName>
                                        </p:attrNameLst>
                                      </p:cBhvr>
                                      <p:to>
                                        <p:strVal val="visible"/>
                                      </p:to>
                                    </p:set>
                                    <p:anim calcmode="lin" valueType="num">
                                      <p:cBhvr>
                                        <p:cTn id="35" dur="500" fill="hold"/>
                                        <p:tgtEl>
                                          <p:spTgt spid="550"/>
                                        </p:tgtEl>
                                        <p:attrNameLst>
                                          <p:attrName>ppt_w</p:attrName>
                                        </p:attrNameLst>
                                      </p:cBhvr>
                                      <p:tavLst>
                                        <p:tav tm="0">
                                          <p:val>
                                            <p:fltVal val="0"/>
                                          </p:val>
                                        </p:tav>
                                        <p:tav tm="100000">
                                          <p:val>
                                            <p:strVal val="#ppt_w"/>
                                          </p:val>
                                        </p:tav>
                                      </p:tavLst>
                                    </p:anim>
                                    <p:anim calcmode="lin" valueType="num">
                                      <p:cBhvr>
                                        <p:cTn id="36" dur="500" fill="hold"/>
                                        <p:tgtEl>
                                          <p:spTgt spid="550"/>
                                        </p:tgtEl>
                                        <p:attrNameLst>
                                          <p:attrName>ppt_h</p:attrName>
                                        </p:attrNameLst>
                                      </p:cBhvr>
                                      <p:tavLst>
                                        <p:tav tm="0">
                                          <p:val>
                                            <p:fltVal val="0"/>
                                          </p:val>
                                        </p:tav>
                                        <p:tav tm="100000">
                                          <p:val>
                                            <p:strVal val="#ppt_h"/>
                                          </p:val>
                                        </p:tav>
                                      </p:tavLst>
                                    </p:anim>
                                    <p:anim calcmode="lin" valueType="num">
                                      <p:cBhvr>
                                        <p:cTn id="37" dur="500" fill="hold"/>
                                        <p:tgtEl>
                                          <p:spTgt spid="550"/>
                                        </p:tgtEl>
                                        <p:attrNameLst>
                                          <p:attrName>ppt_x</p:attrName>
                                        </p:attrNameLst>
                                      </p:cBhvr>
                                      <p:tavLst>
                                        <p:tav tm="0" fmla="#ppt_x+(cos(-2*pi*(1-$))*-#ppt_x-sin(-2*pi*(1-$))*(1-#ppt_y))*(1-$)">
                                          <p:val>
                                            <p:fltVal val="0"/>
                                          </p:val>
                                        </p:tav>
                                        <p:tav tm="100000">
                                          <p:val>
                                            <p:fltVal val="1"/>
                                          </p:val>
                                        </p:tav>
                                      </p:tavLst>
                                    </p:anim>
                                    <p:anim calcmode="lin" valueType="num">
                                      <p:cBhvr>
                                        <p:cTn id="38" dur="500" fill="hold"/>
                                        <p:tgtEl>
                                          <p:spTgt spid="550"/>
                                        </p:tgtEl>
                                        <p:attrNameLst>
                                          <p:attrName>ppt_y</p:attrName>
                                        </p:attrNameLst>
                                      </p:cBhvr>
                                      <p:tavLst>
                                        <p:tav tm="0" fmla="#ppt_y+(sin(-2*pi*(1-$))*-#ppt_x+cos(-2*pi*(1-$))*(1-#ppt_y))*(1-$)">
                                          <p:val>
                                            <p:fltVal val="0"/>
                                          </p:val>
                                        </p:tav>
                                        <p:tav tm="100000">
                                          <p:val>
                                            <p:fltVal val="1"/>
                                          </p:val>
                                        </p:tav>
                                      </p:tavLst>
                                    </p:anim>
                                  </p:childTnLst>
                                </p:cTn>
                              </p:par>
                              <p:par>
                                <p:cTn id="39" presetID="15" presetClass="entr" presetSubtype="8" fill="hold" grpId="7" nodeType="withEffect">
                                  <p:stCondLst>
                                    <p:cond delay="0"/>
                                  </p:stCondLst>
                                  <p:iterate>
                                    <p:tmAbs val="0"/>
                                  </p:iterate>
                                  <p:childTnLst>
                                    <p:set>
                                      <p:cBhvr>
                                        <p:cTn id="40" fill="hold"/>
                                        <p:tgtEl>
                                          <p:spTgt spid="556"/>
                                        </p:tgtEl>
                                        <p:attrNameLst>
                                          <p:attrName>style.visibility</p:attrName>
                                        </p:attrNameLst>
                                      </p:cBhvr>
                                      <p:to>
                                        <p:strVal val="visible"/>
                                      </p:to>
                                    </p:set>
                                    <p:anim calcmode="lin" valueType="num">
                                      <p:cBhvr>
                                        <p:cTn id="41" dur="500" fill="hold"/>
                                        <p:tgtEl>
                                          <p:spTgt spid="556"/>
                                        </p:tgtEl>
                                        <p:attrNameLst>
                                          <p:attrName>ppt_w</p:attrName>
                                        </p:attrNameLst>
                                      </p:cBhvr>
                                      <p:tavLst>
                                        <p:tav tm="0">
                                          <p:val>
                                            <p:fltVal val="0"/>
                                          </p:val>
                                        </p:tav>
                                        <p:tav tm="100000">
                                          <p:val>
                                            <p:strVal val="#ppt_w"/>
                                          </p:val>
                                        </p:tav>
                                      </p:tavLst>
                                    </p:anim>
                                    <p:anim calcmode="lin" valueType="num">
                                      <p:cBhvr>
                                        <p:cTn id="42" dur="500" fill="hold"/>
                                        <p:tgtEl>
                                          <p:spTgt spid="556"/>
                                        </p:tgtEl>
                                        <p:attrNameLst>
                                          <p:attrName>ppt_h</p:attrName>
                                        </p:attrNameLst>
                                      </p:cBhvr>
                                      <p:tavLst>
                                        <p:tav tm="0">
                                          <p:val>
                                            <p:fltVal val="0"/>
                                          </p:val>
                                        </p:tav>
                                        <p:tav tm="100000">
                                          <p:val>
                                            <p:strVal val="#ppt_h"/>
                                          </p:val>
                                        </p:tav>
                                      </p:tavLst>
                                    </p:anim>
                                    <p:anim calcmode="lin" valueType="num">
                                      <p:cBhvr>
                                        <p:cTn id="43" dur="500" fill="hold"/>
                                        <p:tgtEl>
                                          <p:spTgt spid="556"/>
                                        </p:tgtEl>
                                        <p:attrNameLst>
                                          <p:attrName>ppt_x</p:attrName>
                                        </p:attrNameLst>
                                      </p:cBhvr>
                                      <p:tavLst>
                                        <p:tav tm="0" fmla="#ppt_x+(cos(-2*pi*(1-$))*-#ppt_x-sin(-2*pi*(1-$))*(1-#ppt_y))*(1-$)">
                                          <p:val>
                                            <p:fltVal val="0"/>
                                          </p:val>
                                        </p:tav>
                                        <p:tav tm="100000">
                                          <p:val>
                                            <p:fltVal val="1"/>
                                          </p:val>
                                        </p:tav>
                                      </p:tavLst>
                                    </p:anim>
                                    <p:anim calcmode="lin" valueType="num">
                                      <p:cBhvr>
                                        <p:cTn id="44" dur="500" fill="hold"/>
                                        <p:tgtEl>
                                          <p:spTgt spid="556"/>
                                        </p:tgtEl>
                                        <p:attrNameLst>
                                          <p:attrName>ppt_y</p:attrName>
                                        </p:attrNameLst>
                                      </p:cBhvr>
                                      <p:tavLst>
                                        <p:tav tm="0" fmla="#ppt_y+(sin(-2*pi*(1-$))*-#ppt_x+cos(-2*pi*(1-$))*(1-#ppt_y))*(1-$)">
                                          <p:val>
                                            <p:fltVal val="0"/>
                                          </p:val>
                                        </p:tav>
                                        <p:tav tm="100000">
                                          <p:val>
                                            <p:fltVal val="1"/>
                                          </p:val>
                                        </p:tav>
                                      </p:tavLst>
                                    </p:anim>
                                  </p:childTnLst>
                                </p:cTn>
                              </p:par>
                              <p:par>
                                <p:cTn id="45" presetID="15" presetClass="entr" presetSubtype="8" fill="hold" grpId="8" nodeType="withEffect">
                                  <p:stCondLst>
                                    <p:cond delay="0"/>
                                  </p:stCondLst>
                                  <p:iterate>
                                    <p:tmAbs val="0"/>
                                  </p:iterate>
                                  <p:childTnLst>
                                    <p:set>
                                      <p:cBhvr>
                                        <p:cTn id="46" fill="hold"/>
                                        <p:tgtEl>
                                          <p:spTgt spid="557"/>
                                        </p:tgtEl>
                                        <p:attrNameLst>
                                          <p:attrName>style.visibility</p:attrName>
                                        </p:attrNameLst>
                                      </p:cBhvr>
                                      <p:to>
                                        <p:strVal val="visible"/>
                                      </p:to>
                                    </p:set>
                                    <p:anim calcmode="lin" valueType="num">
                                      <p:cBhvr>
                                        <p:cTn id="47" dur="500" fill="hold"/>
                                        <p:tgtEl>
                                          <p:spTgt spid="557"/>
                                        </p:tgtEl>
                                        <p:attrNameLst>
                                          <p:attrName>ppt_w</p:attrName>
                                        </p:attrNameLst>
                                      </p:cBhvr>
                                      <p:tavLst>
                                        <p:tav tm="0">
                                          <p:val>
                                            <p:fltVal val="0"/>
                                          </p:val>
                                        </p:tav>
                                        <p:tav tm="100000">
                                          <p:val>
                                            <p:strVal val="#ppt_w"/>
                                          </p:val>
                                        </p:tav>
                                      </p:tavLst>
                                    </p:anim>
                                    <p:anim calcmode="lin" valueType="num">
                                      <p:cBhvr>
                                        <p:cTn id="48" dur="500" fill="hold"/>
                                        <p:tgtEl>
                                          <p:spTgt spid="557"/>
                                        </p:tgtEl>
                                        <p:attrNameLst>
                                          <p:attrName>ppt_h</p:attrName>
                                        </p:attrNameLst>
                                      </p:cBhvr>
                                      <p:tavLst>
                                        <p:tav tm="0">
                                          <p:val>
                                            <p:fltVal val="0"/>
                                          </p:val>
                                        </p:tav>
                                        <p:tav tm="100000">
                                          <p:val>
                                            <p:strVal val="#ppt_h"/>
                                          </p:val>
                                        </p:tav>
                                      </p:tavLst>
                                    </p:anim>
                                    <p:anim calcmode="lin" valueType="num">
                                      <p:cBhvr>
                                        <p:cTn id="49" dur="500" fill="hold"/>
                                        <p:tgtEl>
                                          <p:spTgt spid="557"/>
                                        </p:tgtEl>
                                        <p:attrNameLst>
                                          <p:attrName>ppt_x</p:attrName>
                                        </p:attrNameLst>
                                      </p:cBhvr>
                                      <p:tavLst>
                                        <p:tav tm="0" fmla="#ppt_x+(cos(-2*pi*(1-$))*-#ppt_x-sin(-2*pi*(1-$))*(1-#ppt_y))*(1-$)">
                                          <p:val>
                                            <p:fltVal val="0"/>
                                          </p:val>
                                        </p:tav>
                                        <p:tav tm="100000">
                                          <p:val>
                                            <p:fltVal val="1"/>
                                          </p:val>
                                        </p:tav>
                                      </p:tavLst>
                                    </p:anim>
                                    <p:anim calcmode="lin" valueType="num">
                                      <p:cBhvr>
                                        <p:cTn id="50" dur="500" fill="hold"/>
                                        <p:tgtEl>
                                          <p:spTgt spid="557"/>
                                        </p:tgtEl>
                                        <p:attrNameLst>
                                          <p:attrName>ppt_y</p:attrName>
                                        </p:attrNameLst>
                                      </p:cBhvr>
                                      <p:tavLst>
                                        <p:tav tm="0" fmla="#ppt_y+(sin(-2*pi*(1-$))*-#ppt_x+cos(-2*pi*(1-$))*(1-#ppt_y))*(1-$)">
                                          <p:val>
                                            <p:fltVal val="0"/>
                                          </p:val>
                                        </p:tav>
                                        <p:tav tm="100000">
                                          <p:val>
                                            <p:fltVal val="1"/>
                                          </p:val>
                                        </p:tav>
                                      </p:tavLst>
                                    </p:anim>
                                  </p:childTnLst>
                                </p:cTn>
                              </p:par>
                              <p:par>
                                <p:cTn id="51" presetID="15" presetClass="entr" presetSubtype="8" fill="hold" grpId="9" nodeType="withEffect">
                                  <p:stCondLst>
                                    <p:cond delay="0"/>
                                  </p:stCondLst>
                                  <p:iterate>
                                    <p:tmAbs val="0"/>
                                  </p:iterate>
                                  <p:childTnLst>
                                    <p:set>
                                      <p:cBhvr>
                                        <p:cTn id="52" fill="hold"/>
                                        <p:tgtEl>
                                          <p:spTgt spid="555"/>
                                        </p:tgtEl>
                                        <p:attrNameLst>
                                          <p:attrName>style.visibility</p:attrName>
                                        </p:attrNameLst>
                                      </p:cBhvr>
                                      <p:to>
                                        <p:strVal val="visible"/>
                                      </p:to>
                                    </p:set>
                                    <p:anim calcmode="lin" valueType="num">
                                      <p:cBhvr>
                                        <p:cTn id="53" dur="500" fill="hold"/>
                                        <p:tgtEl>
                                          <p:spTgt spid="555"/>
                                        </p:tgtEl>
                                        <p:attrNameLst>
                                          <p:attrName>ppt_w</p:attrName>
                                        </p:attrNameLst>
                                      </p:cBhvr>
                                      <p:tavLst>
                                        <p:tav tm="0">
                                          <p:val>
                                            <p:fltVal val="0"/>
                                          </p:val>
                                        </p:tav>
                                        <p:tav tm="100000">
                                          <p:val>
                                            <p:strVal val="#ppt_w"/>
                                          </p:val>
                                        </p:tav>
                                      </p:tavLst>
                                    </p:anim>
                                    <p:anim calcmode="lin" valueType="num">
                                      <p:cBhvr>
                                        <p:cTn id="54" dur="500" fill="hold"/>
                                        <p:tgtEl>
                                          <p:spTgt spid="555"/>
                                        </p:tgtEl>
                                        <p:attrNameLst>
                                          <p:attrName>ppt_h</p:attrName>
                                        </p:attrNameLst>
                                      </p:cBhvr>
                                      <p:tavLst>
                                        <p:tav tm="0">
                                          <p:val>
                                            <p:fltVal val="0"/>
                                          </p:val>
                                        </p:tav>
                                        <p:tav tm="100000">
                                          <p:val>
                                            <p:strVal val="#ppt_h"/>
                                          </p:val>
                                        </p:tav>
                                      </p:tavLst>
                                    </p:anim>
                                    <p:anim calcmode="lin" valueType="num">
                                      <p:cBhvr>
                                        <p:cTn id="55" dur="500" fill="hold"/>
                                        <p:tgtEl>
                                          <p:spTgt spid="555"/>
                                        </p:tgtEl>
                                        <p:attrNameLst>
                                          <p:attrName>ppt_x</p:attrName>
                                        </p:attrNameLst>
                                      </p:cBhvr>
                                      <p:tavLst>
                                        <p:tav tm="0" fmla="#ppt_x+(cos(-2*pi*(1-$))*-#ppt_x-sin(-2*pi*(1-$))*(1-#ppt_y))*(1-$)">
                                          <p:val>
                                            <p:fltVal val="0"/>
                                          </p:val>
                                        </p:tav>
                                        <p:tav tm="100000">
                                          <p:val>
                                            <p:fltVal val="1"/>
                                          </p:val>
                                        </p:tav>
                                      </p:tavLst>
                                    </p:anim>
                                    <p:anim calcmode="lin" valueType="num">
                                      <p:cBhvr>
                                        <p:cTn id="56" dur="500" fill="hold"/>
                                        <p:tgtEl>
                                          <p:spTgt spid="555"/>
                                        </p:tgtEl>
                                        <p:attrNameLst>
                                          <p:attrName>ppt_y</p:attrName>
                                        </p:attrNameLst>
                                      </p:cBhvr>
                                      <p:tavLst>
                                        <p:tav tm="0" fmla="#ppt_y+(sin(-2*pi*(1-$))*-#ppt_x+cos(-2*pi*(1-$))*(1-#ppt_y))*(1-$)">
                                          <p:val>
                                            <p:fltVal val="0"/>
                                          </p:val>
                                        </p:tav>
                                        <p:tav tm="100000">
                                          <p:val>
                                            <p:fltVal val="1"/>
                                          </p:val>
                                        </p:tav>
                                      </p:tavLst>
                                    </p:anim>
                                  </p:childTnLst>
                                </p:cTn>
                              </p:par>
                            </p:childTnLst>
                          </p:cTn>
                        </p:par>
                        <p:par>
                          <p:cTn id="57" fill="hold">
                            <p:stCondLst>
                              <p:cond delay="500"/>
                            </p:stCondLst>
                            <p:childTnLst>
                              <p:par>
                                <p:cTn id="58" presetID="15" presetClass="entr" presetSubtype="8" fill="hold" grpId="10" nodeType="afterEffect">
                                  <p:stCondLst>
                                    <p:cond delay="0"/>
                                  </p:stCondLst>
                                  <p:iterate>
                                    <p:tmAbs val="0"/>
                                  </p:iterate>
                                  <p:childTnLst>
                                    <p:set>
                                      <p:cBhvr>
                                        <p:cTn id="59" fill="hold"/>
                                        <p:tgtEl>
                                          <p:spTgt spid="552"/>
                                        </p:tgtEl>
                                        <p:attrNameLst>
                                          <p:attrName>style.visibility</p:attrName>
                                        </p:attrNameLst>
                                      </p:cBhvr>
                                      <p:to>
                                        <p:strVal val="visible"/>
                                      </p:to>
                                    </p:set>
                                    <p:anim calcmode="lin" valueType="num">
                                      <p:cBhvr>
                                        <p:cTn id="60" dur="1000" fill="hold"/>
                                        <p:tgtEl>
                                          <p:spTgt spid="552"/>
                                        </p:tgtEl>
                                        <p:attrNameLst>
                                          <p:attrName>ppt_w</p:attrName>
                                        </p:attrNameLst>
                                      </p:cBhvr>
                                      <p:tavLst>
                                        <p:tav tm="0">
                                          <p:val>
                                            <p:fltVal val="0"/>
                                          </p:val>
                                        </p:tav>
                                        <p:tav tm="100000">
                                          <p:val>
                                            <p:strVal val="#ppt_w"/>
                                          </p:val>
                                        </p:tav>
                                      </p:tavLst>
                                    </p:anim>
                                    <p:anim calcmode="lin" valueType="num">
                                      <p:cBhvr>
                                        <p:cTn id="61" dur="1000" fill="hold"/>
                                        <p:tgtEl>
                                          <p:spTgt spid="552"/>
                                        </p:tgtEl>
                                        <p:attrNameLst>
                                          <p:attrName>ppt_h</p:attrName>
                                        </p:attrNameLst>
                                      </p:cBhvr>
                                      <p:tavLst>
                                        <p:tav tm="0">
                                          <p:val>
                                            <p:fltVal val="0"/>
                                          </p:val>
                                        </p:tav>
                                        <p:tav tm="100000">
                                          <p:val>
                                            <p:strVal val="#ppt_h"/>
                                          </p:val>
                                        </p:tav>
                                      </p:tavLst>
                                    </p:anim>
                                    <p:anim calcmode="lin" valueType="num">
                                      <p:cBhvr>
                                        <p:cTn id="62" dur="1000" fill="hold"/>
                                        <p:tgtEl>
                                          <p:spTgt spid="552"/>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552"/>
                                        </p:tgtEl>
                                        <p:attrNameLst>
                                          <p:attrName>ppt_y</p:attrName>
                                        </p:attrNameLst>
                                      </p:cBhvr>
                                      <p:tavLst>
                                        <p:tav tm="0" fmla="#ppt_y+(sin(-2*pi*(1-$))*-#ppt_x+cos(-2*pi*(1-$))*(1-#ppt_y))*(1-$)">
                                          <p:val>
                                            <p:fltVal val="0"/>
                                          </p:val>
                                        </p:tav>
                                        <p:tav tm="100000">
                                          <p:val>
                                            <p:fltVal val="1"/>
                                          </p:val>
                                        </p:tav>
                                      </p:tavLst>
                                    </p:anim>
                                  </p:childTnLst>
                                </p:cTn>
                              </p:par>
                              <p:par>
                                <p:cTn id="64" presetID="15" presetClass="entr" presetSubtype="8" fill="hold" grpId="11" nodeType="withEffect">
                                  <p:stCondLst>
                                    <p:cond delay="0"/>
                                  </p:stCondLst>
                                  <p:iterate>
                                    <p:tmAbs val="0"/>
                                  </p:iterate>
                                  <p:childTnLst>
                                    <p:set>
                                      <p:cBhvr>
                                        <p:cTn id="65" fill="hold"/>
                                        <p:tgtEl>
                                          <p:spTgt spid="558"/>
                                        </p:tgtEl>
                                        <p:attrNameLst>
                                          <p:attrName>style.visibility</p:attrName>
                                        </p:attrNameLst>
                                      </p:cBhvr>
                                      <p:to>
                                        <p:strVal val="visible"/>
                                      </p:to>
                                    </p:set>
                                    <p:anim calcmode="lin" valueType="num">
                                      <p:cBhvr>
                                        <p:cTn id="66" dur="1000" fill="hold"/>
                                        <p:tgtEl>
                                          <p:spTgt spid="558"/>
                                        </p:tgtEl>
                                        <p:attrNameLst>
                                          <p:attrName>ppt_w</p:attrName>
                                        </p:attrNameLst>
                                      </p:cBhvr>
                                      <p:tavLst>
                                        <p:tav tm="0">
                                          <p:val>
                                            <p:fltVal val="0"/>
                                          </p:val>
                                        </p:tav>
                                        <p:tav tm="100000">
                                          <p:val>
                                            <p:strVal val="#ppt_w"/>
                                          </p:val>
                                        </p:tav>
                                      </p:tavLst>
                                    </p:anim>
                                    <p:anim calcmode="lin" valueType="num">
                                      <p:cBhvr>
                                        <p:cTn id="67" dur="1000" fill="hold"/>
                                        <p:tgtEl>
                                          <p:spTgt spid="558"/>
                                        </p:tgtEl>
                                        <p:attrNameLst>
                                          <p:attrName>ppt_h</p:attrName>
                                        </p:attrNameLst>
                                      </p:cBhvr>
                                      <p:tavLst>
                                        <p:tav tm="0">
                                          <p:val>
                                            <p:fltVal val="0"/>
                                          </p:val>
                                        </p:tav>
                                        <p:tav tm="100000">
                                          <p:val>
                                            <p:strVal val="#ppt_h"/>
                                          </p:val>
                                        </p:tav>
                                      </p:tavLst>
                                    </p:anim>
                                    <p:anim calcmode="lin" valueType="num">
                                      <p:cBhvr>
                                        <p:cTn id="68" dur="1000" fill="hold"/>
                                        <p:tgtEl>
                                          <p:spTgt spid="558"/>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558"/>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1500"/>
                            </p:stCondLst>
                            <p:childTnLst>
                              <p:par>
                                <p:cTn id="71" presetID="22" presetClass="entr" presetSubtype="8" fill="hold" grpId="12" nodeType="afterEffect">
                                  <p:stCondLst>
                                    <p:cond delay="0"/>
                                  </p:stCondLst>
                                  <p:iterate>
                                    <p:tmAbs val="0"/>
                                  </p:iterate>
                                  <p:childTnLst>
                                    <p:set>
                                      <p:cBhvr>
                                        <p:cTn id="72" fill="hold"/>
                                        <p:tgtEl>
                                          <p:spTgt spid="553"/>
                                        </p:tgtEl>
                                        <p:attrNameLst>
                                          <p:attrName>style.visibility</p:attrName>
                                        </p:attrNameLst>
                                      </p:cBhvr>
                                      <p:to>
                                        <p:strVal val="visible"/>
                                      </p:to>
                                    </p:set>
                                    <p:animEffect transition="in" filter="wipe(left)">
                                      <p:cBhvr>
                                        <p:cTn id="73" dur="1000"/>
                                        <p:tgtEl>
                                          <p:spTgt spid="553"/>
                                        </p:tgtEl>
                                      </p:cBhvr>
                                    </p:animEffect>
                                  </p:childTnLst>
                                </p:cTn>
                              </p:par>
                            </p:childTnLst>
                          </p:cTn>
                        </p:par>
                        <p:par>
                          <p:cTn id="74" fill="hold">
                            <p:stCondLst>
                              <p:cond delay="2500"/>
                            </p:stCondLst>
                            <p:childTnLst>
                              <p:par>
                                <p:cTn id="75" presetID="15" presetClass="entr" presetSubtype="8" fill="hold" grpId="13" nodeType="afterEffect">
                                  <p:stCondLst>
                                    <p:cond delay="0"/>
                                  </p:stCondLst>
                                  <p:iterate>
                                    <p:tmAbs val="0"/>
                                  </p:iterate>
                                  <p:childTnLst>
                                    <p:set>
                                      <p:cBhvr>
                                        <p:cTn id="76" fill="hold"/>
                                        <p:tgtEl>
                                          <p:spTgt spid="559"/>
                                        </p:tgtEl>
                                        <p:attrNameLst>
                                          <p:attrName>style.visibility</p:attrName>
                                        </p:attrNameLst>
                                      </p:cBhvr>
                                      <p:to>
                                        <p:strVal val="visible"/>
                                      </p:to>
                                    </p:set>
                                    <p:anim calcmode="lin" valueType="num">
                                      <p:cBhvr>
                                        <p:cTn id="77" dur="1000" fill="hold"/>
                                        <p:tgtEl>
                                          <p:spTgt spid="559"/>
                                        </p:tgtEl>
                                        <p:attrNameLst>
                                          <p:attrName>ppt_w</p:attrName>
                                        </p:attrNameLst>
                                      </p:cBhvr>
                                      <p:tavLst>
                                        <p:tav tm="0">
                                          <p:val>
                                            <p:fltVal val="0"/>
                                          </p:val>
                                        </p:tav>
                                        <p:tav tm="100000">
                                          <p:val>
                                            <p:strVal val="#ppt_w"/>
                                          </p:val>
                                        </p:tav>
                                      </p:tavLst>
                                    </p:anim>
                                    <p:anim calcmode="lin" valueType="num">
                                      <p:cBhvr>
                                        <p:cTn id="78" dur="1000" fill="hold"/>
                                        <p:tgtEl>
                                          <p:spTgt spid="559"/>
                                        </p:tgtEl>
                                        <p:attrNameLst>
                                          <p:attrName>ppt_h</p:attrName>
                                        </p:attrNameLst>
                                      </p:cBhvr>
                                      <p:tavLst>
                                        <p:tav tm="0">
                                          <p:val>
                                            <p:fltVal val="0"/>
                                          </p:val>
                                        </p:tav>
                                        <p:tav tm="100000">
                                          <p:val>
                                            <p:strVal val="#ppt_h"/>
                                          </p:val>
                                        </p:tav>
                                      </p:tavLst>
                                    </p:anim>
                                    <p:anim calcmode="lin" valueType="num">
                                      <p:cBhvr>
                                        <p:cTn id="79" dur="1000" fill="hold"/>
                                        <p:tgtEl>
                                          <p:spTgt spid="559"/>
                                        </p:tgtEl>
                                        <p:attrNameLst>
                                          <p:attrName>ppt_x</p:attrName>
                                        </p:attrNameLst>
                                      </p:cBhvr>
                                      <p:tavLst>
                                        <p:tav tm="0" fmla="#ppt_x+(cos(-2*pi*(1-$))*-#ppt_x-sin(-2*pi*(1-$))*(1-#ppt_y))*(1-$)">
                                          <p:val>
                                            <p:fltVal val="0"/>
                                          </p:val>
                                        </p:tav>
                                        <p:tav tm="100000">
                                          <p:val>
                                            <p:fltVal val="1"/>
                                          </p:val>
                                        </p:tav>
                                      </p:tavLst>
                                    </p:anim>
                                    <p:anim calcmode="lin" valueType="num">
                                      <p:cBhvr>
                                        <p:cTn id="80" dur="1000" fill="hold"/>
                                        <p:tgtEl>
                                          <p:spTgt spid="559"/>
                                        </p:tgtEl>
                                        <p:attrNameLst>
                                          <p:attrName>ppt_y</p:attrName>
                                        </p:attrNameLst>
                                      </p:cBhvr>
                                      <p:tavLst>
                                        <p:tav tm="0" fmla="#ppt_y+(sin(-2*pi*(1-$))*-#ppt_x+cos(-2*pi*(1-$))*(1-#ppt_y))*(1-$)">
                                          <p:val>
                                            <p:fltVal val="0"/>
                                          </p:val>
                                        </p:tav>
                                        <p:tav tm="100000">
                                          <p:val>
                                            <p:fltVal val="1"/>
                                          </p:val>
                                        </p:tav>
                                      </p:tavLst>
                                    </p:anim>
                                  </p:childTnLst>
                                </p:cTn>
                              </p:par>
                              <p:par>
                                <p:cTn id="81" presetID="15" presetClass="entr" presetSubtype="8" fill="hold" grpId="14" nodeType="withEffect">
                                  <p:stCondLst>
                                    <p:cond delay="0"/>
                                  </p:stCondLst>
                                  <p:iterate>
                                    <p:tmAbs val="0"/>
                                  </p:iterate>
                                  <p:childTnLst>
                                    <p:set>
                                      <p:cBhvr>
                                        <p:cTn id="82" fill="hold"/>
                                        <p:tgtEl>
                                          <p:spTgt spid="561"/>
                                        </p:tgtEl>
                                        <p:attrNameLst>
                                          <p:attrName>style.visibility</p:attrName>
                                        </p:attrNameLst>
                                      </p:cBhvr>
                                      <p:to>
                                        <p:strVal val="visible"/>
                                      </p:to>
                                    </p:set>
                                    <p:anim calcmode="lin" valueType="num">
                                      <p:cBhvr>
                                        <p:cTn id="83" dur="1000" fill="hold"/>
                                        <p:tgtEl>
                                          <p:spTgt spid="561"/>
                                        </p:tgtEl>
                                        <p:attrNameLst>
                                          <p:attrName>ppt_w</p:attrName>
                                        </p:attrNameLst>
                                      </p:cBhvr>
                                      <p:tavLst>
                                        <p:tav tm="0">
                                          <p:val>
                                            <p:fltVal val="0"/>
                                          </p:val>
                                        </p:tav>
                                        <p:tav tm="100000">
                                          <p:val>
                                            <p:strVal val="#ppt_w"/>
                                          </p:val>
                                        </p:tav>
                                      </p:tavLst>
                                    </p:anim>
                                    <p:anim calcmode="lin" valueType="num">
                                      <p:cBhvr>
                                        <p:cTn id="84" dur="1000" fill="hold"/>
                                        <p:tgtEl>
                                          <p:spTgt spid="561"/>
                                        </p:tgtEl>
                                        <p:attrNameLst>
                                          <p:attrName>ppt_h</p:attrName>
                                        </p:attrNameLst>
                                      </p:cBhvr>
                                      <p:tavLst>
                                        <p:tav tm="0">
                                          <p:val>
                                            <p:fltVal val="0"/>
                                          </p:val>
                                        </p:tav>
                                        <p:tav tm="100000">
                                          <p:val>
                                            <p:strVal val="#ppt_h"/>
                                          </p:val>
                                        </p:tav>
                                      </p:tavLst>
                                    </p:anim>
                                    <p:anim calcmode="lin" valueType="num">
                                      <p:cBhvr>
                                        <p:cTn id="85" dur="1000" fill="hold"/>
                                        <p:tgtEl>
                                          <p:spTgt spid="561"/>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561"/>
                                        </p:tgtEl>
                                        <p:attrNameLst>
                                          <p:attrName>ppt_y</p:attrName>
                                        </p:attrNameLst>
                                      </p:cBhvr>
                                      <p:tavLst>
                                        <p:tav tm="0" fmla="#ppt_y+(sin(-2*pi*(1-$))*-#ppt_x+cos(-2*pi*(1-$))*(1-#ppt_y))*(1-$)">
                                          <p:val>
                                            <p:fltVal val="0"/>
                                          </p:val>
                                        </p:tav>
                                        <p:tav tm="100000">
                                          <p:val>
                                            <p:fltVal val="1"/>
                                          </p:val>
                                        </p:tav>
                                      </p:tavLst>
                                    </p:anim>
                                  </p:childTnLst>
                                </p:cTn>
                              </p:par>
                            </p:childTnLst>
                          </p:cTn>
                        </p:par>
                        <p:par>
                          <p:cTn id="87" fill="hold">
                            <p:stCondLst>
                              <p:cond delay="3500"/>
                            </p:stCondLst>
                            <p:childTnLst>
                              <p:par>
                                <p:cTn id="88" presetID="15" presetClass="entr" presetSubtype="8" fill="hold" grpId="15" nodeType="afterEffect">
                                  <p:stCondLst>
                                    <p:cond delay="0"/>
                                  </p:stCondLst>
                                  <p:iterate>
                                    <p:tmAbs val="0"/>
                                  </p:iterate>
                                  <p:childTnLst>
                                    <p:set>
                                      <p:cBhvr>
                                        <p:cTn id="89" fill="hold"/>
                                        <p:tgtEl>
                                          <p:spTgt spid="560"/>
                                        </p:tgtEl>
                                        <p:attrNameLst>
                                          <p:attrName>style.visibility</p:attrName>
                                        </p:attrNameLst>
                                      </p:cBhvr>
                                      <p:to>
                                        <p:strVal val="visible"/>
                                      </p:to>
                                    </p:set>
                                    <p:anim calcmode="lin" valueType="num">
                                      <p:cBhvr>
                                        <p:cTn id="90" dur="1000" fill="hold"/>
                                        <p:tgtEl>
                                          <p:spTgt spid="560"/>
                                        </p:tgtEl>
                                        <p:attrNameLst>
                                          <p:attrName>ppt_w</p:attrName>
                                        </p:attrNameLst>
                                      </p:cBhvr>
                                      <p:tavLst>
                                        <p:tav tm="0">
                                          <p:val>
                                            <p:fltVal val="0"/>
                                          </p:val>
                                        </p:tav>
                                        <p:tav tm="100000">
                                          <p:val>
                                            <p:strVal val="#ppt_w"/>
                                          </p:val>
                                        </p:tav>
                                      </p:tavLst>
                                    </p:anim>
                                    <p:anim calcmode="lin" valueType="num">
                                      <p:cBhvr>
                                        <p:cTn id="91" dur="1000" fill="hold"/>
                                        <p:tgtEl>
                                          <p:spTgt spid="560"/>
                                        </p:tgtEl>
                                        <p:attrNameLst>
                                          <p:attrName>ppt_h</p:attrName>
                                        </p:attrNameLst>
                                      </p:cBhvr>
                                      <p:tavLst>
                                        <p:tav tm="0">
                                          <p:val>
                                            <p:fltVal val="0"/>
                                          </p:val>
                                        </p:tav>
                                        <p:tav tm="100000">
                                          <p:val>
                                            <p:strVal val="#ppt_h"/>
                                          </p:val>
                                        </p:tav>
                                      </p:tavLst>
                                    </p:anim>
                                    <p:anim calcmode="lin" valueType="num">
                                      <p:cBhvr>
                                        <p:cTn id="92" dur="1000" fill="hold"/>
                                        <p:tgtEl>
                                          <p:spTgt spid="560"/>
                                        </p:tgtEl>
                                        <p:attrNameLst>
                                          <p:attrName>ppt_x</p:attrName>
                                        </p:attrNameLst>
                                      </p:cBhvr>
                                      <p:tavLst>
                                        <p:tav tm="0" fmla="#ppt_x+(cos(-2*pi*(1-$))*-#ppt_x-sin(-2*pi*(1-$))*(1-#ppt_y))*(1-$)">
                                          <p:val>
                                            <p:fltVal val="0"/>
                                          </p:val>
                                        </p:tav>
                                        <p:tav tm="100000">
                                          <p:val>
                                            <p:fltVal val="1"/>
                                          </p:val>
                                        </p:tav>
                                      </p:tavLst>
                                    </p:anim>
                                    <p:anim calcmode="lin" valueType="num">
                                      <p:cBhvr>
                                        <p:cTn id="93" dur="1000" fill="hold"/>
                                        <p:tgtEl>
                                          <p:spTgt spid="560"/>
                                        </p:tgtEl>
                                        <p:attrNameLst>
                                          <p:attrName>ppt_y</p:attrName>
                                        </p:attrNameLst>
                                      </p:cBhvr>
                                      <p:tavLst>
                                        <p:tav tm="0" fmla="#ppt_y+(sin(-2*pi*(1-$))*-#ppt_x+cos(-2*pi*(1-$))*(1-#ppt_y))*(1-$)">
                                          <p:val>
                                            <p:fltVal val="0"/>
                                          </p:val>
                                        </p:tav>
                                        <p:tav tm="100000">
                                          <p:val>
                                            <p:fltVal val="1"/>
                                          </p:val>
                                        </p:tav>
                                      </p:tavLst>
                                    </p:anim>
                                  </p:childTnLst>
                                </p:cTn>
                              </p:par>
                              <p:par>
                                <p:cTn id="94" presetID="15" presetClass="entr" presetSubtype="8" fill="hold" grpId="16" nodeType="withEffect">
                                  <p:stCondLst>
                                    <p:cond delay="0"/>
                                  </p:stCondLst>
                                  <p:iterate>
                                    <p:tmAbs val="0"/>
                                  </p:iterate>
                                  <p:childTnLst>
                                    <p:set>
                                      <p:cBhvr>
                                        <p:cTn id="95" fill="hold"/>
                                        <p:tgtEl>
                                          <p:spTgt spid="562"/>
                                        </p:tgtEl>
                                        <p:attrNameLst>
                                          <p:attrName>style.visibility</p:attrName>
                                        </p:attrNameLst>
                                      </p:cBhvr>
                                      <p:to>
                                        <p:strVal val="visible"/>
                                      </p:to>
                                    </p:set>
                                    <p:anim calcmode="lin" valueType="num">
                                      <p:cBhvr>
                                        <p:cTn id="96" dur="1000" fill="hold"/>
                                        <p:tgtEl>
                                          <p:spTgt spid="562"/>
                                        </p:tgtEl>
                                        <p:attrNameLst>
                                          <p:attrName>ppt_w</p:attrName>
                                        </p:attrNameLst>
                                      </p:cBhvr>
                                      <p:tavLst>
                                        <p:tav tm="0">
                                          <p:val>
                                            <p:fltVal val="0"/>
                                          </p:val>
                                        </p:tav>
                                        <p:tav tm="100000">
                                          <p:val>
                                            <p:strVal val="#ppt_w"/>
                                          </p:val>
                                        </p:tav>
                                      </p:tavLst>
                                    </p:anim>
                                    <p:anim calcmode="lin" valueType="num">
                                      <p:cBhvr>
                                        <p:cTn id="97" dur="1000" fill="hold"/>
                                        <p:tgtEl>
                                          <p:spTgt spid="562"/>
                                        </p:tgtEl>
                                        <p:attrNameLst>
                                          <p:attrName>ppt_h</p:attrName>
                                        </p:attrNameLst>
                                      </p:cBhvr>
                                      <p:tavLst>
                                        <p:tav tm="0">
                                          <p:val>
                                            <p:fltVal val="0"/>
                                          </p:val>
                                        </p:tav>
                                        <p:tav tm="100000">
                                          <p:val>
                                            <p:strVal val="#ppt_h"/>
                                          </p:val>
                                        </p:tav>
                                      </p:tavLst>
                                    </p:anim>
                                    <p:anim calcmode="lin" valueType="num">
                                      <p:cBhvr>
                                        <p:cTn id="98"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1" animBg="1" advAuto="0"/>
      <p:bldP spid="548" grpId="2" animBg="1" advAuto="0"/>
      <p:bldP spid="549" grpId="6" animBg="1" advAuto="0"/>
      <p:bldP spid="550" grpId="4" animBg="1" advAuto="0"/>
      <p:bldP spid="551" grpId="5" animBg="1" advAuto="0"/>
      <p:bldP spid="552" grpId="10" animBg="1" advAuto="0"/>
      <p:bldP spid="553" grpId="12" animBg="1" advAuto="0"/>
      <p:bldP spid="554" grpId="3" animBg="1" advAuto="0"/>
      <p:bldP spid="555" grpId="9" animBg="1" advAuto="0"/>
      <p:bldP spid="556" grpId="7" animBg="1" advAuto="0"/>
      <p:bldP spid="557" grpId="8" animBg="1" advAuto="0"/>
      <p:bldP spid="558" grpId="11" animBg="1" advAuto="0"/>
      <p:bldP spid="559" grpId="13" animBg="1" advAuto="0"/>
      <p:bldP spid="560" grpId="15" animBg="1" advAuto="0"/>
      <p:bldP spid="561" grpId="14" animBg="1" advAuto="0"/>
      <p:bldP spid="562" grpId="16"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6" name="组合 6"/>
          <p:cNvGrpSpPr/>
          <p:nvPr/>
        </p:nvGrpSpPr>
        <p:grpSpPr>
          <a:xfrm>
            <a:off x="-1" y="351828"/>
            <a:ext cx="4561328" cy="599441"/>
            <a:chOff x="0" y="0"/>
            <a:chExt cx="4561326" cy="599440"/>
          </a:xfrm>
        </p:grpSpPr>
        <p:sp>
          <p:nvSpPr>
            <p:cNvPr id="56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565" name="文本框 8"/>
            <p:cNvSpPr txBox="1"/>
            <p:nvPr/>
          </p:nvSpPr>
          <p:spPr>
            <a:xfrm>
              <a:off x="1621668" y="0"/>
              <a:ext cx="2939659"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web应用设计</a:t>
              </a:r>
            </a:p>
          </p:txBody>
        </p:sp>
      </p:grpSp>
      <p:sp>
        <p:nvSpPr>
          <p:cNvPr id="567" name="îś1ïde"/>
          <p:cNvSpPr/>
          <p:nvPr/>
        </p:nvSpPr>
        <p:spPr>
          <a:xfrm>
            <a:off x="991305" y="1131149"/>
            <a:ext cx="430303" cy="412176"/>
          </a:xfrm>
          <a:prstGeom prst="ellipse">
            <a:avLst/>
          </a:pr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568" name="任意多边形: 形状 29"/>
          <p:cNvSpPr/>
          <p:nvPr/>
        </p:nvSpPr>
        <p:spPr>
          <a:xfrm>
            <a:off x="742551" y="1235899"/>
            <a:ext cx="651205" cy="202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7" y="0"/>
                </a:lnTo>
                <a:lnTo>
                  <a:pt x="777" y="20046"/>
                </a:lnTo>
                <a:lnTo>
                  <a:pt x="20823" y="20046"/>
                </a:lnTo>
                <a:lnTo>
                  <a:pt x="20823" y="0"/>
                </a:lnTo>
                <a:lnTo>
                  <a:pt x="21600" y="0"/>
                </a:lnTo>
                <a:lnTo>
                  <a:pt x="21600" y="21600"/>
                </a:lnTo>
                <a:lnTo>
                  <a:pt x="0" y="21600"/>
                </a:lnTo>
                <a:lnTo>
                  <a:pt x="0" y="0"/>
                </a:lnTo>
                <a:close/>
              </a:path>
            </a:pathLst>
          </a:custGeom>
          <a:solidFill>
            <a:srgbClr val="404040"/>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69" name="任意多边形: 形状 30"/>
          <p:cNvSpPr/>
          <p:nvPr/>
        </p:nvSpPr>
        <p:spPr>
          <a:xfrm>
            <a:off x="744097" y="912055"/>
            <a:ext cx="648113" cy="31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823" y="21600"/>
                </a:lnTo>
                <a:lnTo>
                  <a:pt x="20823" y="1554"/>
                </a:lnTo>
                <a:lnTo>
                  <a:pt x="777" y="1554"/>
                </a:lnTo>
                <a:lnTo>
                  <a:pt x="777" y="21600"/>
                </a:lnTo>
                <a:lnTo>
                  <a:pt x="0" y="21600"/>
                </a:lnTo>
                <a:lnTo>
                  <a:pt x="0" y="0"/>
                </a:lnTo>
                <a:close/>
              </a:path>
            </a:pathLst>
          </a:custGeom>
          <a:solidFill>
            <a:srgbClr val="01A89E"/>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70" name="文本框 31"/>
          <p:cNvSpPr txBox="1"/>
          <p:nvPr/>
        </p:nvSpPr>
        <p:spPr>
          <a:xfrm>
            <a:off x="606283" y="956030"/>
            <a:ext cx="92374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2400">
                <a:solidFill>
                  <a:srgbClr val="01A89E"/>
                </a:solidFill>
                <a:latin typeface="Century Gothic"/>
                <a:ea typeface="Century Gothic"/>
                <a:cs typeface="Century Gothic"/>
                <a:sym typeface="Century Gothic"/>
              </a:defRPr>
            </a:lvl1pPr>
          </a:lstStyle>
          <a:p>
            <a:r>
              <a:t>03</a:t>
            </a:r>
          </a:p>
        </p:txBody>
      </p:sp>
      <p:sp>
        <p:nvSpPr>
          <p:cNvPr id="571" name="组织内容"/>
          <p:cNvSpPr txBox="1"/>
          <p:nvPr/>
        </p:nvSpPr>
        <p:spPr>
          <a:xfrm>
            <a:off x="1488626" y="954966"/>
            <a:ext cx="1136381" cy="916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4000"/>
              </a:lnSpc>
              <a:spcBef>
                <a:spcPts val="1600"/>
              </a:spcBef>
              <a:defRPr sz="1900" b="1">
                <a:solidFill>
                  <a:srgbClr val="24292E"/>
                </a:solidFill>
                <a:latin typeface="+mj-lt"/>
                <a:ea typeface="+mj-ea"/>
                <a:cs typeface="+mj-cs"/>
                <a:sym typeface="Helvetica"/>
              </a:defRPr>
            </a:lvl1pPr>
          </a:lstStyle>
          <a:p>
            <a:r>
              <a:t>组织内容</a:t>
            </a:r>
          </a:p>
        </p:txBody>
      </p:sp>
      <p:sp>
        <p:nvSpPr>
          <p:cNvPr id="572" name="大部分采用的层次结构，比如说用户在首页可以选择查看博文或者查看个人信息，局部采用了 网络结构 和 线性结构 来处理逻辑。比如说用户发表博客，首先编辑，后来选择博客所属分类，然后点击发布按钮即可发布，此处采用线性结构；而用户在未登录的情况下只可以查看评论，只有在登录情况下可以评论，此处采用的就是网络结构。"/>
          <p:cNvSpPr txBox="1"/>
          <p:nvPr/>
        </p:nvSpPr>
        <p:spPr>
          <a:xfrm>
            <a:off x="1571860" y="1508123"/>
            <a:ext cx="10373031" cy="9518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2300"/>
              </a:lnSpc>
              <a:defRPr sz="1600">
                <a:solidFill>
                  <a:srgbClr val="24292E"/>
                </a:solidFill>
                <a:latin typeface="+mj-lt"/>
                <a:ea typeface="+mj-ea"/>
                <a:cs typeface="+mj-cs"/>
                <a:sym typeface="Helvetica"/>
              </a:defRPr>
            </a:pPr>
            <a:r>
              <a:rPr dirty="0" err="1"/>
              <a:t>大部分采用的</a:t>
            </a:r>
            <a:r>
              <a:rPr b="1" dirty="0" err="1"/>
              <a:t>层次结构</a:t>
            </a:r>
            <a:r>
              <a:rPr dirty="0" err="1"/>
              <a:t>，比如说用户在首页可以选择查看博文或者查看个人信息，局部采用了</a:t>
            </a:r>
            <a:r>
              <a:rPr dirty="0"/>
              <a:t> </a:t>
            </a:r>
            <a:r>
              <a:rPr b="1" dirty="0" err="1"/>
              <a:t>网络结构</a:t>
            </a:r>
            <a:r>
              <a:rPr dirty="0"/>
              <a:t> 和 </a:t>
            </a:r>
            <a:r>
              <a:rPr b="1" dirty="0" err="1"/>
              <a:t>线性结构</a:t>
            </a:r>
            <a:r>
              <a:rPr dirty="0"/>
              <a:t> 来处理逻辑。比如说用户发表博客，首先编辑，后来选择博客所属分类，然后点击发布按钮即可发布，此处采用线性结构；而用户在未登录的情况下只可以查看评论，只有在登录情况下可以评论，此处采用的就是网络结构。</a:t>
            </a:r>
          </a:p>
        </p:txBody>
      </p:sp>
      <p:sp>
        <p:nvSpPr>
          <p:cNvPr id="573" name="îś1ïde"/>
          <p:cNvSpPr/>
          <p:nvPr/>
        </p:nvSpPr>
        <p:spPr>
          <a:xfrm>
            <a:off x="991305" y="2680549"/>
            <a:ext cx="430303" cy="412176"/>
          </a:xfrm>
          <a:prstGeom prst="ellipse">
            <a:avLst/>
          </a:pr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574" name="任意多边形: 形状 29"/>
          <p:cNvSpPr/>
          <p:nvPr/>
        </p:nvSpPr>
        <p:spPr>
          <a:xfrm>
            <a:off x="742551" y="2785299"/>
            <a:ext cx="651205" cy="202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7" y="0"/>
                </a:lnTo>
                <a:lnTo>
                  <a:pt x="777" y="20046"/>
                </a:lnTo>
                <a:lnTo>
                  <a:pt x="20823" y="20046"/>
                </a:lnTo>
                <a:lnTo>
                  <a:pt x="20823" y="0"/>
                </a:lnTo>
                <a:lnTo>
                  <a:pt x="21600" y="0"/>
                </a:lnTo>
                <a:lnTo>
                  <a:pt x="21600" y="21600"/>
                </a:lnTo>
                <a:lnTo>
                  <a:pt x="0" y="21600"/>
                </a:lnTo>
                <a:lnTo>
                  <a:pt x="0" y="0"/>
                </a:lnTo>
                <a:close/>
              </a:path>
            </a:pathLst>
          </a:custGeom>
          <a:solidFill>
            <a:srgbClr val="404040"/>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75" name="任意多边形: 形状 30"/>
          <p:cNvSpPr/>
          <p:nvPr/>
        </p:nvSpPr>
        <p:spPr>
          <a:xfrm>
            <a:off x="744097" y="2461455"/>
            <a:ext cx="648113" cy="31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823" y="21600"/>
                </a:lnTo>
                <a:lnTo>
                  <a:pt x="20823" y="1554"/>
                </a:lnTo>
                <a:lnTo>
                  <a:pt x="777" y="1554"/>
                </a:lnTo>
                <a:lnTo>
                  <a:pt x="777" y="21600"/>
                </a:lnTo>
                <a:lnTo>
                  <a:pt x="0" y="21600"/>
                </a:lnTo>
                <a:lnTo>
                  <a:pt x="0" y="0"/>
                </a:lnTo>
                <a:close/>
              </a:path>
            </a:pathLst>
          </a:custGeom>
          <a:solidFill>
            <a:srgbClr val="01A89E"/>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76" name="文本框 31"/>
          <p:cNvSpPr txBox="1"/>
          <p:nvPr/>
        </p:nvSpPr>
        <p:spPr>
          <a:xfrm>
            <a:off x="606283" y="2505430"/>
            <a:ext cx="92374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2400">
                <a:solidFill>
                  <a:srgbClr val="01A89E"/>
                </a:solidFill>
                <a:latin typeface="Century Gothic"/>
                <a:ea typeface="Century Gothic"/>
                <a:cs typeface="Century Gothic"/>
                <a:sym typeface="Century Gothic"/>
              </a:defRPr>
            </a:lvl1pPr>
          </a:lstStyle>
          <a:p>
            <a:r>
              <a:t>04</a:t>
            </a:r>
          </a:p>
        </p:txBody>
      </p:sp>
      <p:sp>
        <p:nvSpPr>
          <p:cNvPr id="577" name="访问信息"/>
          <p:cNvSpPr txBox="1"/>
          <p:nvPr/>
        </p:nvSpPr>
        <p:spPr>
          <a:xfrm>
            <a:off x="1488626" y="2478966"/>
            <a:ext cx="1136381" cy="916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4000"/>
              </a:lnSpc>
              <a:spcBef>
                <a:spcPts val="1600"/>
              </a:spcBef>
              <a:defRPr sz="1900" b="1">
                <a:solidFill>
                  <a:srgbClr val="24292E"/>
                </a:solidFill>
                <a:latin typeface="+mj-lt"/>
                <a:ea typeface="+mj-ea"/>
                <a:cs typeface="+mj-cs"/>
                <a:sym typeface="Helvetica"/>
              </a:defRPr>
            </a:lvl1pPr>
          </a:lstStyle>
          <a:p>
            <a:r>
              <a:t>访问信息</a:t>
            </a:r>
          </a:p>
        </p:txBody>
      </p:sp>
      <p:sp>
        <p:nvSpPr>
          <p:cNvPr id="578" name="用户在任何给定的时间可以通过界面上的图标知道哪些导航选项是可以用的。 用户可以通过页面的url或者页面的标题知道自己所处的界面。"/>
          <p:cNvSpPr txBox="1"/>
          <p:nvPr/>
        </p:nvSpPr>
        <p:spPr>
          <a:xfrm>
            <a:off x="1571860" y="2960034"/>
            <a:ext cx="10294995" cy="65691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defTabSz="457200">
              <a:lnSpc>
                <a:spcPts val="3700"/>
              </a:lnSpc>
              <a:defRPr sz="1600">
                <a:solidFill>
                  <a:srgbClr val="24292E"/>
                </a:solidFill>
                <a:latin typeface="+mj-lt"/>
                <a:ea typeface="+mj-ea"/>
                <a:cs typeface="+mj-cs"/>
                <a:sym typeface="Helvetica"/>
              </a:defRPr>
            </a:lvl1pPr>
          </a:lstStyle>
          <a:p>
            <a:pPr>
              <a:lnSpc>
                <a:spcPts val="2300"/>
              </a:lnSpc>
            </a:pPr>
            <a:r>
              <a:rPr dirty="0" err="1"/>
              <a:t>用户在任何给定的时间可以通过界面上的图标知道哪些导航选项是可以用的</a:t>
            </a:r>
            <a:r>
              <a:rPr dirty="0"/>
              <a:t>。 </a:t>
            </a:r>
            <a:r>
              <a:rPr dirty="0" err="1"/>
              <a:t>用户可以通过页面的url或者页面的标题知道自己所处的界面</a:t>
            </a:r>
            <a:r>
              <a:rPr dirty="0"/>
              <a:t>。</a:t>
            </a:r>
          </a:p>
        </p:txBody>
      </p:sp>
      <p:sp>
        <p:nvSpPr>
          <p:cNvPr id="579" name="îś1ïde"/>
          <p:cNvSpPr/>
          <p:nvPr/>
        </p:nvSpPr>
        <p:spPr>
          <a:xfrm>
            <a:off x="991305" y="3887049"/>
            <a:ext cx="430303" cy="412176"/>
          </a:xfrm>
          <a:prstGeom prst="ellipse">
            <a:avLst/>
          </a:prstGeom>
          <a:solidFill>
            <a:srgbClr val="FFFFFF"/>
          </a:solidFill>
          <a:ln w="12700">
            <a:miter lim="400000"/>
          </a:ln>
        </p:spPr>
        <p:txBody>
          <a:bodyPr lIns="45719" rIns="45719" anchor="ctr"/>
          <a:lstStyle/>
          <a:p>
            <a:pPr algn="ctr" defTabSz="457200">
              <a:defRPr>
                <a:solidFill>
                  <a:srgbClr val="FFFFFF"/>
                </a:solidFill>
                <a:latin typeface="Arial"/>
                <a:ea typeface="Arial"/>
                <a:cs typeface="Arial"/>
                <a:sym typeface="Arial"/>
              </a:defRPr>
            </a:pPr>
            <a:endParaRPr/>
          </a:p>
        </p:txBody>
      </p:sp>
      <p:sp>
        <p:nvSpPr>
          <p:cNvPr id="580" name="任意多边形: 形状 29"/>
          <p:cNvSpPr/>
          <p:nvPr/>
        </p:nvSpPr>
        <p:spPr>
          <a:xfrm>
            <a:off x="742551" y="3991799"/>
            <a:ext cx="651205" cy="202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7" y="0"/>
                </a:lnTo>
                <a:lnTo>
                  <a:pt x="777" y="20046"/>
                </a:lnTo>
                <a:lnTo>
                  <a:pt x="20823" y="20046"/>
                </a:lnTo>
                <a:lnTo>
                  <a:pt x="20823" y="0"/>
                </a:lnTo>
                <a:lnTo>
                  <a:pt x="21600" y="0"/>
                </a:lnTo>
                <a:lnTo>
                  <a:pt x="21600" y="21600"/>
                </a:lnTo>
                <a:lnTo>
                  <a:pt x="0" y="21600"/>
                </a:lnTo>
                <a:lnTo>
                  <a:pt x="0" y="0"/>
                </a:lnTo>
                <a:close/>
              </a:path>
            </a:pathLst>
          </a:custGeom>
          <a:solidFill>
            <a:srgbClr val="404040"/>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81" name="任意多边形: 形状 30"/>
          <p:cNvSpPr/>
          <p:nvPr/>
        </p:nvSpPr>
        <p:spPr>
          <a:xfrm>
            <a:off x="744097" y="3667955"/>
            <a:ext cx="648113" cy="31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823" y="21600"/>
                </a:lnTo>
                <a:lnTo>
                  <a:pt x="20823" y="1554"/>
                </a:lnTo>
                <a:lnTo>
                  <a:pt x="777" y="1554"/>
                </a:lnTo>
                <a:lnTo>
                  <a:pt x="777" y="21600"/>
                </a:lnTo>
                <a:lnTo>
                  <a:pt x="0" y="21600"/>
                </a:lnTo>
                <a:lnTo>
                  <a:pt x="0" y="0"/>
                </a:lnTo>
                <a:close/>
              </a:path>
            </a:pathLst>
          </a:custGeom>
          <a:solidFill>
            <a:srgbClr val="01A89E"/>
          </a:solidFill>
          <a:ln w="12700">
            <a:miter lim="400000"/>
          </a:ln>
        </p:spPr>
        <p:txBody>
          <a:bodyPr lIns="45719" rIns="45719" anchor="ctr"/>
          <a:lstStyle/>
          <a:p>
            <a:pPr algn="ctr" defTabSz="457200">
              <a:defRPr sz="1600">
                <a:latin typeface="Arial"/>
                <a:ea typeface="Arial"/>
                <a:cs typeface="Arial"/>
                <a:sym typeface="Arial"/>
              </a:defRPr>
            </a:pPr>
            <a:endParaRPr/>
          </a:p>
        </p:txBody>
      </p:sp>
      <p:sp>
        <p:nvSpPr>
          <p:cNvPr id="582" name="文本框 31"/>
          <p:cNvSpPr txBox="1"/>
          <p:nvPr/>
        </p:nvSpPr>
        <p:spPr>
          <a:xfrm>
            <a:off x="606283" y="3711930"/>
            <a:ext cx="92374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457200">
              <a:defRPr sz="2400">
                <a:solidFill>
                  <a:srgbClr val="01A89E"/>
                </a:solidFill>
                <a:latin typeface="Century Gothic"/>
                <a:ea typeface="Century Gothic"/>
                <a:cs typeface="Century Gothic"/>
                <a:sym typeface="Century Gothic"/>
              </a:defRPr>
            </a:lvl1pPr>
          </a:lstStyle>
          <a:p>
            <a:r>
              <a:t>05</a:t>
            </a:r>
          </a:p>
        </p:txBody>
      </p:sp>
      <p:sp>
        <p:nvSpPr>
          <p:cNvPr id="583" name="导航机制"/>
          <p:cNvSpPr txBox="1"/>
          <p:nvPr/>
        </p:nvSpPr>
        <p:spPr>
          <a:xfrm>
            <a:off x="1488626" y="3698166"/>
            <a:ext cx="1136381" cy="916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4000"/>
              </a:lnSpc>
              <a:spcBef>
                <a:spcPts val="1600"/>
              </a:spcBef>
              <a:defRPr sz="1900" b="1">
                <a:solidFill>
                  <a:srgbClr val="24292E"/>
                </a:solidFill>
                <a:latin typeface="+mj-lt"/>
                <a:ea typeface="+mj-ea"/>
                <a:cs typeface="+mj-cs"/>
                <a:sym typeface="Helvetica"/>
              </a:defRPr>
            </a:lvl1pPr>
          </a:lstStyle>
          <a:p>
            <a:r>
              <a:t>导航机制</a:t>
            </a:r>
          </a:p>
        </p:txBody>
      </p:sp>
      <p:sp>
        <p:nvSpPr>
          <p:cNvPr id="584" name="导航系统主要是为用户的浏览服务，使用户知道他们在浏览这个网站，无论用户转换到网站的哪个页面，在网站的顶端会显示用户的登录信息，显示用户的当前位置"/>
          <p:cNvSpPr txBox="1"/>
          <p:nvPr/>
        </p:nvSpPr>
        <p:spPr>
          <a:xfrm>
            <a:off x="1630956" y="4224410"/>
            <a:ext cx="10505488" cy="65691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spcBef>
                <a:spcPts val="1600"/>
              </a:spcBef>
              <a:defRPr sz="1600">
                <a:solidFill>
                  <a:srgbClr val="24292E"/>
                </a:solidFill>
                <a:latin typeface="+mj-lt"/>
                <a:ea typeface="+mj-ea"/>
                <a:cs typeface="+mj-cs"/>
                <a:sym typeface="Helvetica"/>
              </a:defRPr>
            </a:lvl1pPr>
          </a:lstStyle>
          <a:p>
            <a:pPr>
              <a:lnSpc>
                <a:spcPts val="2300"/>
              </a:lnSpc>
            </a:pPr>
            <a:r>
              <a:rPr dirty="0"/>
              <a:t>导航系统主要是为用户的浏览服务，使用户知道他们在浏览这个网站，无论用户转换到网站的哪个页面，在网站的顶端会显示用户的登录信息，显示用户的当前位置</a:t>
            </a:r>
          </a:p>
        </p:txBody>
      </p:sp>
      <p:sp>
        <p:nvSpPr>
          <p:cNvPr id="585" name="全局导航：用户首先登录进入的是主页，用户可以在这个页面通过点击博客缩略内容查看博客主要内容，或者通过点击自己的头像进入个人信息管理界面。"/>
          <p:cNvSpPr txBox="1"/>
          <p:nvPr/>
        </p:nvSpPr>
        <p:spPr>
          <a:xfrm>
            <a:off x="1598796" y="4804130"/>
            <a:ext cx="10505487" cy="65691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2300"/>
              </a:lnSpc>
              <a:defRPr sz="1600">
                <a:solidFill>
                  <a:srgbClr val="24292E"/>
                </a:solidFill>
                <a:latin typeface="+mj-lt"/>
                <a:ea typeface="+mj-ea"/>
                <a:cs typeface="+mj-cs"/>
                <a:sym typeface="Helvetica"/>
              </a:defRPr>
            </a:pPr>
            <a:r>
              <a:rPr b="1" dirty="0"/>
              <a:t>全局导航</a:t>
            </a:r>
            <a:r>
              <a:rPr dirty="0"/>
              <a:t>：用户首先登录进入的是主页，用户可以在这个页面通过点击博客缩略内容查看博客主要内容，或者通过点击自己的头像进入个人信息管理界面。</a:t>
            </a:r>
          </a:p>
        </p:txBody>
      </p:sp>
      <p:sp>
        <p:nvSpPr>
          <p:cNvPr id="586" name="局部导航：1. 博客内容界面大面积显示博客的内容，下边显示评论，在右边会显示博主的个人信息缩略图，用户可以通过点击博主的个人信息查看博主的个人详细信息以及曾经发表过的博文。 2. 个人信息管理界面会显示个人的详细信息以及曾经发表过的博文、草稿箱，用户可以通过点击发布博客按钮进入按钮编辑阶段，或者点击曾经发表过的博文以及草稿箱中的博文进行博客的编辑，编辑界面最下面有一个按钮支持发表。"/>
          <p:cNvSpPr txBox="1"/>
          <p:nvPr/>
        </p:nvSpPr>
        <p:spPr>
          <a:xfrm>
            <a:off x="1622639" y="5422995"/>
            <a:ext cx="10457800" cy="2174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1028700" indent="-1028700" defTabSz="457200">
              <a:spcBef>
                <a:spcPts val="1600"/>
              </a:spcBef>
              <a:defRPr sz="1600" b="1">
                <a:solidFill>
                  <a:srgbClr val="24292E"/>
                </a:solidFill>
                <a:latin typeface="+mj-lt"/>
                <a:ea typeface="+mj-ea"/>
                <a:cs typeface="+mj-cs"/>
                <a:sym typeface="Helvetica"/>
              </a:defRPr>
            </a:pPr>
            <a:r>
              <a:rPr dirty="0"/>
              <a:t>局部导航：</a:t>
            </a:r>
            <a:r>
              <a:rPr b="0" dirty="0"/>
              <a:t>1. 博客内容界面大面积显示博客的内容，下边显示评论，在右边会显示博主的个人信息缩略图，用户可以通过点击博主的个人信息查看博主的个人详细信息以及曾经发表过的博文。</a:t>
            </a:r>
            <a:br>
              <a:rPr b="0" dirty="0"/>
            </a:br>
            <a:r>
              <a:rPr b="0" dirty="0"/>
              <a:t>2. 个人信息管理界面会显示个人的详细信息以及曾经发表过的博文、草稿箱，用户可以通过点击发布博客按钮进入按钮编辑阶段，或者点击曾经发表过的博文以及草稿箱中的博文进行博客的编辑，编辑界面最下面有一个按钮支持发表。</a:t>
            </a:r>
            <a:br>
              <a:rPr dirty="0"/>
            </a:br>
            <a:endParaRPr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66"/>
                                        </p:tgtEl>
                                        <p:attrNameLst>
                                          <p:attrName>style.visibility</p:attrName>
                                        </p:attrNameLst>
                                      </p:cBhvr>
                                      <p:to>
                                        <p:strVal val="visible"/>
                                      </p:to>
                                    </p:set>
                                    <p:anim calcmode="lin" valueType="num">
                                      <p:cBhvr>
                                        <p:cTn id="7" dur="500" fill="hold"/>
                                        <p:tgtEl>
                                          <p:spTgt spid="566"/>
                                        </p:tgtEl>
                                        <p:attrNameLst>
                                          <p:attrName>ppt_x</p:attrName>
                                        </p:attrNameLst>
                                      </p:cBhvr>
                                      <p:tavLst>
                                        <p:tav tm="0">
                                          <p:val>
                                            <p:strVal val="0-#ppt_w/2"/>
                                          </p:val>
                                        </p:tav>
                                        <p:tav tm="100000">
                                          <p:val>
                                            <p:strVal val="#ppt_x"/>
                                          </p:val>
                                        </p:tav>
                                      </p:tavLst>
                                    </p:anim>
                                    <p:anim calcmode="lin" valueType="num">
                                      <p:cBhvr>
                                        <p:cTn id="8" dur="500" fill="hold"/>
                                        <p:tgtEl>
                                          <p:spTgt spid="5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5" presetClass="entr" presetSubtype="8" fill="hold" grpId="2" nodeType="afterEffect">
                                  <p:stCondLst>
                                    <p:cond delay="0"/>
                                  </p:stCondLst>
                                  <p:iterate>
                                    <p:tmAbs val="0"/>
                                  </p:iterate>
                                  <p:childTnLst>
                                    <p:set>
                                      <p:cBhvr>
                                        <p:cTn id="11" fill="hold"/>
                                        <p:tgtEl>
                                          <p:spTgt spid="567"/>
                                        </p:tgtEl>
                                        <p:attrNameLst>
                                          <p:attrName>style.visibility</p:attrName>
                                        </p:attrNameLst>
                                      </p:cBhvr>
                                      <p:to>
                                        <p:strVal val="visible"/>
                                      </p:to>
                                    </p:set>
                                    <p:anim calcmode="lin" valueType="num">
                                      <p:cBhvr>
                                        <p:cTn id="12" dur="500" fill="hold"/>
                                        <p:tgtEl>
                                          <p:spTgt spid="567"/>
                                        </p:tgtEl>
                                        <p:attrNameLst>
                                          <p:attrName>ppt_w</p:attrName>
                                        </p:attrNameLst>
                                      </p:cBhvr>
                                      <p:tavLst>
                                        <p:tav tm="0">
                                          <p:val>
                                            <p:fltVal val="0"/>
                                          </p:val>
                                        </p:tav>
                                        <p:tav tm="100000">
                                          <p:val>
                                            <p:strVal val="#ppt_w"/>
                                          </p:val>
                                        </p:tav>
                                      </p:tavLst>
                                    </p:anim>
                                    <p:anim calcmode="lin" valueType="num">
                                      <p:cBhvr>
                                        <p:cTn id="13" dur="500" fill="hold"/>
                                        <p:tgtEl>
                                          <p:spTgt spid="567"/>
                                        </p:tgtEl>
                                        <p:attrNameLst>
                                          <p:attrName>ppt_h</p:attrName>
                                        </p:attrNameLst>
                                      </p:cBhvr>
                                      <p:tavLst>
                                        <p:tav tm="0">
                                          <p:val>
                                            <p:fltVal val="0"/>
                                          </p:val>
                                        </p:tav>
                                        <p:tav tm="100000">
                                          <p:val>
                                            <p:strVal val="#ppt_h"/>
                                          </p:val>
                                        </p:tav>
                                      </p:tavLst>
                                    </p:anim>
                                    <p:anim calcmode="lin" valueType="num">
                                      <p:cBhvr>
                                        <p:cTn id="14" dur="500" fill="hold"/>
                                        <p:tgtEl>
                                          <p:spTgt spid="567"/>
                                        </p:tgtEl>
                                        <p:attrNameLst>
                                          <p:attrName>ppt_x</p:attrName>
                                        </p:attrNameLst>
                                      </p:cBhvr>
                                      <p:tavLst>
                                        <p:tav tm="0" fmla="#ppt_x+(cos(-2*pi*(1-$))*-#ppt_x-sin(-2*pi*(1-$))*(1-#ppt_y))*(1-$)">
                                          <p:val>
                                            <p:fltVal val="0"/>
                                          </p:val>
                                        </p:tav>
                                        <p:tav tm="100000">
                                          <p:val>
                                            <p:fltVal val="1"/>
                                          </p:val>
                                        </p:tav>
                                      </p:tavLst>
                                    </p:anim>
                                    <p:anim calcmode="lin" valueType="num">
                                      <p:cBhvr>
                                        <p:cTn id="15" dur="500" fill="hold"/>
                                        <p:tgtEl>
                                          <p:spTgt spid="567"/>
                                        </p:tgtEl>
                                        <p:attrNameLst>
                                          <p:attrName>ppt_y</p:attrName>
                                        </p:attrNameLst>
                                      </p:cBhvr>
                                      <p:tavLst>
                                        <p:tav tm="0" fmla="#ppt_y+(sin(-2*pi*(1-$))*-#ppt_x+cos(-2*pi*(1-$))*(1-#ppt_y))*(1-$)">
                                          <p:val>
                                            <p:fltVal val="0"/>
                                          </p:val>
                                        </p:tav>
                                        <p:tav tm="100000">
                                          <p:val>
                                            <p:fltVal val="1"/>
                                          </p:val>
                                        </p:tav>
                                      </p:tavLst>
                                    </p:anim>
                                  </p:childTnLst>
                                </p:cTn>
                              </p:par>
                              <p:par>
                                <p:cTn id="16" presetID="15" presetClass="entr" presetSubtype="8" fill="hold" grpId="3" nodeType="withEffect">
                                  <p:stCondLst>
                                    <p:cond delay="0"/>
                                  </p:stCondLst>
                                  <p:iterate>
                                    <p:tmAbs val="0"/>
                                  </p:iterate>
                                  <p:childTnLst>
                                    <p:set>
                                      <p:cBhvr>
                                        <p:cTn id="17" fill="hold"/>
                                        <p:tgtEl>
                                          <p:spTgt spid="573"/>
                                        </p:tgtEl>
                                        <p:attrNameLst>
                                          <p:attrName>style.visibility</p:attrName>
                                        </p:attrNameLst>
                                      </p:cBhvr>
                                      <p:to>
                                        <p:strVal val="visible"/>
                                      </p:to>
                                    </p:set>
                                    <p:anim calcmode="lin" valueType="num">
                                      <p:cBhvr>
                                        <p:cTn id="18" dur="500" fill="hold"/>
                                        <p:tgtEl>
                                          <p:spTgt spid="573"/>
                                        </p:tgtEl>
                                        <p:attrNameLst>
                                          <p:attrName>ppt_w</p:attrName>
                                        </p:attrNameLst>
                                      </p:cBhvr>
                                      <p:tavLst>
                                        <p:tav tm="0">
                                          <p:val>
                                            <p:fltVal val="0"/>
                                          </p:val>
                                        </p:tav>
                                        <p:tav tm="100000">
                                          <p:val>
                                            <p:strVal val="#ppt_w"/>
                                          </p:val>
                                        </p:tav>
                                      </p:tavLst>
                                    </p:anim>
                                    <p:anim calcmode="lin" valueType="num">
                                      <p:cBhvr>
                                        <p:cTn id="19" dur="500" fill="hold"/>
                                        <p:tgtEl>
                                          <p:spTgt spid="573"/>
                                        </p:tgtEl>
                                        <p:attrNameLst>
                                          <p:attrName>ppt_h</p:attrName>
                                        </p:attrNameLst>
                                      </p:cBhvr>
                                      <p:tavLst>
                                        <p:tav tm="0">
                                          <p:val>
                                            <p:fltVal val="0"/>
                                          </p:val>
                                        </p:tav>
                                        <p:tav tm="100000">
                                          <p:val>
                                            <p:strVal val="#ppt_h"/>
                                          </p:val>
                                        </p:tav>
                                      </p:tavLst>
                                    </p:anim>
                                    <p:anim calcmode="lin" valueType="num">
                                      <p:cBhvr>
                                        <p:cTn id="20" dur="500" fill="hold"/>
                                        <p:tgtEl>
                                          <p:spTgt spid="573"/>
                                        </p:tgtEl>
                                        <p:attrNameLst>
                                          <p:attrName>ppt_x</p:attrName>
                                        </p:attrNameLst>
                                      </p:cBhvr>
                                      <p:tavLst>
                                        <p:tav tm="0" fmla="#ppt_x+(cos(-2*pi*(1-$))*-#ppt_x-sin(-2*pi*(1-$))*(1-#ppt_y))*(1-$)">
                                          <p:val>
                                            <p:fltVal val="0"/>
                                          </p:val>
                                        </p:tav>
                                        <p:tav tm="100000">
                                          <p:val>
                                            <p:fltVal val="1"/>
                                          </p:val>
                                        </p:tav>
                                      </p:tavLst>
                                    </p:anim>
                                    <p:anim calcmode="lin" valueType="num">
                                      <p:cBhvr>
                                        <p:cTn id="21" dur="500" fill="hold"/>
                                        <p:tgtEl>
                                          <p:spTgt spid="573"/>
                                        </p:tgtEl>
                                        <p:attrNameLst>
                                          <p:attrName>ppt_y</p:attrName>
                                        </p:attrNameLst>
                                      </p:cBhvr>
                                      <p:tavLst>
                                        <p:tav tm="0" fmla="#ppt_y+(sin(-2*pi*(1-$))*-#ppt_x+cos(-2*pi*(1-$))*(1-#ppt_y))*(1-$)">
                                          <p:val>
                                            <p:fltVal val="0"/>
                                          </p:val>
                                        </p:tav>
                                        <p:tav tm="100000">
                                          <p:val>
                                            <p:fltVal val="1"/>
                                          </p:val>
                                        </p:tav>
                                      </p:tavLst>
                                    </p:anim>
                                  </p:childTnLst>
                                </p:cTn>
                              </p:par>
                              <p:par>
                                <p:cTn id="22" presetID="15" presetClass="entr" presetSubtype="8" fill="hold" grpId="4" nodeType="withEffect">
                                  <p:stCondLst>
                                    <p:cond delay="0"/>
                                  </p:stCondLst>
                                  <p:iterate>
                                    <p:tmAbs val="0"/>
                                  </p:iterate>
                                  <p:childTnLst>
                                    <p:set>
                                      <p:cBhvr>
                                        <p:cTn id="23" fill="hold"/>
                                        <p:tgtEl>
                                          <p:spTgt spid="579"/>
                                        </p:tgtEl>
                                        <p:attrNameLst>
                                          <p:attrName>style.visibility</p:attrName>
                                        </p:attrNameLst>
                                      </p:cBhvr>
                                      <p:to>
                                        <p:strVal val="visible"/>
                                      </p:to>
                                    </p:set>
                                    <p:anim calcmode="lin" valueType="num">
                                      <p:cBhvr>
                                        <p:cTn id="24" dur="500" fill="hold"/>
                                        <p:tgtEl>
                                          <p:spTgt spid="579"/>
                                        </p:tgtEl>
                                        <p:attrNameLst>
                                          <p:attrName>ppt_w</p:attrName>
                                        </p:attrNameLst>
                                      </p:cBhvr>
                                      <p:tavLst>
                                        <p:tav tm="0">
                                          <p:val>
                                            <p:fltVal val="0"/>
                                          </p:val>
                                        </p:tav>
                                        <p:tav tm="100000">
                                          <p:val>
                                            <p:strVal val="#ppt_w"/>
                                          </p:val>
                                        </p:tav>
                                      </p:tavLst>
                                    </p:anim>
                                    <p:anim calcmode="lin" valueType="num">
                                      <p:cBhvr>
                                        <p:cTn id="25" dur="500" fill="hold"/>
                                        <p:tgtEl>
                                          <p:spTgt spid="579"/>
                                        </p:tgtEl>
                                        <p:attrNameLst>
                                          <p:attrName>ppt_h</p:attrName>
                                        </p:attrNameLst>
                                      </p:cBhvr>
                                      <p:tavLst>
                                        <p:tav tm="0">
                                          <p:val>
                                            <p:fltVal val="0"/>
                                          </p:val>
                                        </p:tav>
                                        <p:tav tm="100000">
                                          <p:val>
                                            <p:strVal val="#ppt_h"/>
                                          </p:val>
                                        </p:tav>
                                      </p:tavLst>
                                    </p:anim>
                                    <p:anim calcmode="lin" valueType="num">
                                      <p:cBhvr>
                                        <p:cTn id="26" dur="500" fill="hold"/>
                                        <p:tgtEl>
                                          <p:spTgt spid="579"/>
                                        </p:tgtEl>
                                        <p:attrNameLst>
                                          <p:attrName>ppt_x</p:attrName>
                                        </p:attrNameLst>
                                      </p:cBhvr>
                                      <p:tavLst>
                                        <p:tav tm="0" fmla="#ppt_x+(cos(-2*pi*(1-$))*-#ppt_x-sin(-2*pi*(1-$))*(1-#ppt_y))*(1-$)">
                                          <p:val>
                                            <p:fltVal val="0"/>
                                          </p:val>
                                        </p:tav>
                                        <p:tav tm="100000">
                                          <p:val>
                                            <p:fltVal val="1"/>
                                          </p:val>
                                        </p:tav>
                                      </p:tavLst>
                                    </p:anim>
                                    <p:anim calcmode="lin" valueType="num">
                                      <p:cBhvr>
                                        <p:cTn id="27" dur="500" fill="hold"/>
                                        <p:tgtEl>
                                          <p:spTgt spid="579"/>
                                        </p:tgtEl>
                                        <p:attrNameLst>
                                          <p:attrName>ppt_y</p:attrName>
                                        </p:attrNameLst>
                                      </p:cBhvr>
                                      <p:tavLst>
                                        <p:tav tm="0" fmla="#ppt_y+(sin(-2*pi*(1-$))*-#ppt_x+cos(-2*pi*(1-$))*(1-#ppt_y))*(1-$)">
                                          <p:val>
                                            <p:fltVal val="0"/>
                                          </p:val>
                                        </p:tav>
                                        <p:tav tm="100000">
                                          <p:val>
                                            <p:fltVal val="1"/>
                                          </p:val>
                                        </p:tav>
                                      </p:tavLst>
                                    </p:anim>
                                  </p:childTnLst>
                                </p:cTn>
                              </p:par>
                              <p:par>
                                <p:cTn id="28" presetID="15" presetClass="entr" presetSubtype="8" fill="hold" grpId="5" nodeType="withEffect">
                                  <p:stCondLst>
                                    <p:cond delay="0"/>
                                  </p:stCondLst>
                                  <p:iterate>
                                    <p:tmAbs val="0"/>
                                  </p:iterate>
                                  <p:childTnLst>
                                    <p:set>
                                      <p:cBhvr>
                                        <p:cTn id="29" fill="hold"/>
                                        <p:tgtEl>
                                          <p:spTgt spid="569"/>
                                        </p:tgtEl>
                                        <p:attrNameLst>
                                          <p:attrName>style.visibility</p:attrName>
                                        </p:attrNameLst>
                                      </p:cBhvr>
                                      <p:to>
                                        <p:strVal val="visible"/>
                                      </p:to>
                                    </p:set>
                                    <p:anim calcmode="lin" valueType="num">
                                      <p:cBhvr>
                                        <p:cTn id="30" dur="500" fill="hold"/>
                                        <p:tgtEl>
                                          <p:spTgt spid="569"/>
                                        </p:tgtEl>
                                        <p:attrNameLst>
                                          <p:attrName>ppt_w</p:attrName>
                                        </p:attrNameLst>
                                      </p:cBhvr>
                                      <p:tavLst>
                                        <p:tav tm="0">
                                          <p:val>
                                            <p:fltVal val="0"/>
                                          </p:val>
                                        </p:tav>
                                        <p:tav tm="100000">
                                          <p:val>
                                            <p:strVal val="#ppt_w"/>
                                          </p:val>
                                        </p:tav>
                                      </p:tavLst>
                                    </p:anim>
                                    <p:anim calcmode="lin" valueType="num">
                                      <p:cBhvr>
                                        <p:cTn id="31" dur="500" fill="hold"/>
                                        <p:tgtEl>
                                          <p:spTgt spid="569"/>
                                        </p:tgtEl>
                                        <p:attrNameLst>
                                          <p:attrName>ppt_h</p:attrName>
                                        </p:attrNameLst>
                                      </p:cBhvr>
                                      <p:tavLst>
                                        <p:tav tm="0">
                                          <p:val>
                                            <p:fltVal val="0"/>
                                          </p:val>
                                        </p:tav>
                                        <p:tav tm="100000">
                                          <p:val>
                                            <p:strVal val="#ppt_h"/>
                                          </p:val>
                                        </p:tav>
                                      </p:tavLst>
                                    </p:anim>
                                    <p:anim calcmode="lin" valueType="num">
                                      <p:cBhvr>
                                        <p:cTn id="32" dur="500" fill="hold"/>
                                        <p:tgtEl>
                                          <p:spTgt spid="569"/>
                                        </p:tgtEl>
                                        <p:attrNameLst>
                                          <p:attrName>ppt_x</p:attrName>
                                        </p:attrNameLst>
                                      </p:cBhvr>
                                      <p:tavLst>
                                        <p:tav tm="0" fmla="#ppt_x+(cos(-2*pi*(1-$))*-#ppt_x-sin(-2*pi*(1-$))*(1-#ppt_y))*(1-$)">
                                          <p:val>
                                            <p:fltVal val="0"/>
                                          </p:val>
                                        </p:tav>
                                        <p:tav tm="100000">
                                          <p:val>
                                            <p:fltVal val="1"/>
                                          </p:val>
                                        </p:tav>
                                      </p:tavLst>
                                    </p:anim>
                                    <p:anim calcmode="lin" valueType="num">
                                      <p:cBhvr>
                                        <p:cTn id="33" dur="500" fill="hold"/>
                                        <p:tgtEl>
                                          <p:spTgt spid="569"/>
                                        </p:tgtEl>
                                        <p:attrNameLst>
                                          <p:attrName>ppt_y</p:attrName>
                                        </p:attrNameLst>
                                      </p:cBhvr>
                                      <p:tavLst>
                                        <p:tav tm="0" fmla="#ppt_y+(sin(-2*pi*(1-$))*-#ppt_x+cos(-2*pi*(1-$))*(1-#ppt_y))*(1-$)">
                                          <p:val>
                                            <p:fltVal val="0"/>
                                          </p:val>
                                        </p:tav>
                                        <p:tav tm="100000">
                                          <p:val>
                                            <p:fltVal val="1"/>
                                          </p:val>
                                        </p:tav>
                                      </p:tavLst>
                                    </p:anim>
                                  </p:childTnLst>
                                </p:cTn>
                              </p:par>
                              <p:par>
                                <p:cTn id="34" presetID="15" presetClass="entr" presetSubtype="8" fill="hold" grpId="6" nodeType="withEffect">
                                  <p:stCondLst>
                                    <p:cond delay="0"/>
                                  </p:stCondLst>
                                  <p:iterate>
                                    <p:tmAbs val="0"/>
                                  </p:iterate>
                                  <p:childTnLst>
                                    <p:set>
                                      <p:cBhvr>
                                        <p:cTn id="35" fill="hold"/>
                                        <p:tgtEl>
                                          <p:spTgt spid="570"/>
                                        </p:tgtEl>
                                        <p:attrNameLst>
                                          <p:attrName>style.visibility</p:attrName>
                                        </p:attrNameLst>
                                      </p:cBhvr>
                                      <p:to>
                                        <p:strVal val="visible"/>
                                      </p:to>
                                    </p:set>
                                    <p:anim calcmode="lin" valueType="num">
                                      <p:cBhvr>
                                        <p:cTn id="36" dur="500" fill="hold"/>
                                        <p:tgtEl>
                                          <p:spTgt spid="570"/>
                                        </p:tgtEl>
                                        <p:attrNameLst>
                                          <p:attrName>ppt_w</p:attrName>
                                        </p:attrNameLst>
                                      </p:cBhvr>
                                      <p:tavLst>
                                        <p:tav tm="0">
                                          <p:val>
                                            <p:fltVal val="0"/>
                                          </p:val>
                                        </p:tav>
                                        <p:tav tm="100000">
                                          <p:val>
                                            <p:strVal val="#ppt_w"/>
                                          </p:val>
                                        </p:tav>
                                      </p:tavLst>
                                    </p:anim>
                                    <p:anim calcmode="lin" valueType="num">
                                      <p:cBhvr>
                                        <p:cTn id="37" dur="500" fill="hold"/>
                                        <p:tgtEl>
                                          <p:spTgt spid="570"/>
                                        </p:tgtEl>
                                        <p:attrNameLst>
                                          <p:attrName>ppt_h</p:attrName>
                                        </p:attrNameLst>
                                      </p:cBhvr>
                                      <p:tavLst>
                                        <p:tav tm="0">
                                          <p:val>
                                            <p:fltVal val="0"/>
                                          </p:val>
                                        </p:tav>
                                        <p:tav tm="100000">
                                          <p:val>
                                            <p:strVal val="#ppt_h"/>
                                          </p:val>
                                        </p:tav>
                                      </p:tavLst>
                                    </p:anim>
                                    <p:anim calcmode="lin" valueType="num">
                                      <p:cBhvr>
                                        <p:cTn id="38" dur="500" fill="hold"/>
                                        <p:tgtEl>
                                          <p:spTgt spid="570"/>
                                        </p:tgtEl>
                                        <p:attrNameLst>
                                          <p:attrName>ppt_x</p:attrName>
                                        </p:attrNameLst>
                                      </p:cBhvr>
                                      <p:tavLst>
                                        <p:tav tm="0" fmla="#ppt_x+(cos(-2*pi*(1-$))*-#ppt_x-sin(-2*pi*(1-$))*(1-#ppt_y))*(1-$)">
                                          <p:val>
                                            <p:fltVal val="0"/>
                                          </p:val>
                                        </p:tav>
                                        <p:tav tm="100000">
                                          <p:val>
                                            <p:fltVal val="1"/>
                                          </p:val>
                                        </p:tav>
                                      </p:tavLst>
                                    </p:anim>
                                    <p:anim calcmode="lin" valueType="num">
                                      <p:cBhvr>
                                        <p:cTn id="39" dur="500" fill="hold"/>
                                        <p:tgtEl>
                                          <p:spTgt spid="570"/>
                                        </p:tgtEl>
                                        <p:attrNameLst>
                                          <p:attrName>ppt_y</p:attrName>
                                        </p:attrNameLst>
                                      </p:cBhvr>
                                      <p:tavLst>
                                        <p:tav tm="0" fmla="#ppt_y+(sin(-2*pi*(1-$))*-#ppt_x+cos(-2*pi*(1-$))*(1-#ppt_y))*(1-$)">
                                          <p:val>
                                            <p:fltVal val="0"/>
                                          </p:val>
                                        </p:tav>
                                        <p:tav tm="100000">
                                          <p:val>
                                            <p:fltVal val="1"/>
                                          </p:val>
                                        </p:tav>
                                      </p:tavLst>
                                    </p:anim>
                                  </p:childTnLst>
                                </p:cTn>
                              </p:par>
                              <p:par>
                                <p:cTn id="40" presetID="15" presetClass="entr" presetSubtype="8" fill="hold" grpId="7" nodeType="withEffect">
                                  <p:stCondLst>
                                    <p:cond delay="0"/>
                                  </p:stCondLst>
                                  <p:iterate>
                                    <p:tmAbs val="0"/>
                                  </p:iterate>
                                  <p:childTnLst>
                                    <p:set>
                                      <p:cBhvr>
                                        <p:cTn id="41" fill="hold"/>
                                        <p:tgtEl>
                                          <p:spTgt spid="568"/>
                                        </p:tgtEl>
                                        <p:attrNameLst>
                                          <p:attrName>style.visibility</p:attrName>
                                        </p:attrNameLst>
                                      </p:cBhvr>
                                      <p:to>
                                        <p:strVal val="visible"/>
                                      </p:to>
                                    </p:set>
                                    <p:anim calcmode="lin" valueType="num">
                                      <p:cBhvr>
                                        <p:cTn id="42" dur="500" fill="hold"/>
                                        <p:tgtEl>
                                          <p:spTgt spid="568"/>
                                        </p:tgtEl>
                                        <p:attrNameLst>
                                          <p:attrName>ppt_w</p:attrName>
                                        </p:attrNameLst>
                                      </p:cBhvr>
                                      <p:tavLst>
                                        <p:tav tm="0">
                                          <p:val>
                                            <p:fltVal val="0"/>
                                          </p:val>
                                        </p:tav>
                                        <p:tav tm="100000">
                                          <p:val>
                                            <p:strVal val="#ppt_w"/>
                                          </p:val>
                                        </p:tav>
                                      </p:tavLst>
                                    </p:anim>
                                    <p:anim calcmode="lin" valueType="num">
                                      <p:cBhvr>
                                        <p:cTn id="43" dur="500" fill="hold"/>
                                        <p:tgtEl>
                                          <p:spTgt spid="568"/>
                                        </p:tgtEl>
                                        <p:attrNameLst>
                                          <p:attrName>ppt_h</p:attrName>
                                        </p:attrNameLst>
                                      </p:cBhvr>
                                      <p:tavLst>
                                        <p:tav tm="0">
                                          <p:val>
                                            <p:fltVal val="0"/>
                                          </p:val>
                                        </p:tav>
                                        <p:tav tm="100000">
                                          <p:val>
                                            <p:strVal val="#ppt_h"/>
                                          </p:val>
                                        </p:tav>
                                      </p:tavLst>
                                    </p:anim>
                                    <p:anim calcmode="lin" valueType="num">
                                      <p:cBhvr>
                                        <p:cTn id="44" dur="500" fill="hold"/>
                                        <p:tgtEl>
                                          <p:spTgt spid="568"/>
                                        </p:tgtEl>
                                        <p:attrNameLst>
                                          <p:attrName>ppt_x</p:attrName>
                                        </p:attrNameLst>
                                      </p:cBhvr>
                                      <p:tavLst>
                                        <p:tav tm="0" fmla="#ppt_x+(cos(-2*pi*(1-$))*-#ppt_x-sin(-2*pi*(1-$))*(1-#ppt_y))*(1-$)">
                                          <p:val>
                                            <p:fltVal val="0"/>
                                          </p:val>
                                        </p:tav>
                                        <p:tav tm="100000">
                                          <p:val>
                                            <p:fltVal val="1"/>
                                          </p:val>
                                        </p:tav>
                                      </p:tavLst>
                                    </p:anim>
                                    <p:anim calcmode="lin" valueType="num">
                                      <p:cBhvr>
                                        <p:cTn id="45" dur="500" fill="hold"/>
                                        <p:tgtEl>
                                          <p:spTgt spid="568"/>
                                        </p:tgtEl>
                                        <p:attrNameLst>
                                          <p:attrName>ppt_y</p:attrName>
                                        </p:attrNameLst>
                                      </p:cBhvr>
                                      <p:tavLst>
                                        <p:tav tm="0" fmla="#ppt_y+(sin(-2*pi*(1-$))*-#ppt_x+cos(-2*pi*(1-$))*(1-#ppt_y))*(1-$)">
                                          <p:val>
                                            <p:fltVal val="0"/>
                                          </p:val>
                                        </p:tav>
                                        <p:tav tm="100000">
                                          <p:val>
                                            <p:fltVal val="1"/>
                                          </p:val>
                                        </p:tav>
                                      </p:tavLst>
                                    </p:anim>
                                  </p:childTnLst>
                                </p:cTn>
                              </p:par>
                              <p:par>
                                <p:cTn id="46" presetID="15" presetClass="entr" presetSubtype="8" fill="hold" grpId="8" nodeType="withEffect">
                                  <p:stCondLst>
                                    <p:cond delay="0"/>
                                  </p:stCondLst>
                                  <p:iterate>
                                    <p:tmAbs val="0"/>
                                  </p:iterate>
                                  <p:childTnLst>
                                    <p:set>
                                      <p:cBhvr>
                                        <p:cTn id="47" fill="hold"/>
                                        <p:tgtEl>
                                          <p:spTgt spid="575"/>
                                        </p:tgtEl>
                                        <p:attrNameLst>
                                          <p:attrName>style.visibility</p:attrName>
                                        </p:attrNameLst>
                                      </p:cBhvr>
                                      <p:to>
                                        <p:strVal val="visible"/>
                                      </p:to>
                                    </p:set>
                                    <p:anim calcmode="lin" valueType="num">
                                      <p:cBhvr>
                                        <p:cTn id="48" dur="500" fill="hold"/>
                                        <p:tgtEl>
                                          <p:spTgt spid="575"/>
                                        </p:tgtEl>
                                        <p:attrNameLst>
                                          <p:attrName>ppt_w</p:attrName>
                                        </p:attrNameLst>
                                      </p:cBhvr>
                                      <p:tavLst>
                                        <p:tav tm="0">
                                          <p:val>
                                            <p:fltVal val="0"/>
                                          </p:val>
                                        </p:tav>
                                        <p:tav tm="100000">
                                          <p:val>
                                            <p:strVal val="#ppt_w"/>
                                          </p:val>
                                        </p:tav>
                                      </p:tavLst>
                                    </p:anim>
                                    <p:anim calcmode="lin" valueType="num">
                                      <p:cBhvr>
                                        <p:cTn id="49" dur="500" fill="hold"/>
                                        <p:tgtEl>
                                          <p:spTgt spid="575"/>
                                        </p:tgtEl>
                                        <p:attrNameLst>
                                          <p:attrName>ppt_h</p:attrName>
                                        </p:attrNameLst>
                                      </p:cBhvr>
                                      <p:tavLst>
                                        <p:tav tm="0">
                                          <p:val>
                                            <p:fltVal val="0"/>
                                          </p:val>
                                        </p:tav>
                                        <p:tav tm="100000">
                                          <p:val>
                                            <p:strVal val="#ppt_h"/>
                                          </p:val>
                                        </p:tav>
                                      </p:tavLst>
                                    </p:anim>
                                    <p:anim calcmode="lin" valueType="num">
                                      <p:cBhvr>
                                        <p:cTn id="50" dur="500" fill="hold"/>
                                        <p:tgtEl>
                                          <p:spTgt spid="575"/>
                                        </p:tgtEl>
                                        <p:attrNameLst>
                                          <p:attrName>ppt_x</p:attrName>
                                        </p:attrNameLst>
                                      </p:cBhvr>
                                      <p:tavLst>
                                        <p:tav tm="0" fmla="#ppt_x+(cos(-2*pi*(1-$))*-#ppt_x-sin(-2*pi*(1-$))*(1-#ppt_y))*(1-$)">
                                          <p:val>
                                            <p:fltVal val="0"/>
                                          </p:val>
                                        </p:tav>
                                        <p:tav tm="100000">
                                          <p:val>
                                            <p:fltVal val="1"/>
                                          </p:val>
                                        </p:tav>
                                      </p:tavLst>
                                    </p:anim>
                                    <p:anim calcmode="lin" valueType="num">
                                      <p:cBhvr>
                                        <p:cTn id="51" dur="500" fill="hold"/>
                                        <p:tgtEl>
                                          <p:spTgt spid="575"/>
                                        </p:tgtEl>
                                        <p:attrNameLst>
                                          <p:attrName>ppt_y</p:attrName>
                                        </p:attrNameLst>
                                      </p:cBhvr>
                                      <p:tavLst>
                                        <p:tav tm="0" fmla="#ppt_y+(sin(-2*pi*(1-$))*-#ppt_x+cos(-2*pi*(1-$))*(1-#ppt_y))*(1-$)">
                                          <p:val>
                                            <p:fltVal val="0"/>
                                          </p:val>
                                        </p:tav>
                                        <p:tav tm="100000">
                                          <p:val>
                                            <p:fltVal val="1"/>
                                          </p:val>
                                        </p:tav>
                                      </p:tavLst>
                                    </p:anim>
                                  </p:childTnLst>
                                </p:cTn>
                              </p:par>
                              <p:par>
                                <p:cTn id="52" presetID="15" presetClass="entr" presetSubtype="8" fill="hold" grpId="9" nodeType="withEffect">
                                  <p:stCondLst>
                                    <p:cond delay="0"/>
                                  </p:stCondLst>
                                  <p:iterate>
                                    <p:tmAbs val="0"/>
                                  </p:iterate>
                                  <p:childTnLst>
                                    <p:set>
                                      <p:cBhvr>
                                        <p:cTn id="53" fill="hold"/>
                                        <p:tgtEl>
                                          <p:spTgt spid="576"/>
                                        </p:tgtEl>
                                        <p:attrNameLst>
                                          <p:attrName>style.visibility</p:attrName>
                                        </p:attrNameLst>
                                      </p:cBhvr>
                                      <p:to>
                                        <p:strVal val="visible"/>
                                      </p:to>
                                    </p:set>
                                    <p:anim calcmode="lin" valueType="num">
                                      <p:cBhvr>
                                        <p:cTn id="54" dur="500" fill="hold"/>
                                        <p:tgtEl>
                                          <p:spTgt spid="576"/>
                                        </p:tgtEl>
                                        <p:attrNameLst>
                                          <p:attrName>ppt_w</p:attrName>
                                        </p:attrNameLst>
                                      </p:cBhvr>
                                      <p:tavLst>
                                        <p:tav tm="0">
                                          <p:val>
                                            <p:fltVal val="0"/>
                                          </p:val>
                                        </p:tav>
                                        <p:tav tm="100000">
                                          <p:val>
                                            <p:strVal val="#ppt_w"/>
                                          </p:val>
                                        </p:tav>
                                      </p:tavLst>
                                    </p:anim>
                                    <p:anim calcmode="lin" valueType="num">
                                      <p:cBhvr>
                                        <p:cTn id="55" dur="500" fill="hold"/>
                                        <p:tgtEl>
                                          <p:spTgt spid="576"/>
                                        </p:tgtEl>
                                        <p:attrNameLst>
                                          <p:attrName>ppt_h</p:attrName>
                                        </p:attrNameLst>
                                      </p:cBhvr>
                                      <p:tavLst>
                                        <p:tav tm="0">
                                          <p:val>
                                            <p:fltVal val="0"/>
                                          </p:val>
                                        </p:tav>
                                        <p:tav tm="100000">
                                          <p:val>
                                            <p:strVal val="#ppt_h"/>
                                          </p:val>
                                        </p:tav>
                                      </p:tavLst>
                                    </p:anim>
                                    <p:anim calcmode="lin" valueType="num">
                                      <p:cBhvr>
                                        <p:cTn id="56" dur="500" fill="hold"/>
                                        <p:tgtEl>
                                          <p:spTgt spid="576"/>
                                        </p:tgtEl>
                                        <p:attrNameLst>
                                          <p:attrName>ppt_x</p:attrName>
                                        </p:attrNameLst>
                                      </p:cBhvr>
                                      <p:tavLst>
                                        <p:tav tm="0" fmla="#ppt_x+(cos(-2*pi*(1-$))*-#ppt_x-sin(-2*pi*(1-$))*(1-#ppt_y))*(1-$)">
                                          <p:val>
                                            <p:fltVal val="0"/>
                                          </p:val>
                                        </p:tav>
                                        <p:tav tm="100000">
                                          <p:val>
                                            <p:fltVal val="1"/>
                                          </p:val>
                                        </p:tav>
                                      </p:tavLst>
                                    </p:anim>
                                    <p:anim calcmode="lin" valueType="num">
                                      <p:cBhvr>
                                        <p:cTn id="57" dur="500" fill="hold"/>
                                        <p:tgtEl>
                                          <p:spTgt spid="576"/>
                                        </p:tgtEl>
                                        <p:attrNameLst>
                                          <p:attrName>ppt_y</p:attrName>
                                        </p:attrNameLst>
                                      </p:cBhvr>
                                      <p:tavLst>
                                        <p:tav tm="0" fmla="#ppt_y+(sin(-2*pi*(1-$))*-#ppt_x+cos(-2*pi*(1-$))*(1-#ppt_y))*(1-$)">
                                          <p:val>
                                            <p:fltVal val="0"/>
                                          </p:val>
                                        </p:tav>
                                        <p:tav tm="100000">
                                          <p:val>
                                            <p:fltVal val="1"/>
                                          </p:val>
                                        </p:tav>
                                      </p:tavLst>
                                    </p:anim>
                                  </p:childTnLst>
                                </p:cTn>
                              </p:par>
                              <p:par>
                                <p:cTn id="58" presetID="15" presetClass="entr" presetSubtype="8" fill="hold" grpId="10" nodeType="withEffect">
                                  <p:stCondLst>
                                    <p:cond delay="0"/>
                                  </p:stCondLst>
                                  <p:iterate>
                                    <p:tmAbs val="0"/>
                                  </p:iterate>
                                  <p:childTnLst>
                                    <p:set>
                                      <p:cBhvr>
                                        <p:cTn id="59" fill="hold"/>
                                        <p:tgtEl>
                                          <p:spTgt spid="574"/>
                                        </p:tgtEl>
                                        <p:attrNameLst>
                                          <p:attrName>style.visibility</p:attrName>
                                        </p:attrNameLst>
                                      </p:cBhvr>
                                      <p:to>
                                        <p:strVal val="visible"/>
                                      </p:to>
                                    </p:set>
                                    <p:anim calcmode="lin" valueType="num">
                                      <p:cBhvr>
                                        <p:cTn id="60" dur="500" fill="hold"/>
                                        <p:tgtEl>
                                          <p:spTgt spid="574"/>
                                        </p:tgtEl>
                                        <p:attrNameLst>
                                          <p:attrName>ppt_w</p:attrName>
                                        </p:attrNameLst>
                                      </p:cBhvr>
                                      <p:tavLst>
                                        <p:tav tm="0">
                                          <p:val>
                                            <p:fltVal val="0"/>
                                          </p:val>
                                        </p:tav>
                                        <p:tav tm="100000">
                                          <p:val>
                                            <p:strVal val="#ppt_w"/>
                                          </p:val>
                                        </p:tav>
                                      </p:tavLst>
                                    </p:anim>
                                    <p:anim calcmode="lin" valueType="num">
                                      <p:cBhvr>
                                        <p:cTn id="61" dur="500" fill="hold"/>
                                        <p:tgtEl>
                                          <p:spTgt spid="574"/>
                                        </p:tgtEl>
                                        <p:attrNameLst>
                                          <p:attrName>ppt_h</p:attrName>
                                        </p:attrNameLst>
                                      </p:cBhvr>
                                      <p:tavLst>
                                        <p:tav tm="0">
                                          <p:val>
                                            <p:fltVal val="0"/>
                                          </p:val>
                                        </p:tav>
                                        <p:tav tm="100000">
                                          <p:val>
                                            <p:strVal val="#ppt_h"/>
                                          </p:val>
                                        </p:tav>
                                      </p:tavLst>
                                    </p:anim>
                                    <p:anim calcmode="lin" valueType="num">
                                      <p:cBhvr>
                                        <p:cTn id="62" dur="500" fill="hold"/>
                                        <p:tgtEl>
                                          <p:spTgt spid="574"/>
                                        </p:tgtEl>
                                        <p:attrNameLst>
                                          <p:attrName>ppt_x</p:attrName>
                                        </p:attrNameLst>
                                      </p:cBhvr>
                                      <p:tavLst>
                                        <p:tav tm="0" fmla="#ppt_x+(cos(-2*pi*(1-$))*-#ppt_x-sin(-2*pi*(1-$))*(1-#ppt_y))*(1-$)">
                                          <p:val>
                                            <p:fltVal val="0"/>
                                          </p:val>
                                        </p:tav>
                                        <p:tav tm="100000">
                                          <p:val>
                                            <p:fltVal val="1"/>
                                          </p:val>
                                        </p:tav>
                                      </p:tavLst>
                                    </p:anim>
                                    <p:anim calcmode="lin" valueType="num">
                                      <p:cBhvr>
                                        <p:cTn id="63" dur="500" fill="hold"/>
                                        <p:tgtEl>
                                          <p:spTgt spid="574"/>
                                        </p:tgtEl>
                                        <p:attrNameLst>
                                          <p:attrName>ppt_y</p:attrName>
                                        </p:attrNameLst>
                                      </p:cBhvr>
                                      <p:tavLst>
                                        <p:tav tm="0" fmla="#ppt_y+(sin(-2*pi*(1-$))*-#ppt_x+cos(-2*pi*(1-$))*(1-#ppt_y))*(1-$)">
                                          <p:val>
                                            <p:fltVal val="0"/>
                                          </p:val>
                                        </p:tav>
                                        <p:tav tm="100000">
                                          <p:val>
                                            <p:fltVal val="1"/>
                                          </p:val>
                                        </p:tav>
                                      </p:tavLst>
                                    </p:anim>
                                  </p:childTnLst>
                                </p:cTn>
                              </p:par>
                              <p:par>
                                <p:cTn id="64" presetID="15" presetClass="entr" presetSubtype="8" fill="hold" grpId="11" nodeType="withEffect">
                                  <p:stCondLst>
                                    <p:cond delay="0"/>
                                  </p:stCondLst>
                                  <p:iterate>
                                    <p:tmAbs val="0"/>
                                  </p:iterate>
                                  <p:childTnLst>
                                    <p:set>
                                      <p:cBhvr>
                                        <p:cTn id="65" fill="hold"/>
                                        <p:tgtEl>
                                          <p:spTgt spid="581"/>
                                        </p:tgtEl>
                                        <p:attrNameLst>
                                          <p:attrName>style.visibility</p:attrName>
                                        </p:attrNameLst>
                                      </p:cBhvr>
                                      <p:to>
                                        <p:strVal val="visible"/>
                                      </p:to>
                                    </p:set>
                                    <p:anim calcmode="lin" valueType="num">
                                      <p:cBhvr>
                                        <p:cTn id="66" dur="500" fill="hold"/>
                                        <p:tgtEl>
                                          <p:spTgt spid="581"/>
                                        </p:tgtEl>
                                        <p:attrNameLst>
                                          <p:attrName>ppt_w</p:attrName>
                                        </p:attrNameLst>
                                      </p:cBhvr>
                                      <p:tavLst>
                                        <p:tav tm="0">
                                          <p:val>
                                            <p:fltVal val="0"/>
                                          </p:val>
                                        </p:tav>
                                        <p:tav tm="100000">
                                          <p:val>
                                            <p:strVal val="#ppt_w"/>
                                          </p:val>
                                        </p:tav>
                                      </p:tavLst>
                                    </p:anim>
                                    <p:anim calcmode="lin" valueType="num">
                                      <p:cBhvr>
                                        <p:cTn id="67" dur="500" fill="hold"/>
                                        <p:tgtEl>
                                          <p:spTgt spid="581"/>
                                        </p:tgtEl>
                                        <p:attrNameLst>
                                          <p:attrName>ppt_h</p:attrName>
                                        </p:attrNameLst>
                                      </p:cBhvr>
                                      <p:tavLst>
                                        <p:tav tm="0">
                                          <p:val>
                                            <p:fltVal val="0"/>
                                          </p:val>
                                        </p:tav>
                                        <p:tav tm="100000">
                                          <p:val>
                                            <p:strVal val="#ppt_h"/>
                                          </p:val>
                                        </p:tav>
                                      </p:tavLst>
                                    </p:anim>
                                    <p:anim calcmode="lin" valueType="num">
                                      <p:cBhvr>
                                        <p:cTn id="68" dur="500" fill="hold"/>
                                        <p:tgtEl>
                                          <p:spTgt spid="581"/>
                                        </p:tgtEl>
                                        <p:attrNameLst>
                                          <p:attrName>ppt_x</p:attrName>
                                        </p:attrNameLst>
                                      </p:cBhvr>
                                      <p:tavLst>
                                        <p:tav tm="0" fmla="#ppt_x+(cos(-2*pi*(1-$))*-#ppt_x-sin(-2*pi*(1-$))*(1-#ppt_y))*(1-$)">
                                          <p:val>
                                            <p:fltVal val="0"/>
                                          </p:val>
                                        </p:tav>
                                        <p:tav tm="100000">
                                          <p:val>
                                            <p:fltVal val="1"/>
                                          </p:val>
                                        </p:tav>
                                      </p:tavLst>
                                    </p:anim>
                                    <p:anim calcmode="lin" valueType="num">
                                      <p:cBhvr>
                                        <p:cTn id="69" dur="500" fill="hold"/>
                                        <p:tgtEl>
                                          <p:spTgt spid="581"/>
                                        </p:tgtEl>
                                        <p:attrNameLst>
                                          <p:attrName>ppt_y</p:attrName>
                                        </p:attrNameLst>
                                      </p:cBhvr>
                                      <p:tavLst>
                                        <p:tav tm="0" fmla="#ppt_y+(sin(-2*pi*(1-$))*-#ppt_x+cos(-2*pi*(1-$))*(1-#ppt_y))*(1-$)">
                                          <p:val>
                                            <p:fltVal val="0"/>
                                          </p:val>
                                        </p:tav>
                                        <p:tav tm="100000">
                                          <p:val>
                                            <p:fltVal val="1"/>
                                          </p:val>
                                        </p:tav>
                                      </p:tavLst>
                                    </p:anim>
                                  </p:childTnLst>
                                </p:cTn>
                              </p:par>
                              <p:par>
                                <p:cTn id="70" presetID="15" presetClass="entr" presetSubtype="8" fill="hold" grpId="12" nodeType="withEffect">
                                  <p:stCondLst>
                                    <p:cond delay="0"/>
                                  </p:stCondLst>
                                  <p:iterate>
                                    <p:tmAbs val="0"/>
                                  </p:iterate>
                                  <p:childTnLst>
                                    <p:set>
                                      <p:cBhvr>
                                        <p:cTn id="71" fill="hold"/>
                                        <p:tgtEl>
                                          <p:spTgt spid="582"/>
                                        </p:tgtEl>
                                        <p:attrNameLst>
                                          <p:attrName>style.visibility</p:attrName>
                                        </p:attrNameLst>
                                      </p:cBhvr>
                                      <p:to>
                                        <p:strVal val="visible"/>
                                      </p:to>
                                    </p:set>
                                    <p:anim calcmode="lin" valueType="num">
                                      <p:cBhvr>
                                        <p:cTn id="72" dur="500" fill="hold"/>
                                        <p:tgtEl>
                                          <p:spTgt spid="582"/>
                                        </p:tgtEl>
                                        <p:attrNameLst>
                                          <p:attrName>ppt_w</p:attrName>
                                        </p:attrNameLst>
                                      </p:cBhvr>
                                      <p:tavLst>
                                        <p:tav tm="0">
                                          <p:val>
                                            <p:fltVal val="0"/>
                                          </p:val>
                                        </p:tav>
                                        <p:tav tm="100000">
                                          <p:val>
                                            <p:strVal val="#ppt_w"/>
                                          </p:val>
                                        </p:tav>
                                      </p:tavLst>
                                    </p:anim>
                                    <p:anim calcmode="lin" valueType="num">
                                      <p:cBhvr>
                                        <p:cTn id="73" dur="500" fill="hold"/>
                                        <p:tgtEl>
                                          <p:spTgt spid="582"/>
                                        </p:tgtEl>
                                        <p:attrNameLst>
                                          <p:attrName>ppt_h</p:attrName>
                                        </p:attrNameLst>
                                      </p:cBhvr>
                                      <p:tavLst>
                                        <p:tav tm="0">
                                          <p:val>
                                            <p:fltVal val="0"/>
                                          </p:val>
                                        </p:tav>
                                        <p:tav tm="100000">
                                          <p:val>
                                            <p:strVal val="#ppt_h"/>
                                          </p:val>
                                        </p:tav>
                                      </p:tavLst>
                                    </p:anim>
                                    <p:anim calcmode="lin" valueType="num">
                                      <p:cBhvr>
                                        <p:cTn id="74" dur="500" fill="hold"/>
                                        <p:tgtEl>
                                          <p:spTgt spid="582"/>
                                        </p:tgtEl>
                                        <p:attrNameLst>
                                          <p:attrName>ppt_x</p:attrName>
                                        </p:attrNameLst>
                                      </p:cBhvr>
                                      <p:tavLst>
                                        <p:tav tm="0" fmla="#ppt_x+(cos(-2*pi*(1-$))*-#ppt_x-sin(-2*pi*(1-$))*(1-#ppt_y))*(1-$)">
                                          <p:val>
                                            <p:fltVal val="0"/>
                                          </p:val>
                                        </p:tav>
                                        <p:tav tm="100000">
                                          <p:val>
                                            <p:fltVal val="1"/>
                                          </p:val>
                                        </p:tav>
                                      </p:tavLst>
                                    </p:anim>
                                    <p:anim calcmode="lin" valueType="num">
                                      <p:cBhvr>
                                        <p:cTn id="75" dur="500" fill="hold"/>
                                        <p:tgtEl>
                                          <p:spTgt spid="582"/>
                                        </p:tgtEl>
                                        <p:attrNameLst>
                                          <p:attrName>ppt_y</p:attrName>
                                        </p:attrNameLst>
                                      </p:cBhvr>
                                      <p:tavLst>
                                        <p:tav tm="0" fmla="#ppt_y+(sin(-2*pi*(1-$))*-#ppt_x+cos(-2*pi*(1-$))*(1-#ppt_y))*(1-$)">
                                          <p:val>
                                            <p:fltVal val="0"/>
                                          </p:val>
                                        </p:tav>
                                        <p:tav tm="100000">
                                          <p:val>
                                            <p:fltVal val="1"/>
                                          </p:val>
                                        </p:tav>
                                      </p:tavLst>
                                    </p:anim>
                                  </p:childTnLst>
                                </p:cTn>
                              </p:par>
                              <p:par>
                                <p:cTn id="76" presetID="15" presetClass="entr" presetSubtype="8" fill="hold" grpId="13" nodeType="withEffect">
                                  <p:stCondLst>
                                    <p:cond delay="0"/>
                                  </p:stCondLst>
                                  <p:iterate>
                                    <p:tmAbs val="0"/>
                                  </p:iterate>
                                  <p:childTnLst>
                                    <p:set>
                                      <p:cBhvr>
                                        <p:cTn id="77" fill="hold"/>
                                        <p:tgtEl>
                                          <p:spTgt spid="580"/>
                                        </p:tgtEl>
                                        <p:attrNameLst>
                                          <p:attrName>style.visibility</p:attrName>
                                        </p:attrNameLst>
                                      </p:cBhvr>
                                      <p:to>
                                        <p:strVal val="visible"/>
                                      </p:to>
                                    </p:set>
                                    <p:anim calcmode="lin" valueType="num">
                                      <p:cBhvr>
                                        <p:cTn id="78" dur="500" fill="hold"/>
                                        <p:tgtEl>
                                          <p:spTgt spid="580"/>
                                        </p:tgtEl>
                                        <p:attrNameLst>
                                          <p:attrName>ppt_w</p:attrName>
                                        </p:attrNameLst>
                                      </p:cBhvr>
                                      <p:tavLst>
                                        <p:tav tm="0">
                                          <p:val>
                                            <p:fltVal val="0"/>
                                          </p:val>
                                        </p:tav>
                                        <p:tav tm="100000">
                                          <p:val>
                                            <p:strVal val="#ppt_w"/>
                                          </p:val>
                                        </p:tav>
                                      </p:tavLst>
                                    </p:anim>
                                    <p:anim calcmode="lin" valueType="num">
                                      <p:cBhvr>
                                        <p:cTn id="79" dur="500" fill="hold"/>
                                        <p:tgtEl>
                                          <p:spTgt spid="580"/>
                                        </p:tgtEl>
                                        <p:attrNameLst>
                                          <p:attrName>ppt_h</p:attrName>
                                        </p:attrNameLst>
                                      </p:cBhvr>
                                      <p:tavLst>
                                        <p:tav tm="0">
                                          <p:val>
                                            <p:fltVal val="0"/>
                                          </p:val>
                                        </p:tav>
                                        <p:tav tm="100000">
                                          <p:val>
                                            <p:strVal val="#ppt_h"/>
                                          </p:val>
                                        </p:tav>
                                      </p:tavLst>
                                    </p:anim>
                                    <p:anim calcmode="lin" valueType="num">
                                      <p:cBhvr>
                                        <p:cTn id="80" dur="500" fill="hold"/>
                                        <p:tgtEl>
                                          <p:spTgt spid="580"/>
                                        </p:tgtEl>
                                        <p:attrNameLst>
                                          <p:attrName>ppt_x</p:attrName>
                                        </p:attrNameLst>
                                      </p:cBhvr>
                                      <p:tavLst>
                                        <p:tav tm="0" fmla="#ppt_x+(cos(-2*pi*(1-$))*-#ppt_x-sin(-2*pi*(1-$))*(1-#ppt_y))*(1-$)">
                                          <p:val>
                                            <p:fltVal val="0"/>
                                          </p:val>
                                        </p:tav>
                                        <p:tav tm="100000">
                                          <p:val>
                                            <p:fltVal val="1"/>
                                          </p:val>
                                        </p:tav>
                                      </p:tavLst>
                                    </p:anim>
                                    <p:anim calcmode="lin" valueType="num">
                                      <p:cBhvr>
                                        <p:cTn id="81" dur="500" fill="hold"/>
                                        <p:tgtEl>
                                          <p:spTgt spid="580"/>
                                        </p:tgtEl>
                                        <p:attrNameLst>
                                          <p:attrName>ppt_y</p:attrName>
                                        </p:attrNameLst>
                                      </p:cBhvr>
                                      <p:tavLst>
                                        <p:tav tm="0" fmla="#ppt_y+(sin(-2*pi*(1-$))*-#ppt_x+cos(-2*pi*(1-$))*(1-#ppt_y))*(1-$)">
                                          <p:val>
                                            <p:fltVal val="0"/>
                                          </p:val>
                                        </p:tav>
                                        <p:tav tm="100000">
                                          <p:val>
                                            <p:fltVal val="1"/>
                                          </p:val>
                                        </p:tav>
                                      </p:tavLst>
                                    </p:anim>
                                  </p:childTnLst>
                                </p:cTn>
                              </p:par>
                            </p:childTnLst>
                          </p:cTn>
                        </p:par>
                        <p:par>
                          <p:cTn id="82" fill="hold">
                            <p:stCondLst>
                              <p:cond delay="1000"/>
                            </p:stCondLst>
                            <p:childTnLst>
                              <p:par>
                                <p:cTn id="83" presetID="15" presetClass="entr" presetSubtype="8" fill="hold" grpId="14" nodeType="afterEffect">
                                  <p:stCondLst>
                                    <p:cond delay="0"/>
                                  </p:stCondLst>
                                  <p:iterate>
                                    <p:tmAbs val="0"/>
                                  </p:iterate>
                                  <p:childTnLst>
                                    <p:set>
                                      <p:cBhvr>
                                        <p:cTn id="84" fill="hold"/>
                                        <p:tgtEl>
                                          <p:spTgt spid="571"/>
                                        </p:tgtEl>
                                        <p:attrNameLst>
                                          <p:attrName>style.visibility</p:attrName>
                                        </p:attrNameLst>
                                      </p:cBhvr>
                                      <p:to>
                                        <p:strVal val="visible"/>
                                      </p:to>
                                    </p:set>
                                    <p:anim calcmode="lin" valueType="num">
                                      <p:cBhvr>
                                        <p:cTn id="85" dur="1000" fill="hold"/>
                                        <p:tgtEl>
                                          <p:spTgt spid="571"/>
                                        </p:tgtEl>
                                        <p:attrNameLst>
                                          <p:attrName>ppt_w</p:attrName>
                                        </p:attrNameLst>
                                      </p:cBhvr>
                                      <p:tavLst>
                                        <p:tav tm="0">
                                          <p:val>
                                            <p:fltVal val="0"/>
                                          </p:val>
                                        </p:tav>
                                        <p:tav tm="100000">
                                          <p:val>
                                            <p:strVal val="#ppt_w"/>
                                          </p:val>
                                        </p:tav>
                                      </p:tavLst>
                                    </p:anim>
                                    <p:anim calcmode="lin" valueType="num">
                                      <p:cBhvr>
                                        <p:cTn id="86" dur="1000" fill="hold"/>
                                        <p:tgtEl>
                                          <p:spTgt spid="571"/>
                                        </p:tgtEl>
                                        <p:attrNameLst>
                                          <p:attrName>ppt_h</p:attrName>
                                        </p:attrNameLst>
                                      </p:cBhvr>
                                      <p:tavLst>
                                        <p:tav tm="0">
                                          <p:val>
                                            <p:fltVal val="0"/>
                                          </p:val>
                                        </p:tav>
                                        <p:tav tm="100000">
                                          <p:val>
                                            <p:strVal val="#ppt_h"/>
                                          </p:val>
                                        </p:tav>
                                      </p:tavLst>
                                    </p:anim>
                                    <p:anim calcmode="lin" valueType="num">
                                      <p:cBhvr>
                                        <p:cTn id="87" dur="1000" fill="hold"/>
                                        <p:tgtEl>
                                          <p:spTgt spid="571"/>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571"/>
                                        </p:tgtEl>
                                        <p:attrNameLst>
                                          <p:attrName>ppt_y</p:attrName>
                                        </p:attrNameLst>
                                      </p:cBhvr>
                                      <p:tavLst>
                                        <p:tav tm="0" fmla="#ppt_y+(sin(-2*pi*(1-$))*-#ppt_x+cos(-2*pi*(1-$))*(1-#ppt_y))*(1-$)">
                                          <p:val>
                                            <p:fltVal val="0"/>
                                          </p:val>
                                        </p:tav>
                                        <p:tav tm="100000">
                                          <p:val>
                                            <p:fltVal val="1"/>
                                          </p:val>
                                        </p:tav>
                                      </p:tavLst>
                                    </p:anim>
                                  </p:childTnLst>
                                </p:cTn>
                              </p:par>
                              <p:par>
                                <p:cTn id="89" presetID="15" presetClass="entr" presetSubtype="8" fill="hold" grpId="15" nodeType="withEffect">
                                  <p:stCondLst>
                                    <p:cond delay="0"/>
                                  </p:stCondLst>
                                  <p:iterate>
                                    <p:tmAbs val="0"/>
                                  </p:iterate>
                                  <p:childTnLst>
                                    <p:set>
                                      <p:cBhvr>
                                        <p:cTn id="90" fill="hold"/>
                                        <p:tgtEl>
                                          <p:spTgt spid="577"/>
                                        </p:tgtEl>
                                        <p:attrNameLst>
                                          <p:attrName>style.visibility</p:attrName>
                                        </p:attrNameLst>
                                      </p:cBhvr>
                                      <p:to>
                                        <p:strVal val="visible"/>
                                      </p:to>
                                    </p:set>
                                    <p:anim calcmode="lin" valueType="num">
                                      <p:cBhvr>
                                        <p:cTn id="91" dur="1000" fill="hold"/>
                                        <p:tgtEl>
                                          <p:spTgt spid="577"/>
                                        </p:tgtEl>
                                        <p:attrNameLst>
                                          <p:attrName>ppt_w</p:attrName>
                                        </p:attrNameLst>
                                      </p:cBhvr>
                                      <p:tavLst>
                                        <p:tav tm="0">
                                          <p:val>
                                            <p:fltVal val="0"/>
                                          </p:val>
                                        </p:tav>
                                        <p:tav tm="100000">
                                          <p:val>
                                            <p:strVal val="#ppt_w"/>
                                          </p:val>
                                        </p:tav>
                                      </p:tavLst>
                                    </p:anim>
                                    <p:anim calcmode="lin" valueType="num">
                                      <p:cBhvr>
                                        <p:cTn id="92" dur="1000" fill="hold"/>
                                        <p:tgtEl>
                                          <p:spTgt spid="577"/>
                                        </p:tgtEl>
                                        <p:attrNameLst>
                                          <p:attrName>ppt_h</p:attrName>
                                        </p:attrNameLst>
                                      </p:cBhvr>
                                      <p:tavLst>
                                        <p:tav tm="0">
                                          <p:val>
                                            <p:fltVal val="0"/>
                                          </p:val>
                                        </p:tav>
                                        <p:tav tm="100000">
                                          <p:val>
                                            <p:strVal val="#ppt_h"/>
                                          </p:val>
                                        </p:tav>
                                      </p:tavLst>
                                    </p:anim>
                                    <p:anim calcmode="lin" valueType="num">
                                      <p:cBhvr>
                                        <p:cTn id="93" dur="1000" fill="hold"/>
                                        <p:tgtEl>
                                          <p:spTgt spid="577"/>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577"/>
                                        </p:tgtEl>
                                        <p:attrNameLst>
                                          <p:attrName>ppt_y</p:attrName>
                                        </p:attrNameLst>
                                      </p:cBhvr>
                                      <p:tavLst>
                                        <p:tav tm="0" fmla="#ppt_y+(sin(-2*pi*(1-$))*-#ppt_x+cos(-2*pi*(1-$))*(1-#ppt_y))*(1-$)">
                                          <p:val>
                                            <p:fltVal val="0"/>
                                          </p:val>
                                        </p:tav>
                                        <p:tav tm="100000">
                                          <p:val>
                                            <p:fltVal val="1"/>
                                          </p:val>
                                        </p:tav>
                                      </p:tavLst>
                                    </p:anim>
                                  </p:childTnLst>
                                </p:cTn>
                              </p:par>
                              <p:par>
                                <p:cTn id="95" presetID="15" presetClass="entr" presetSubtype="8" fill="hold" grpId="16" nodeType="withEffect">
                                  <p:stCondLst>
                                    <p:cond delay="0"/>
                                  </p:stCondLst>
                                  <p:iterate>
                                    <p:tmAbs val="0"/>
                                  </p:iterate>
                                  <p:childTnLst>
                                    <p:set>
                                      <p:cBhvr>
                                        <p:cTn id="96" fill="hold"/>
                                        <p:tgtEl>
                                          <p:spTgt spid="583"/>
                                        </p:tgtEl>
                                        <p:attrNameLst>
                                          <p:attrName>style.visibility</p:attrName>
                                        </p:attrNameLst>
                                      </p:cBhvr>
                                      <p:to>
                                        <p:strVal val="visible"/>
                                      </p:to>
                                    </p:set>
                                    <p:anim calcmode="lin" valueType="num">
                                      <p:cBhvr>
                                        <p:cTn id="97" dur="1000" fill="hold"/>
                                        <p:tgtEl>
                                          <p:spTgt spid="583"/>
                                        </p:tgtEl>
                                        <p:attrNameLst>
                                          <p:attrName>ppt_w</p:attrName>
                                        </p:attrNameLst>
                                      </p:cBhvr>
                                      <p:tavLst>
                                        <p:tav tm="0">
                                          <p:val>
                                            <p:fltVal val="0"/>
                                          </p:val>
                                        </p:tav>
                                        <p:tav tm="100000">
                                          <p:val>
                                            <p:strVal val="#ppt_w"/>
                                          </p:val>
                                        </p:tav>
                                      </p:tavLst>
                                    </p:anim>
                                    <p:anim calcmode="lin" valueType="num">
                                      <p:cBhvr>
                                        <p:cTn id="98" dur="1000" fill="hold"/>
                                        <p:tgtEl>
                                          <p:spTgt spid="583"/>
                                        </p:tgtEl>
                                        <p:attrNameLst>
                                          <p:attrName>ppt_h</p:attrName>
                                        </p:attrNameLst>
                                      </p:cBhvr>
                                      <p:tavLst>
                                        <p:tav tm="0">
                                          <p:val>
                                            <p:fltVal val="0"/>
                                          </p:val>
                                        </p:tav>
                                        <p:tav tm="100000">
                                          <p:val>
                                            <p:strVal val="#ppt_h"/>
                                          </p:val>
                                        </p:tav>
                                      </p:tavLst>
                                    </p:anim>
                                    <p:anim calcmode="lin" valueType="num">
                                      <p:cBhvr>
                                        <p:cTn id="99" dur="1000" fill="hold"/>
                                        <p:tgtEl>
                                          <p:spTgt spid="583"/>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583"/>
                                        </p:tgtEl>
                                        <p:attrNameLst>
                                          <p:attrName>ppt_y</p:attrName>
                                        </p:attrNameLst>
                                      </p:cBhvr>
                                      <p:tavLst>
                                        <p:tav tm="0" fmla="#ppt_y+(sin(-2*pi*(1-$))*-#ppt_x+cos(-2*pi*(1-$))*(1-#ppt_y))*(1-$)">
                                          <p:val>
                                            <p:fltVal val="0"/>
                                          </p:val>
                                        </p:tav>
                                        <p:tav tm="100000">
                                          <p:val>
                                            <p:fltVal val="1"/>
                                          </p:val>
                                        </p:tav>
                                      </p:tavLst>
                                    </p:anim>
                                  </p:childTnLst>
                                </p:cTn>
                              </p:par>
                            </p:childTnLst>
                          </p:cTn>
                        </p:par>
                        <p:par>
                          <p:cTn id="101" fill="hold">
                            <p:stCondLst>
                              <p:cond delay="2000"/>
                            </p:stCondLst>
                            <p:childTnLst>
                              <p:par>
                                <p:cTn id="102" presetID="22" presetClass="entr" presetSubtype="8" fill="hold" grpId="17" nodeType="afterEffect">
                                  <p:stCondLst>
                                    <p:cond delay="0"/>
                                  </p:stCondLst>
                                  <p:iterate>
                                    <p:tmAbs val="0"/>
                                  </p:iterate>
                                  <p:childTnLst>
                                    <p:set>
                                      <p:cBhvr>
                                        <p:cTn id="103" fill="hold"/>
                                        <p:tgtEl>
                                          <p:spTgt spid="572"/>
                                        </p:tgtEl>
                                        <p:attrNameLst>
                                          <p:attrName>style.visibility</p:attrName>
                                        </p:attrNameLst>
                                      </p:cBhvr>
                                      <p:to>
                                        <p:strVal val="visible"/>
                                      </p:to>
                                    </p:set>
                                    <p:animEffect transition="in" filter="wipe(left)">
                                      <p:cBhvr>
                                        <p:cTn id="104" dur="1000"/>
                                        <p:tgtEl>
                                          <p:spTgt spid="572"/>
                                        </p:tgtEl>
                                      </p:cBhvr>
                                    </p:animEffect>
                                  </p:childTnLst>
                                </p:cTn>
                              </p:par>
                            </p:childTnLst>
                          </p:cTn>
                        </p:par>
                        <p:par>
                          <p:cTn id="105" fill="hold">
                            <p:stCondLst>
                              <p:cond delay="3000"/>
                            </p:stCondLst>
                            <p:childTnLst>
                              <p:par>
                                <p:cTn id="106" presetID="22" presetClass="entr" presetSubtype="8" fill="hold" grpId="18" nodeType="afterEffect">
                                  <p:stCondLst>
                                    <p:cond delay="0"/>
                                  </p:stCondLst>
                                  <p:iterate>
                                    <p:tmAbs val="0"/>
                                  </p:iterate>
                                  <p:childTnLst>
                                    <p:set>
                                      <p:cBhvr>
                                        <p:cTn id="107" fill="hold"/>
                                        <p:tgtEl>
                                          <p:spTgt spid="578"/>
                                        </p:tgtEl>
                                        <p:attrNameLst>
                                          <p:attrName>style.visibility</p:attrName>
                                        </p:attrNameLst>
                                      </p:cBhvr>
                                      <p:to>
                                        <p:strVal val="visible"/>
                                      </p:to>
                                    </p:set>
                                    <p:animEffect transition="in" filter="wipe(left)">
                                      <p:cBhvr>
                                        <p:cTn id="108" dur="1000"/>
                                        <p:tgtEl>
                                          <p:spTgt spid="578"/>
                                        </p:tgtEl>
                                      </p:cBhvr>
                                    </p:animEffect>
                                  </p:childTnLst>
                                </p:cTn>
                              </p:par>
                            </p:childTnLst>
                          </p:cTn>
                        </p:par>
                        <p:par>
                          <p:cTn id="109" fill="hold">
                            <p:stCondLst>
                              <p:cond delay="4000"/>
                            </p:stCondLst>
                            <p:childTnLst>
                              <p:par>
                                <p:cTn id="110" presetID="22" presetClass="entr" presetSubtype="8" fill="hold" grpId="19" nodeType="afterEffect">
                                  <p:stCondLst>
                                    <p:cond delay="0"/>
                                  </p:stCondLst>
                                  <p:iterate>
                                    <p:tmAbs val="0"/>
                                  </p:iterate>
                                  <p:childTnLst>
                                    <p:set>
                                      <p:cBhvr>
                                        <p:cTn id="111" fill="hold"/>
                                        <p:tgtEl>
                                          <p:spTgt spid="584"/>
                                        </p:tgtEl>
                                        <p:attrNameLst>
                                          <p:attrName>style.visibility</p:attrName>
                                        </p:attrNameLst>
                                      </p:cBhvr>
                                      <p:to>
                                        <p:strVal val="visible"/>
                                      </p:to>
                                    </p:set>
                                    <p:animEffect transition="in" filter="wipe(left)">
                                      <p:cBhvr>
                                        <p:cTn id="112" dur="1000"/>
                                        <p:tgtEl>
                                          <p:spTgt spid="584"/>
                                        </p:tgtEl>
                                      </p:cBhvr>
                                    </p:animEffect>
                                  </p:childTnLst>
                                </p:cTn>
                              </p:par>
                              <p:par>
                                <p:cTn id="113" presetID="22" presetClass="entr" presetSubtype="8" fill="hold" grpId="20" nodeType="withEffect">
                                  <p:stCondLst>
                                    <p:cond delay="0"/>
                                  </p:stCondLst>
                                  <p:iterate>
                                    <p:tmAbs val="0"/>
                                  </p:iterate>
                                  <p:childTnLst>
                                    <p:set>
                                      <p:cBhvr>
                                        <p:cTn id="114" fill="hold"/>
                                        <p:tgtEl>
                                          <p:spTgt spid="585"/>
                                        </p:tgtEl>
                                        <p:attrNameLst>
                                          <p:attrName>style.visibility</p:attrName>
                                        </p:attrNameLst>
                                      </p:cBhvr>
                                      <p:to>
                                        <p:strVal val="visible"/>
                                      </p:to>
                                    </p:set>
                                    <p:animEffect transition="in" filter="wipe(left)">
                                      <p:cBhvr>
                                        <p:cTn id="115" dur="1000"/>
                                        <p:tgtEl>
                                          <p:spTgt spid="585"/>
                                        </p:tgtEl>
                                      </p:cBhvr>
                                    </p:animEffect>
                                  </p:childTnLst>
                                </p:cTn>
                              </p:par>
                              <p:par>
                                <p:cTn id="116" presetID="22" presetClass="entr" presetSubtype="8" fill="hold" grpId="21" nodeType="withEffect">
                                  <p:stCondLst>
                                    <p:cond delay="0"/>
                                  </p:stCondLst>
                                  <p:iterate>
                                    <p:tmAbs val="0"/>
                                  </p:iterate>
                                  <p:childTnLst>
                                    <p:set>
                                      <p:cBhvr>
                                        <p:cTn id="117" fill="hold"/>
                                        <p:tgtEl>
                                          <p:spTgt spid="586"/>
                                        </p:tgtEl>
                                        <p:attrNameLst>
                                          <p:attrName>style.visibility</p:attrName>
                                        </p:attrNameLst>
                                      </p:cBhvr>
                                      <p:to>
                                        <p:strVal val="visible"/>
                                      </p:to>
                                    </p:set>
                                    <p:animEffect transition="in" filter="wipe(left)">
                                      <p:cBhvr>
                                        <p:cTn id="118" dur="10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1" animBg="1" advAuto="0"/>
      <p:bldP spid="567" grpId="2" animBg="1" advAuto="0"/>
      <p:bldP spid="568" grpId="7" animBg="1" advAuto="0"/>
      <p:bldP spid="569" grpId="5" animBg="1" advAuto="0"/>
      <p:bldP spid="570" grpId="6" animBg="1" advAuto="0"/>
      <p:bldP spid="571" grpId="14" animBg="1" advAuto="0"/>
      <p:bldP spid="572" grpId="17" animBg="1" advAuto="0"/>
      <p:bldP spid="573" grpId="3" animBg="1" advAuto="0"/>
      <p:bldP spid="574" grpId="10" animBg="1" advAuto="0"/>
      <p:bldP spid="575" grpId="8" animBg="1" advAuto="0"/>
      <p:bldP spid="576" grpId="9" animBg="1" advAuto="0"/>
      <p:bldP spid="577" grpId="15" animBg="1" advAuto="0"/>
      <p:bldP spid="578" grpId="18" animBg="1" advAuto="0"/>
      <p:bldP spid="579" grpId="4" animBg="1" advAuto="0"/>
      <p:bldP spid="580" grpId="13" animBg="1" advAuto="0"/>
      <p:bldP spid="581" grpId="11" animBg="1" advAuto="0"/>
      <p:bldP spid="582" grpId="12" animBg="1" advAuto="0"/>
      <p:bldP spid="583" grpId="16" animBg="1" advAuto="0"/>
      <p:bldP spid="584" grpId="19" animBg="1" advAuto="0"/>
      <p:bldP spid="585" grpId="20" animBg="1" advAuto="0"/>
      <p:bldP spid="586" grpId="2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89"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592" name="组合 17"/>
          <p:cNvGrpSpPr/>
          <p:nvPr/>
        </p:nvGrpSpPr>
        <p:grpSpPr>
          <a:xfrm>
            <a:off x="2256943" y="-1647395"/>
            <a:ext cx="4245456" cy="10370479"/>
            <a:chOff x="0" y="0"/>
            <a:chExt cx="4245454" cy="10370477"/>
          </a:xfrm>
        </p:grpSpPr>
        <p:sp>
          <p:nvSpPr>
            <p:cNvPr id="590"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591"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593" name="文本框 23"/>
          <p:cNvSpPr txBox="1"/>
          <p:nvPr/>
        </p:nvSpPr>
        <p:spPr>
          <a:xfrm>
            <a:off x="6901443" y="2483623"/>
            <a:ext cx="5120919"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t>web应用构建&amp;部署</a:t>
            </a:r>
          </a:p>
        </p:txBody>
      </p:sp>
      <p:sp>
        <p:nvSpPr>
          <p:cNvPr id="594" name="矩形 25"/>
          <p:cNvSpPr/>
          <p:nvPr/>
        </p:nvSpPr>
        <p:spPr>
          <a:xfrm flipV="1">
            <a:off x="7884855" y="3302437"/>
            <a:ext cx="1782996" cy="79712"/>
          </a:xfrm>
          <a:prstGeom prst="rect">
            <a:avLst/>
          </a:prstGeom>
          <a:solidFill>
            <a:srgbClr val="404040"/>
          </a:solidFill>
          <a:ln w="12700">
            <a:miter lim="400000"/>
          </a:ln>
        </p:spPr>
        <p:txBody>
          <a:bodyPr lIns="45719" rIns="45719" anchor="ctr"/>
          <a:lstStyle/>
          <a:p>
            <a:pPr algn="ctr"/>
            <a:endParaRPr/>
          </a:p>
        </p:txBody>
      </p:sp>
      <p:sp>
        <p:nvSpPr>
          <p:cNvPr id="595"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7</a:t>
            </a:r>
          </a:p>
        </p:txBody>
      </p:sp>
      <p:sp>
        <p:nvSpPr>
          <p:cNvPr id="596" name="– 选择适当的技术，完成Web应用(部分功能)构 建。…"/>
          <p:cNvSpPr txBox="1"/>
          <p:nvPr/>
        </p:nvSpPr>
        <p:spPr>
          <a:xfrm>
            <a:off x="6815299" y="3398323"/>
            <a:ext cx="5293207" cy="2009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1200">
                <a:solidFill>
                  <a:schemeClr val="accent3">
                    <a:lumOff val="-12941"/>
                  </a:schemeClr>
                </a:solidFill>
                <a:latin typeface="Times"/>
                <a:ea typeface="Times"/>
                <a:cs typeface="Times"/>
                <a:sym typeface="Times"/>
              </a:defRPr>
            </a:pPr>
            <a:r>
              <a:rPr>
                <a:latin typeface="Century Gothic"/>
                <a:ea typeface="Century Gothic"/>
                <a:cs typeface="Century Gothic"/>
                <a:sym typeface="Century Gothic"/>
              </a:rPr>
              <a:t>– </a:t>
            </a:r>
            <a:r>
              <a:t>选择适当的技术，完成</a:t>
            </a:r>
            <a:r>
              <a:rPr>
                <a:latin typeface="Century Gothic"/>
                <a:ea typeface="Century Gothic"/>
                <a:cs typeface="Century Gothic"/>
                <a:sym typeface="Century Gothic"/>
              </a:rPr>
              <a:t>Web</a:t>
            </a:r>
            <a:r>
              <a:t>应用(部分功能)构 建。</a:t>
            </a:r>
          </a:p>
          <a:p>
            <a:pPr defTabSz="457200">
              <a:spcBef>
                <a:spcPts val="1200"/>
              </a:spcBef>
              <a:defRPr sz="1200">
                <a:solidFill>
                  <a:schemeClr val="accent3">
                    <a:lumOff val="-12941"/>
                  </a:schemeClr>
                </a:solidFill>
                <a:latin typeface="Times"/>
                <a:ea typeface="Times"/>
                <a:cs typeface="Times"/>
                <a:sym typeface="Times"/>
              </a:defRPr>
            </a:pPr>
            <a:r>
              <a:rPr>
                <a:latin typeface="Century Gothic"/>
                <a:ea typeface="Century Gothic"/>
                <a:cs typeface="Century Gothic"/>
                <a:sym typeface="Century Gothic"/>
              </a:rPr>
              <a:t>– </a:t>
            </a:r>
            <a:r>
              <a:t>部分功能要包含架构的各种组件。 </a:t>
            </a:r>
          </a:p>
          <a:p>
            <a:pPr defTabSz="457200">
              <a:spcBef>
                <a:spcPts val="1200"/>
              </a:spcBef>
              <a:defRPr sz="1200">
                <a:solidFill>
                  <a:schemeClr val="accent3">
                    <a:lumOff val="-12941"/>
                  </a:schemeClr>
                </a:solidFill>
                <a:latin typeface="Times"/>
                <a:ea typeface="Times"/>
                <a:cs typeface="Times"/>
                <a:sym typeface="Times"/>
              </a:defRPr>
            </a:pPr>
            <a:r>
              <a:rPr>
                <a:latin typeface="Century Gothic"/>
                <a:ea typeface="Century Gothic"/>
                <a:cs typeface="Century Gothic"/>
                <a:sym typeface="Century Gothic"/>
              </a:rPr>
              <a:t>– </a:t>
            </a:r>
            <a:r>
              <a:t>在</a:t>
            </a:r>
            <a:r>
              <a:rPr>
                <a:latin typeface="Century Gothic"/>
                <a:ea typeface="Century Gothic"/>
                <a:cs typeface="Century Gothic"/>
                <a:sym typeface="Century Gothic"/>
              </a:rPr>
              <a:t>Web</a:t>
            </a:r>
            <a:r>
              <a:t>应用构建过程中，选择适当粒度进行部署。 </a:t>
            </a:r>
          </a:p>
          <a:p>
            <a:pPr defTabSz="457200">
              <a:lnSpc>
                <a:spcPts val="7500"/>
              </a:lnSpc>
              <a:spcBef>
                <a:spcPts val="1200"/>
              </a:spcBef>
              <a:defRPr sz="3200">
                <a:latin typeface="Times"/>
                <a:ea typeface="Times"/>
                <a:cs typeface="Times"/>
                <a:sym typeface="Times"/>
              </a:defRPr>
            </a:pPr>
            <a:r>
              <a:t> </a:t>
            </a:r>
            <a:endParaRPr sz="120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88"/>
                                        </p:tgtEl>
                                        <p:attrNameLst>
                                          <p:attrName>style.visibility</p:attrName>
                                        </p:attrNameLst>
                                      </p:cBhvr>
                                      <p:to>
                                        <p:strVal val="visible"/>
                                      </p:to>
                                    </p:set>
                                    <p:animEffect transition="in" filter="wipe(left)">
                                      <p:cBhvr>
                                        <p:cTn id="7" dur="750"/>
                                        <p:tgtEl>
                                          <p:spTgt spid="588"/>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589"/>
                                        </p:tgtEl>
                                        <p:attrNameLst>
                                          <p:attrName>style.visibility</p:attrName>
                                        </p:attrNameLst>
                                      </p:cBhvr>
                                      <p:to>
                                        <p:strVal val="visible"/>
                                      </p:to>
                                    </p:set>
                                    <p:anim calcmode="lin" valueType="num">
                                      <p:cBhvr>
                                        <p:cTn id="11" dur="500" fill="hold"/>
                                        <p:tgtEl>
                                          <p:spTgt spid="589"/>
                                        </p:tgtEl>
                                        <p:attrNameLst>
                                          <p:attrName>ppt_x</p:attrName>
                                        </p:attrNameLst>
                                      </p:cBhvr>
                                      <p:tavLst>
                                        <p:tav tm="0">
                                          <p:val>
                                            <p:strVal val="#ppt_x"/>
                                          </p:val>
                                        </p:tav>
                                        <p:tav tm="100000">
                                          <p:val>
                                            <p:strVal val="#ppt_x"/>
                                          </p:val>
                                        </p:tav>
                                      </p:tavLst>
                                    </p:anim>
                                    <p:anim calcmode="lin" valueType="num">
                                      <p:cBhvr>
                                        <p:cTn id="12" dur="500" fill="hold"/>
                                        <p:tgtEl>
                                          <p:spTgt spid="589"/>
                                        </p:tgtEl>
                                        <p:attrNameLst>
                                          <p:attrName>ppt_y</p:attrName>
                                        </p:attrNameLst>
                                      </p:cBhvr>
                                      <p:tavLst>
                                        <p:tav tm="0">
                                          <p:val>
                                            <p:strVal val="0-#ppt_h/2"/>
                                          </p:val>
                                        </p:tav>
                                        <p:tav tm="100000">
                                          <p:val>
                                            <p:strVal val="#ppt_y"/>
                                          </p:val>
                                        </p:tav>
                                      </p:tavLst>
                                    </p:anim>
                                  </p:childTnLst>
                                </p:cTn>
                              </p:par>
                              <p:par>
                                <p:cTn id="13" presetID="4" presetClass="entr" presetSubtype="16" fill="hold" grpId="3" nodeType="withEffect">
                                  <p:stCondLst>
                                    <p:cond delay="0"/>
                                  </p:stCondLst>
                                  <p:iterate>
                                    <p:tmAbs val="0"/>
                                  </p:iterate>
                                  <p:childTnLst>
                                    <p:set>
                                      <p:cBhvr>
                                        <p:cTn id="14" fill="hold"/>
                                        <p:tgtEl>
                                          <p:spTgt spid="592"/>
                                        </p:tgtEl>
                                        <p:attrNameLst>
                                          <p:attrName>style.visibility</p:attrName>
                                        </p:attrNameLst>
                                      </p:cBhvr>
                                      <p:to>
                                        <p:strVal val="visible"/>
                                      </p:to>
                                    </p:set>
                                    <p:animEffect transition="in" filter="box(in)">
                                      <p:cBhvr>
                                        <p:cTn id="15" dur="1000"/>
                                        <p:tgtEl>
                                          <p:spTgt spid="592"/>
                                        </p:tgtEl>
                                      </p:cBhvr>
                                    </p:animEffect>
                                  </p:childTnLst>
                                </p:cTn>
                              </p:par>
                            </p:childTnLst>
                          </p:cTn>
                        </p:par>
                        <p:par>
                          <p:cTn id="16" fill="hold">
                            <p:stCondLst>
                              <p:cond delay="1750"/>
                            </p:stCondLst>
                            <p:childTnLst>
                              <p:par>
                                <p:cTn id="17" presetID="15" presetClass="entr" presetSubtype="0" fill="hold" grpId="4" nodeType="afterEffect">
                                  <p:stCondLst>
                                    <p:cond delay="0"/>
                                  </p:stCondLst>
                                  <p:iterate>
                                    <p:tmAbs val="0"/>
                                  </p:iterate>
                                  <p:childTnLst>
                                    <p:set>
                                      <p:cBhvr>
                                        <p:cTn id="18" fill="hold"/>
                                        <p:tgtEl>
                                          <p:spTgt spid="593"/>
                                        </p:tgtEl>
                                        <p:attrNameLst>
                                          <p:attrName>style.visibility</p:attrName>
                                        </p:attrNameLst>
                                      </p:cBhvr>
                                      <p:to>
                                        <p:strVal val="visible"/>
                                      </p:to>
                                    </p:set>
                                    <p:anim calcmode="lin" valueType="num">
                                      <p:cBhvr>
                                        <p:cTn id="19" dur="500" fill="hold"/>
                                        <p:tgtEl>
                                          <p:spTgt spid="593"/>
                                        </p:tgtEl>
                                        <p:attrNameLst>
                                          <p:attrName>ppt_w</p:attrName>
                                        </p:attrNameLst>
                                      </p:cBhvr>
                                      <p:tavLst>
                                        <p:tav tm="0">
                                          <p:val>
                                            <p:fltVal val="0"/>
                                          </p:val>
                                        </p:tav>
                                        <p:tav tm="100000">
                                          <p:val>
                                            <p:strVal val="#ppt_w"/>
                                          </p:val>
                                        </p:tav>
                                      </p:tavLst>
                                    </p:anim>
                                    <p:anim calcmode="lin" valueType="num">
                                      <p:cBhvr>
                                        <p:cTn id="20" dur="500" fill="hold"/>
                                        <p:tgtEl>
                                          <p:spTgt spid="593"/>
                                        </p:tgtEl>
                                        <p:attrNameLst>
                                          <p:attrName>ppt_h</p:attrName>
                                        </p:attrNameLst>
                                      </p:cBhvr>
                                      <p:tavLst>
                                        <p:tav tm="0">
                                          <p:val>
                                            <p:fltVal val="0"/>
                                          </p:val>
                                        </p:tav>
                                        <p:tav tm="100000">
                                          <p:val>
                                            <p:strVal val="#ppt_h"/>
                                          </p:val>
                                        </p:tav>
                                      </p:tavLst>
                                    </p:anim>
                                    <p:anim calcmode="lin" valueType="num">
                                      <p:cBhvr>
                                        <p:cTn id="21" dur="500" fill="hold"/>
                                        <p:tgtEl>
                                          <p:spTgt spid="593"/>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593"/>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2250"/>
                            </p:stCondLst>
                            <p:childTnLst>
                              <p:par>
                                <p:cTn id="24" presetID="9" presetClass="entr" fill="hold" grpId="5" nodeType="afterEffect">
                                  <p:stCondLst>
                                    <p:cond delay="0"/>
                                  </p:stCondLst>
                                  <p:iterate>
                                    <p:tmAbs val="0"/>
                                  </p:iterate>
                                  <p:childTnLst>
                                    <p:set>
                                      <p:cBhvr>
                                        <p:cTn id="25" fill="hold"/>
                                        <p:tgtEl>
                                          <p:spTgt spid="594"/>
                                        </p:tgtEl>
                                        <p:attrNameLst>
                                          <p:attrName>style.visibility</p:attrName>
                                        </p:attrNameLst>
                                      </p:cBhvr>
                                      <p:to>
                                        <p:strVal val="visible"/>
                                      </p:to>
                                    </p:set>
                                    <p:animEffect transition="in" filter="dissolve">
                                      <p:cBhvr>
                                        <p:cTn id="26" dur="500"/>
                                        <p:tgtEl>
                                          <p:spTgt spid="594"/>
                                        </p:tgtEl>
                                      </p:cBhvr>
                                    </p:animEffect>
                                  </p:childTnLst>
                                </p:cTn>
                              </p:par>
                              <p:par>
                                <p:cTn id="27" presetID="9" presetClass="entr" fill="hold" grpId="6" nodeType="withEffect">
                                  <p:stCondLst>
                                    <p:cond delay="0"/>
                                  </p:stCondLst>
                                  <p:iterate>
                                    <p:tmAbs val="0"/>
                                  </p:iterate>
                                  <p:childTnLst>
                                    <p:set>
                                      <p:cBhvr>
                                        <p:cTn id="28" fill="hold"/>
                                        <p:tgtEl>
                                          <p:spTgt spid="595"/>
                                        </p:tgtEl>
                                        <p:attrNameLst>
                                          <p:attrName>style.visibility</p:attrName>
                                        </p:attrNameLst>
                                      </p:cBhvr>
                                      <p:to>
                                        <p:strVal val="visible"/>
                                      </p:to>
                                    </p:set>
                                    <p:animEffect transition="in" filter="dissolve">
                                      <p:cBhvr>
                                        <p:cTn id="29" dur="500"/>
                                        <p:tgtEl>
                                          <p:spTgt spid="595"/>
                                        </p:tgtEl>
                                      </p:cBhvr>
                                    </p:animEffect>
                                  </p:childTnLst>
                                </p:cTn>
                              </p:par>
                              <p:par>
                                <p:cTn id="30" presetID="2" presetClass="entr" presetSubtype="4" fill="hold" grpId="7" nodeType="withEffect">
                                  <p:stCondLst>
                                    <p:cond delay="0"/>
                                  </p:stCondLst>
                                  <p:iterate>
                                    <p:tmAbs val="0"/>
                                  </p:iterate>
                                  <p:childTnLst>
                                    <p:set>
                                      <p:cBhvr>
                                        <p:cTn id="31" fill="hold"/>
                                        <p:tgtEl>
                                          <p:spTgt spid="596"/>
                                        </p:tgtEl>
                                        <p:attrNameLst>
                                          <p:attrName>style.visibility</p:attrName>
                                        </p:attrNameLst>
                                      </p:cBhvr>
                                      <p:to>
                                        <p:strVal val="visible"/>
                                      </p:to>
                                    </p:set>
                                    <p:anim calcmode="lin" valueType="num">
                                      <p:cBhvr>
                                        <p:cTn id="32" dur="500" fill="hold"/>
                                        <p:tgtEl>
                                          <p:spTgt spid="596"/>
                                        </p:tgtEl>
                                        <p:attrNameLst>
                                          <p:attrName>ppt_x</p:attrName>
                                        </p:attrNameLst>
                                      </p:cBhvr>
                                      <p:tavLst>
                                        <p:tav tm="0">
                                          <p:val>
                                            <p:strVal val="#ppt_x"/>
                                          </p:val>
                                        </p:tav>
                                        <p:tav tm="100000">
                                          <p:val>
                                            <p:strVal val="#ppt_x"/>
                                          </p:val>
                                        </p:tav>
                                      </p:tavLst>
                                    </p:anim>
                                    <p:anim calcmode="lin" valueType="num">
                                      <p:cBhvr>
                                        <p:cTn id="33" dur="500" fill="hold"/>
                                        <p:tgtEl>
                                          <p:spTgt spid="5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1" animBg="1" advAuto="0"/>
      <p:bldP spid="589" grpId="2" animBg="1" advAuto="0"/>
      <p:bldP spid="592" grpId="3" animBg="1" advAuto="0"/>
      <p:bldP spid="593" grpId="4" animBg="1" advAuto="0"/>
      <p:bldP spid="594" grpId="5" animBg="1" advAuto="0"/>
      <p:bldP spid="595" grpId="6" animBg="1" advAuto="0"/>
      <p:bldP spid="596" grpId="7"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0" name="组合 6"/>
          <p:cNvGrpSpPr/>
          <p:nvPr/>
        </p:nvGrpSpPr>
        <p:grpSpPr>
          <a:xfrm>
            <a:off x="-1" y="351828"/>
            <a:ext cx="2684395" cy="599441"/>
            <a:chOff x="0" y="0"/>
            <a:chExt cx="2684393" cy="599440"/>
          </a:xfrm>
        </p:grpSpPr>
        <p:sp>
          <p:nvSpPr>
            <p:cNvPr id="598"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599" name="文本框 8"/>
            <p:cNvSpPr txBox="1"/>
            <p:nvPr/>
          </p:nvSpPr>
          <p:spPr>
            <a:xfrm>
              <a:off x="1621668" y="0"/>
              <a:ext cx="1062726"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主页</a:t>
              </a:r>
            </a:p>
          </p:txBody>
        </p:sp>
      </p:grpSp>
      <p:pic>
        <p:nvPicPr>
          <p:cNvPr id="601" name="主页.jpg" descr="主页.jpg"/>
          <p:cNvPicPr>
            <a:picLocks noChangeAspect="1"/>
          </p:cNvPicPr>
          <p:nvPr/>
        </p:nvPicPr>
        <p:blipFill>
          <a:blip r:embed="rId2">
            <a:extLst/>
          </a:blip>
          <a:stretch>
            <a:fillRect/>
          </a:stretch>
        </p:blipFill>
        <p:spPr>
          <a:xfrm>
            <a:off x="0" y="1074600"/>
            <a:ext cx="12192001" cy="56373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00"/>
                                        </p:tgtEl>
                                        <p:attrNameLst>
                                          <p:attrName>style.visibility</p:attrName>
                                        </p:attrNameLst>
                                      </p:cBhvr>
                                      <p:to>
                                        <p:strVal val="visible"/>
                                      </p:to>
                                    </p:set>
                                    <p:anim calcmode="lin" valueType="num">
                                      <p:cBhvr>
                                        <p:cTn id="7" dur="500" fill="hold"/>
                                        <p:tgtEl>
                                          <p:spTgt spid="600"/>
                                        </p:tgtEl>
                                        <p:attrNameLst>
                                          <p:attrName>ppt_x</p:attrName>
                                        </p:attrNameLst>
                                      </p:cBhvr>
                                      <p:tavLst>
                                        <p:tav tm="0">
                                          <p:val>
                                            <p:strVal val="0-#ppt_w/2"/>
                                          </p:val>
                                        </p:tav>
                                        <p:tav tm="100000">
                                          <p:val>
                                            <p:strVal val="#ppt_x"/>
                                          </p:val>
                                        </p:tav>
                                      </p:tavLst>
                                    </p:anim>
                                    <p:anim calcmode="lin" valueType="num">
                                      <p:cBhvr>
                                        <p:cTn id="8" dur="500" fill="hold"/>
                                        <p:tgtEl>
                                          <p:spTgt spid="6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01"/>
                                        </p:tgtEl>
                                        <p:attrNameLst>
                                          <p:attrName>style.visibility</p:attrName>
                                        </p:attrNameLst>
                                      </p:cBhvr>
                                      <p:to>
                                        <p:strVal val="visible"/>
                                      </p:to>
                                    </p:set>
                                    <p:anim calcmode="lin" valueType="num">
                                      <p:cBhvr>
                                        <p:cTn id="12" dur="750" fill="hold"/>
                                        <p:tgtEl>
                                          <p:spTgt spid="601"/>
                                        </p:tgtEl>
                                        <p:attrNameLst>
                                          <p:attrName>ppt_w</p:attrName>
                                        </p:attrNameLst>
                                      </p:cBhvr>
                                      <p:tavLst>
                                        <p:tav tm="0">
                                          <p:val>
                                            <p:fltVal val="0"/>
                                          </p:val>
                                        </p:tav>
                                        <p:tav tm="100000">
                                          <p:val>
                                            <p:strVal val="#ppt_w"/>
                                          </p:val>
                                        </p:tav>
                                      </p:tavLst>
                                    </p:anim>
                                    <p:anim calcmode="lin" valueType="num">
                                      <p:cBhvr>
                                        <p:cTn id="13" dur="750" fill="hold"/>
                                        <p:tgtEl>
                                          <p:spTgt spid="6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1" animBg="1" advAuto="0"/>
      <p:bldP spid="601" grpId="2"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5" name="组合 6"/>
          <p:cNvGrpSpPr/>
          <p:nvPr/>
        </p:nvGrpSpPr>
        <p:grpSpPr>
          <a:xfrm>
            <a:off x="-1" y="351828"/>
            <a:ext cx="4759101" cy="599441"/>
            <a:chOff x="0" y="0"/>
            <a:chExt cx="4759099" cy="599440"/>
          </a:xfrm>
        </p:grpSpPr>
        <p:sp>
          <p:nvSpPr>
            <p:cNvPr id="603"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04" name="文本框 8"/>
            <p:cNvSpPr txBox="1"/>
            <p:nvPr/>
          </p:nvSpPr>
          <p:spPr>
            <a:xfrm>
              <a:off x="1621668" y="0"/>
              <a:ext cx="313743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登陆&amp;注册界面</a:t>
              </a:r>
            </a:p>
          </p:txBody>
        </p:sp>
      </p:grpSp>
      <p:pic>
        <p:nvPicPr>
          <p:cNvPr id="606" name="登陆界面.png" descr="登陆界面.png"/>
          <p:cNvPicPr>
            <a:picLocks noChangeAspect="1"/>
          </p:cNvPicPr>
          <p:nvPr/>
        </p:nvPicPr>
        <p:blipFill>
          <a:blip r:embed="rId2">
            <a:extLst/>
          </a:blip>
          <a:stretch>
            <a:fillRect/>
          </a:stretch>
        </p:blipFill>
        <p:spPr>
          <a:xfrm>
            <a:off x="-28571" y="1317821"/>
            <a:ext cx="5854122" cy="4400158"/>
          </a:xfrm>
          <a:prstGeom prst="rect">
            <a:avLst/>
          </a:prstGeom>
          <a:ln w="12700">
            <a:miter lim="400000"/>
          </a:ln>
        </p:spPr>
      </p:pic>
      <p:pic>
        <p:nvPicPr>
          <p:cNvPr id="607" name="注册界面.png" descr="注册界面.png"/>
          <p:cNvPicPr>
            <a:picLocks noChangeAspect="1"/>
          </p:cNvPicPr>
          <p:nvPr/>
        </p:nvPicPr>
        <p:blipFill>
          <a:blip r:embed="rId3">
            <a:extLst/>
          </a:blip>
          <a:stretch>
            <a:fillRect/>
          </a:stretch>
        </p:blipFill>
        <p:spPr>
          <a:xfrm>
            <a:off x="5891201" y="1321750"/>
            <a:ext cx="6176973" cy="47867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05"/>
                                        </p:tgtEl>
                                        <p:attrNameLst>
                                          <p:attrName>style.visibility</p:attrName>
                                        </p:attrNameLst>
                                      </p:cBhvr>
                                      <p:to>
                                        <p:strVal val="visible"/>
                                      </p:to>
                                    </p:set>
                                    <p:anim calcmode="lin" valueType="num">
                                      <p:cBhvr>
                                        <p:cTn id="7" dur="500" fill="hold"/>
                                        <p:tgtEl>
                                          <p:spTgt spid="605"/>
                                        </p:tgtEl>
                                        <p:attrNameLst>
                                          <p:attrName>ppt_x</p:attrName>
                                        </p:attrNameLst>
                                      </p:cBhvr>
                                      <p:tavLst>
                                        <p:tav tm="0">
                                          <p:val>
                                            <p:strVal val="0-#ppt_w/2"/>
                                          </p:val>
                                        </p:tav>
                                        <p:tav tm="100000">
                                          <p:val>
                                            <p:strVal val="#ppt_x"/>
                                          </p:val>
                                        </p:tav>
                                      </p:tavLst>
                                    </p:anim>
                                    <p:anim calcmode="lin" valueType="num">
                                      <p:cBhvr>
                                        <p:cTn id="8" dur="500" fill="hold"/>
                                        <p:tgtEl>
                                          <p:spTgt spid="6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06"/>
                                        </p:tgtEl>
                                        <p:attrNameLst>
                                          <p:attrName>style.visibility</p:attrName>
                                        </p:attrNameLst>
                                      </p:cBhvr>
                                      <p:to>
                                        <p:strVal val="visible"/>
                                      </p:to>
                                    </p:set>
                                    <p:anim calcmode="lin" valueType="num">
                                      <p:cBhvr>
                                        <p:cTn id="12" dur="750" fill="hold"/>
                                        <p:tgtEl>
                                          <p:spTgt spid="606"/>
                                        </p:tgtEl>
                                        <p:attrNameLst>
                                          <p:attrName>ppt_w</p:attrName>
                                        </p:attrNameLst>
                                      </p:cBhvr>
                                      <p:tavLst>
                                        <p:tav tm="0">
                                          <p:val>
                                            <p:fltVal val="0"/>
                                          </p:val>
                                        </p:tav>
                                        <p:tav tm="100000">
                                          <p:val>
                                            <p:strVal val="#ppt_w"/>
                                          </p:val>
                                        </p:tav>
                                      </p:tavLst>
                                    </p:anim>
                                    <p:anim calcmode="lin" valueType="num">
                                      <p:cBhvr>
                                        <p:cTn id="13" dur="750" fill="hold"/>
                                        <p:tgtEl>
                                          <p:spTgt spid="606"/>
                                        </p:tgtEl>
                                        <p:attrNameLst>
                                          <p:attrName>ppt_h</p:attrName>
                                        </p:attrNameLst>
                                      </p:cBhvr>
                                      <p:tavLst>
                                        <p:tav tm="0">
                                          <p:val>
                                            <p:fltVal val="0"/>
                                          </p:val>
                                        </p:tav>
                                        <p:tav tm="100000">
                                          <p:val>
                                            <p:strVal val="#ppt_h"/>
                                          </p:val>
                                        </p:tav>
                                      </p:tavLst>
                                    </p:anim>
                                  </p:childTnLst>
                                </p:cTn>
                              </p:par>
                              <p:par>
                                <p:cTn id="14" presetID="23" presetClass="entr" presetSubtype="16" fill="hold" grpId="3" nodeType="withEffect">
                                  <p:stCondLst>
                                    <p:cond delay="0"/>
                                  </p:stCondLst>
                                  <p:iterate>
                                    <p:tmAbs val="0"/>
                                  </p:iterate>
                                  <p:childTnLst>
                                    <p:set>
                                      <p:cBhvr>
                                        <p:cTn id="15" fill="hold"/>
                                        <p:tgtEl>
                                          <p:spTgt spid="607"/>
                                        </p:tgtEl>
                                        <p:attrNameLst>
                                          <p:attrName>style.visibility</p:attrName>
                                        </p:attrNameLst>
                                      </p:cBhvr>
                                      <p:to>
                                        <p:strVal val="visible"/>
                                      </p:to>
                                    </p:set>
                                    <p:anim calcmode="lin" valueType="num">
                                      <p:cBhvr>
                                        <p:cTn id="16" dur="750" fill="hold"/>
                                        <p:tgtEl>
                                          <p:spTgt spid="607"/>
                                        </p:tgtEl>
                                        <p:attrNameLst>
                                          <p:attrName>ppt_w</p:attrName>
                                        </p:attrNameLst>
                                      </p:cBhvr>
                                      <p:tavLst>
                                        <p:tav tm="0">
                                          <p:val>
                                            <p:fltVal val="0"/>
                                          </p:val>
                                        </p:tav>
                                        <p:tav tm="100000">
                                          <p:val>
                                            <p:strVal val="#ppt_w"/>
                                          </p:val>
                                        </p:tav>
                                      </p:tavLst>
                                    </p:anim>
                                    <p:anim calcmode="lin" valueType="num">
                                      <p:cBhvr>
                                        <p:cTn id="17" dur="750" fill="hold"/>
                                        <p:tgtEl>
                                          <p:spTgt spid="6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1" animBg="1" advAuto="0"/>
      <p:bldP spid="606" grpId="2" animBg="1" advAuto="0"/>
      <p:bldP spid="607"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1" name="组合 6"/>
          <p:cNvGrpSpPr/>
          <p:nvPr/>
        </p:nvGrpSpPr>
        <p:grpSpPr>
          <a:xfrm>
            <a:off x="-1" y="351828"/>
            <a:ext cx="4302963" cy="599441"/>
            <a:chOff x="0" y="0"/>
            <a:chExt cx="4302961" cy="599440"/>
          </a:xfrm>
        </p:grpSpPr>
        <p:sp>
          <p:nvSpPr>
            <p:cNvPr id="60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10" name="文本框 8"/>
            <p:cNvSpPr txBox="1"/>
            <p:nvPr/>
          </p:nvSpPr>
          <p:spPr>
            <a:xfrm>
              <a:off x="1621668" y="0"/>
              <a:ext cx="268129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文章和评论</a:t>
              </a:r>
            </a:p>
          </p:txBody>
        </p:sp>
      </p:grpSp>
      <p:pic>
        <p:nvPicPr>
          <p:cNvPr id="612" name="文章和评论.png" descr="文章和评论.png"/>
          <p:cNvPicPr>
            <a:picLocks noChangeAspect="1"/>
          </p:cNvPicPr>
          <p:nvPr/>
        </p:nvPicPr>
        <p:blipFill>
          <a:blip r:embed="rId2">
            <a:extLst/>
          </a:blip>
          <a:stretch>
            <a:fillRect/>
          </a:stretch>
        </p:blipFill>
        <p:spPr>
          <a:xfrm>
            <a:off x="2044176" y="803367"/>
            <a:ext cx="7186939" cy="59934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11"/>
                                        </p:tgtEl>
                                        <p:attrNameLst>
                                          <p:attrName>style.visibility</p:attrName>
                                        </p:attrNameLst>
                                      </p:cBhvr>
                                      <p:to>
                                        <p:strVal val="visible"/>
                                      </p:to>
                                    </p:set>
                                    <p:anim calcmode="lin" valueType="num">
                                      <p:cBhvr>
                                        <p:cTn id="7" dur="500" fill="hold"/>
                                        <p:tgtEl>
                                          <p:spTgt spid="611"/>
                                        </p:tgtEl>
                                        <p:attrNameLst>
                                          <p:attrName>ppt_x</p:attrName>
                                        </p:attrNameLst>
                                      </p:cBhvr>
                                      <p:tavLst>
                                        <p:tav tm="0">
                                          <p:val>
                                            <p:strVal val="0-#ppt_w/2"/>
                                          </p:val>
                                        </p:tav>
                                        <p:tav tm="100000">
                                          <p:val>
                                            <p:strVal val="#ppt_x"/>
                                          </p:val>
                                        </p:tav>
                                      </p:tavLst>
                                    </p:anim>
                                    <p:anim calcmode="lin" valueType="num">
                                      <p:cBhvr>
                                        <p:cTn id="8" dur="500" fill="hold"/>
                                        <p:tgtEl>
                                          <p:spTgt spid="6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12"/>
                                        </p:tgtEl>
                                        <p:attrNameLst>
                                          <p:attrName>style.visibility</p:attrName>
                                        </p:attrNameLst>
                                      </p:cBhvr>
                                      <p:to>
                                        <p:strVal val="visible"/>
                                      </p:to>
                                    </p:set>
                                    <p:anim calcmode="lin" valueType="num">
                                      <p:cBhvr>
                                        <p:cTn id="12" dur="750" fill="hold"/>
                                        <p:tgtEl>
                                          <p:spTgt spid="612"/>
                                        </p:tgtEl>
                                        <p:attrNameLst>
                                          <p:attrName>ppt_w</p:attrName>
                                        </p:attrNameLst>
                                      </p:cBhvr>
                                      <p:tavLst>
                                        <p:tav tm="0">
                                          <p:val>
                                            <p:fltVal val="0"/>
                                          </p:val>
                                        </p:tav>
                                        <p:tav tm="100000">
                                          <p:val>
                                            <p:strVal val="#ppt_w"/>
                                          </p:val>
                                        </p:tav>
                                      </p:tavLst>
                                    </p:anim>
                                    <p:anim calcmode="lin" valueType="num">
                                      <p:cBhvr>
                                        <p:cTn id="13" dur="750" fill="hold"/>
                                        <p:tgtEl>
                                          <p:spTgt spid="6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1" animBg="1" advAuto="0"/>
      <p:bldP spid="612"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 name="组合 6"/>
          <p:cNvGrpSpPr/>
          <p:nvPr/>
        </p:nvGrpSpPr>
        <p:grpSpPr>
          <a:xfrm>
            <a:off x="-1" y="351828"/>
            <a:ext cx="4302963" cy="599441"/>
            <a:chOff x="0" y="0"/>
            <a:chExt cx="4302961" cy="599440"/>
          </a:xfrm>
        </p:grpSpPr>
        <p:sp>
          <p:nvSpPr>
            <p:cNvPr id="61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15" name="文本框 8"/>
            <p:cNvSpPr txBox="1"/>
            <p:nvPr/>
          </p:nvSpPr>
          <p:spPr>
            <a:xfrm>
              <a:off x="1621668" y="0"/>
              <a:ext cx="268129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后台主页面</a:t>
              </a:r>
            </a:p>
          </p:txBody>
        </p:sp>
      </p:grpSp>
      <p:pic>
        <p:nvPicPr>
          <p:cNvPr id="617" name="后台主页面.png" descr="后台主页面.png"/>
          <p:cNvPicPr>
            <a:picLocks noChangeAspect="1"/>
          </p:cNvPicPr>
          <p:nvPr/>
        </p:nvPicPr>
        <p:blipFill>
          <a:blip r:embed="rId2">
            <a:extLst/>
          </a:blip>
          <a:stretch>
            <a:fillRect/>
          </a:stretch>
        </p:blipFill>
        <p:spPr>
          <a:xfrm>
            <a:off x="0" y="1925133"/>
            <a:ext cx="12192001" cy="366395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16"/>
                                        </p:tgtEl>
                                        <p:attrNameLst>
                                          <p:attrName>style.visibility</p:attrName>
                                        </p:attrNameLst>
                                      </p:cBhvr>
                                      <p:to>
                                        <p:strVal val="visible"/>
                                      </p:to>
                                    </p:set>
                                    <p:anim calcmode="lin" valueType="num">
                                      <p:cBhvr>
                                        <p:cTn id="7" dur="500" fill="hold"/>
                                        <p:tgtEl>
                                          <p:spTgt spid="616"/>
                                        </p:tgtEl>
                                        <p:attrNameLst>
                                          <p:attrName>ppt_x</p:attrName>
                                        </p:attrNameLst>
                                      </p:cBhvr>
                                      <p:tavLst>
                                        <p:tav tm="0">
                                          <p:val>
                                            <p:strVal val="0-#ppt_w/2"/>
                                          </p:val>
                                        </p:tav>
                                        <p:tav tm="100000">
                                          <p:val>
                                            <p:strVal val="#ppt_x"/>
                                          </p:val>
                                        </p:tav>
                                      </p:tavLst>
                                    </p:anim>
                                    <p:anim calcmode="lin" valueType="num">
                                      <p:cBhvr>
                                        <p:cTn id="8" dur="500" fill="hold"/>
                                        <p:tgtEl>
                                          <p:spTgt spid="6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17"/>
                                        </p:tgtEl>
                                        <p:attrNameLst>
                                          <p:attrName>style.visibility</p:attrName>
                                        </p:attrNameLst>
                                      </p:cBhvr>
                                      <p:to>
                                        <p:strVal val="visible"/>
                                      </p:to>
                                    </p:set>
                                    <p:anim calcmode="lin" valueType="num">
                                      <p:cBhvr>
                                        <p:cTn id="12" dur="750" fill="hold"/>
                                        <p:tgtEl>
                                          <p:spTgt spid="617"/>
                                        </p:tgtEl>
                                        <p:attrNameLst>
                                          <p:attrName>ppt_w</p:attrName>
                                        </p:attrNameLst>
                                      </p:cBhvr>
                                      <p:tavLst>
                                        <p:tav tm="0">
                                          <p:val>
                                            <p:fltVal val="0"/>
                                          </p:val>
                                        </p:tav>
                                        <p:tav tm="100000">
                                          <p:val>
                                            <p:strVal val="#ppt_w"/>
                                          </p:val>
                                        </p:tav>
                                      </p:tavLst>
                                    </p:anim>
                                    <p:anim calcmode="lin" valueType="num">
                                      <p:cBhvr>
                                        <p:cTn id="13" dur="750" fill="hold"/>
                                        <p:tgtEl>
                                          <p:spTgt spid="6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1" animBg="1" advAuto="0"/>
      <p:bldP spid="617"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图片 16" descr="图片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1" name="任意多边形: 形状 10"/>
          <p:cNvSpPr/>
          <p:nvPr/>
        </p:nvSpPr>
        <p:spPr>
          <a:xfrm>
            <a:off x="0" y="0"/>
            <a:ext cx="5613401" cy="6858000"/>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sz="1600">
                <a:solidFill>
                  <a:srgbClr val="FFFFFF"/>
                </a:solidFill>
                <a:latin typeface="微软雅黑"/>
                <a:ea typeface="微软雅黑"/>
                <a:cs typeface="微软雅黑"/>
                <a:sym typeface="微软雅黑"/>
              </a:defRPr>
            </a:pPr>
            <a:endParaRPr/>
          </a:p>
        </p:txBody>
      </p:sp>
      <p:grpSp>
        <p:nvGrpSpPr>
          <p:cNvPr id="174" name="组合 17"/>
          <p:cNvGrpSpPr/>
          <p:nvPr/>
        </p:nvGrpSpPr>
        <p:grpSpPr>
          <a:xfrm>
            <a:off x="2256943" y="-1647395"/>
            <a:ext cx="4245456" cy="10370479"/>
            <a:chOff x="0" y="0"/>
            <a:chExt cx="4245454" cy="10370477"/>
          </a:xfrm>
        </p:grpSpPr>
        <p:sp>
          <p:nvSpPr>
            <p:cNvPr id="172" name="任意多边形: 形状 18"/>
            <p:cNvSpPr/>
            <p:nvPr/>
          </p:nvSpPr>
          <p:spPr>
            <a:xfrm rot="10800000">
              <a:off x="1" y="4146592"/>
              <a:ext cx="4245454" cy="6223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173" name="任意多边形: 形状 19"/>
            <p:cNvSpPr/>
            <p:nvPr/>
          </p:nvSpPr>
          <p:spPr>
            <a:xfrm rot="10800000">
              <a:off x="0" y="-1"/>
              <a:ext cx="4245453" cy="7660820"/>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
        <p:nvSpPr>
          <p:cNvPr id="175" name="文本框 23"/>
          <p:cNvSpPr txBox="1"/>
          <p:nvPr/>
        </p:nvSpPr>
        <p:spPr>
          <a:xfrm>
            <a:off x="7244682" y="2410655"/>
            <a:ext cx="4245455"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000" b="1" spc="300">
                <a:solidFill>
                  <a:srgbClr val="4DA6AD"/>
                </a:solidFill>
                <a:latin typeface="微软雅黑"/>
                <a:ea typeface="微软雅黑"/>
                <a:cs typeface="微软雅黑"/>
                <a:sym typeface="微软雅黑"/>
              </a:defRPr>
            </a:lvl1pPr>
          </a:lstStyle>
          <a:p>
            <a:r>
              <a:rPr dirty="0" err="1"/>
              <a:t>web项目建议书</a:t>
            </a:r>
            <a:endParaRPr dirty="0"/>
          </a:p>
        </p:txBody>
      </p:sp>
      <p:sp>
        <p:nvSpPr>
          <p:cNvPr id="176" name="文本框 21"/>
          <p:cNvSpPr txBox="1"/>
          <p:nvPr/>
        </p:nvSpPr>
        <p:spPr>
          <a:xfrm>
            <a:off x="7669518" y="3325670"/>
            <a:ext cx="3758567" cy="6953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1500">
                <a:solidFill>
                  <a:schemeClr val="accent3">
                    <a:lumOff val="-12941"/>
                  </a:schemeClr>
                </a:solidFill>
                <a:latin typeface="Times"/>
                <a:ea typeface="Times"/>
                <a:cs typeface="Times"/>
                <a:sym typeface="Times"/>
              </a:defRPr>
            </a:pPr>
            <a:r>
              <a:rPr dirty="0">
                <a:latin typeface="Century Gothic"/>
                <a:ea typeface="Century Gothic"/>
                <a:cs typeface="Century Gothic"/>
                <a:sym typeface="Century Gothic"/>
              </a:rPr>
              <a:t>– </a:t>
            </a:r>
            <a:r>
              <a:rPr dirty="0" err="1"/>
              <a:t>侧重业务建议</a:t>
            </a:r>
            <a:r>
              <a:rPr dirty="0">
                <a:latin typeface="Century Gothic"/>
                <a:ea typeface="Century Gothic"/>
                <a:cs typeface="Century Gothic"/>
                <a:sym typeface="Century Gothic"/>
              </a:rPr>
              <a:t>(</a:t>
            </a:r>
            <a:r>
              <a:rPr dirty="0" err="1"/>
              <a:t>领域、目标</a:t>
            </a:r>
            <a:r>
              <a:rPr dirty="0">
                <a:latin typeface="Century Gothic"/>
                <a:ea typeface="Century Gothic"/>
                <a:cs typeface="Century Gothic"/>
                <a:sym typeface="Century Gothic"/>
              </a:rPr>
              <a:t>) </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Introduction</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Gathering Background Information</a:t>
            </a:r>
            <a:endParaRPr sz="1200" dirty="0">
              <a:latin typeface="Times"/>
              <a:ea typeface="Times"/>
              <a:cs typeface="Times"/>
              <a:sym typeface="Times"/>
            </a:endParaRP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Components of a Proposal </a:t>
            </a:r>
            <a:endParaRPr sz="1200" dirty="0">
              <a:latin typeface="Times"/>
              <a:ea typeface="Times"/>
              <a:cs typeface="Times"/>
              <a:sym typeface="Times"/>
            </a:endParaRP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The Executive Summary </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The Statement of Need </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The Project Description </a:t>
            </a:r>
          </a:p>
          <a:p>
            <a:pPr defTabSz="457200">
              <a:spcBef>
                <a:spcPts val="1200"/>
              </a:spcBef>
              <a:defRPr sz="1100">
                <a:solidFill>
                  <a:schemeClr val="accent3">
                    <a:lumOff val="-12941"/>
                  </a:schemeClr>
                </a:solidFill>
                <a:latin typeface="Times"/>
                <a:ea typeface="Times"/>
                <a:cs typeface="Times"/>
                <a:sym typeface="Times"/>
              </a:defRPr>
            </a:pPr>
            <a:r>
              <a:rPr dirty="0">
                <a:latin typeface="Century Gothic"/>
                <a:ea typeface="Century Gothic"/>
                <a:cs typeface="Century Gothic"/>
                <a:sym typeface="Century Gothic"/>
              </a:rPr>
              <a:t>– </a:t>
            </a:r>
            <a:r>
              <a:rPr dirty="0"/>
              <a:t>The Budget </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Organizational Information </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Letter Proposal</a:t>
            </a:r>
          </a:p>
          <a:p>
            <a:pPr defTabSz="457200">
              <a:spcBef>
                <a:spcPts val="1200"/>
              </a:spcBef>
              <a:defRPr sz="1100">
                <a:solidFill>
                  <a:schemeClr val="accent3">
                    <a:lumOff val="-12941"/>
                  </a:schemeClr>
                </a:solidFill>
                <a:latin typeface="Century Gothic"/>
                <a:ea typeface="Century Gothic"/>
                <a:cs typeface="Century Gothic"/>
                <a:sym typeface="Century Gothic"/>
              </a:defRPr>
            </a:pPr>
            <a:r>
              <a:rPr dirty="0"/>
              <a:t>– Conclusion </a:t>
            </a:r>
            <a:endParaRPr sz="1200" dirty="0">
              <a:latin typeface="Times"/>
              <a:ea typeface="Times"/>
              <a:cs typeface="Times"/>
              <a:sym typeface="Times"/>
            </a:endParaRPr>
          </a:p>
          <a:p>
            <a:pPr defTabSz="457200">
              <a:spcBef>
                <a:spcPts val="1200"/>
              </a:spcBef>
              <a:defRPr sz="1100">
                <a:solidFill>
                  <a:schemeClr val="accent3">
                    <a:lumOff val="-12941"/>
                  </a:schemeClr>
                </a:solidFill>
                <a:latin typeface="Century Gothic"/>
                <a:ea typeface="Century Gothic"/>
                <a:cs typeface="Century Gothic"/>
                <a:sym typeface="Century Gothic"/>
              </a:defRPr>
            </a:pPr>
            <a:br>
              <a:rPr dirty="0"/>
            </a:br>
            <a:endParaRPr sz="1200" dirty="0">
              <a:latin typeface="Times"/>
              <a:ea typeface="Times"/>
              <a:cs typeface="Times"/>
              <a:sym typeface="Times"/>
            </a:endParaRPr>
          </a:p>
          <a:p>
            <a:pPr defTabSz="457200">
              <a:lnSpc>
                <a:spcPts val="7700"/>
              </a:lnSpc>
              <a:spcBef>
                <a:spcPts val="1200"/>
              </a:spcBef>
              <a:defRPr sz="3200">
                <a:latin typeface="Century Gothic"/>
                <a:ea typeface="Century Gothic"/>
                <a:cs typeface="Century Gothic"/>
                <a:sym typeface="Century Gothic"/>
              </a:defRPr>
            </a:pPr>
            <a:endParaRPr sz="1200" dirty="0">
              <a:latin typeface="Times"/>
              <a:ea typeface="Times"/>
              <a:cs typeface="Times"/>
              <a:sym typeface="Times"/>
            </a:endParaRPr>
          </a:p>
          <a:p>
            <a:pPr defTabSz="457200">
              <a:lnSpc>
                <a:spcPts val="7700"/>
              </a:lnSpc>
              <a:spcBef>
                <a:spcPts val="1200"/>
              </a:spcBef>
              <a:defRPr sz="3200">
                <a:latin typeface="Century Gothic"/>
                <a:ea typeface="Century Gothic"/>
                <a:cs typeface="Century Gothic"/>
                <a:sym typeface="Century Gothic"/>
              </a:defRPr>
            </a:pPr>
            <a:endParaRPr sz="1200" dirty="0"/>
          </a:p>
          <a:p>
            <a:pPr defTabSz="457200">
              <a:lnSpc>
                <a:spcPts val="7700"/>
              </a:lnSpc>
              <a:spcBef>
                <a:spcPts val="1200"/>
              </a:spcBef>
              <a:defRPr sz="3200">
                <a:latin typeface="Times"/>
                <a:ea typeface="Times"/>
                <a:cs typeface="Times"/>
                <a:sym typeface="Times"/>
              </a:defRPr>
            </a:pPr>
            <a:endParaRPr sz="1200" dirty="0"/>
          </a:p>
          <a:p>
            <a:pPr defTabSz="457200">
              <a:lnSpc>
                <a:spcPts val="7700"/>
              </a:lnSpc>
              <a:spcBef>
                <a:spcPts val="1200"/>
              </a:spcBef>
              <a:defRPr sz="3200">
                <a:latin typeface="Century Gothic"/>
                <a:ea typeface="Century Gothic"/>
                <a:cs typeface="Century Gothic"/>
                <a:sym typeface="Century Gothic"/>
              </a:defRPr>
            </a:pPr>
            <a:endParaRPr sz="1200" dirty="0">
              <a:latin typeface="Times"/>
              <a:ea typeface="Times"/>
              <a:cs typeface="Times"/>
              <a:sym typeface="Times"/>
            </a:endParaRPr>
          </a:p>
        </p:txBody>
      </p:sp>
      <p:sp>
        <p:nvSpPr>
          <p:cNvPr id="177" name="矩形 25"/>
          <p:cNvSpPr/>
          <p:nvPr/>
        </p:nvSpPr>
        <p:spPr>
          <a:xfrm rot="10800000" flipH="1">
            <a:off x="7884855" y="3256990"/>
            <a:ext cx="1782996" cy="79712"/>
          </a:xfrm>
          <a:prstGeom prst="rect">
            <a:avLst/>
          </a:prstGeom>
          <a:solidFill>
            <a:srgbClr val="404040"/>
          </a:solidFill>
          <a:ln w="12700">
            <a:miter lim="400000"/>
          </a:ln>
        </p:spPr>
        <p:txBody>
          <a:bodyPr lIns="45719" rIns="45719" anchor="ctr"/>
          <a:lstStyle/>
          <a:p>
            <a:pPr algn="ctr"/>
            <a:endParaRPr/>
          </a:p>
        </p:txBody>
      </p:sp>
      <p:sp>
        <p:nvSpPr>
          <p:cNvPr id="178" name="T…"/>
          <p:cNvSpPr txBox="1"/>
          <p:nvPr/>
        </p:nvSpPr>
        <p:spPr>
          <a:xfrm>
            <a:off x="4022800" y="1455073"/>
            <a:ext cx="713741" cy="3774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4800" b="1">
                <a:solidFill>
                  <a:srgbClr val="FFFFFF"/>
                </a:solidFill>
              </a:defRPr>
            </a:pPr>
            <a:r>
              <a:rPr dirty="0"/>
              <a:t>T</a:t>
            </a:r>
          </a:p>
          <a:p>
            <a:pPr>
              <a:defRPr sz="4800" b="1">
                <a:solidFill>
                  <a:srgbClr val="FFFFFF"/>
                </a:solidFill>
              </a:defRPr>
            </a:pPr>
            <a:r>
              <a:rPr dirty="0"/>
              <a:t>A</a:t>
            </a:r>
          </a:p>
          <a:p>
            <a:pPr>
              <a:defRPr sz="4800" b="1">
                <a:solidFill>
                  <a:srgbClr val="FFFFFF"/>
                </a:solidFill>
              </a:defRPr>
            </a:pPr>
            <a:r>
              <a:rPr dirty="0"/>
              <a:t>S</a:t>
            </a:r>
          </a:p>
          <a:p>
            <a:pPr>
              <a:defRPr sz="4800" b="1">
                <a:solidFill>
                  <a:srgbClr val="FFFFFF"/>
                </a:solidFill>
              </a:defRPr>
            </a:pPr>
            <a:r>
              <a:rPr dirty="0"/>
              <a:t>K</a:t>
            </a:r>
          </a:p>
          <a:p>
            <a:pPr>
              <a:defRPr sz="4800" b="1">
                <a:solidFill>
                  <a:srgbClr val="FFFFFF"/>
                </a:solidFill>
              </a:defRPr>
            </a:pPr>
            <a:r>
              <a:rPr dirty="0"/>
              <a:t>2</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70"/>
                                        </p:tgtEl>
                                        <p:attrNameLst>
                                          <p:attrName>style.visibility</p:attrName>
                                        </p:attrNameLst>
                                      </p:cBhvr>
                                      <p:to>
                                        <p:strVal val="visible"/>
                                      </p:to>
                                    </p:set>
                                    <p:animEffect transition="in" filter="wipe(left)">
                                      <p:cBhvr>
                                        <p:cTn id="7" dur="750"/>
                                        <p:tgtEl>
                                          <p:spTgt spid="170"/>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171"/>
                                        </p:tgtEl>
                                        <p:attrNameLst>
                                          <p:attrName>style.visibility</p:attrName>
                                        </p:attrNameLst>
                                      </p:cBhvr>
                                      <p:to>
                                        <p:strVal val="visible"/>
                                      </p:to>
                                    </p:set>
                                    <p:anim calcmode="lin" valueType="num">
                                      <p:cBhvr>
                                        <p:cTn id="11" dur="500" fill="hold"/>
                                        <p:tgtEl>
                                          <p:spTgt spid="171"/>
                                        </p:tgtEl>
                                        <p:attrNameLst>
                                          <p:attrName>ppt_x</p:attrName>
                                        </p:attrNameLst>
                                      </p:cBhvr>
                                      <p:tavLst>
                                        <p:tav tm="0">
                                          <p:val>
                                            <p:strVal val="#ppt_x"/>
                                          </p:val>
                                        </p:tav>
                                        <p:tav tm="100000">
                                          <p:val>
                                            <p:strVal val="#ppt_x"/>
                                          </p:val>
                                        </p:tav>
                                      </p:tavLst>
                                    </p:anim>
                                    <p:anim calcmode="lin" valueType="num">
                                      <p:cBhvr>
                                        <p:cTn id="12" dur="500" fill="hold"/>
                                        <p:tgtEl>
                                          <p:spTgt spid="171"/>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174"/>
                                        </p:tgtEl>
                                        <p:attrNameLst>
                                          <p:attrName>style.visibility</p:attrName>
                                        </p:attrNameLst>
                                      </p:cBhvr>
                                      <p:to>
                                        <p:strVal val="visible"/>
                                      </p:to>
                                    </p:set>
                                    <p:animEffect transition="in" filter="box(in)">
                                      <p:cBhvr>
                                        <p:cTn id="16" dur="1000"/>
                                        <p:tgtEl>
                                          <p:spTgt spid="174"/>
                                        </p:tgtEl>
                                      </p:cBhvr>
                                    </p:animEffect>
                                  </p:childTnLst>
                                </p:cTn>
                              </p:par>
                              <p:par>
                                <p:cTn id="17" presetID="15" presetClass="entr" presetSubtype="0" fill="hold" grpId="4" nodeType="withEffect">
                                  <p:stCondLst>
                                    <p:cond delay="0"/>
                                  </p:stCondLst>
                                  <p:iterate>
                                    <p:tmAbs val="0"/>
                                  </p:iterate>
                                  <p:childTnLst>
                                    <p:set>
                                      <p:cBhvr>
                                        <p:cTn id="18" fill="hold"/>
                                        <p:tgtEl>
                                          <p:spTgt spid="175"/>
                                        </p:tgtEl>
                                        <p:attrNameLst>
                                          <p:attrName>style.visibility</p:attrName>
                                        </p:attrNameLst>
                                      </p:cBhvr>
                                      <p:to>
                                        <p:strVal val="visible"/>
                                      </p:to>
                                    </p:set>
                                    <p:anim calcmode="lin" valueType="num">
                                      <p:cBhvr>
                                        <p:cTn id="19" dur="500" fill="hold"/>
                                        <p:tgtEl>
                                          <p:spTgt spid="175"/>
                                        </p:tgtEl>
                                        <p:attrNameLst>
                                          <p:attrName>ppt_w</p:attrName>
                                        </p:attrNameLst>
                                      </p:cBhvr>
                                      <p:tavLst>
                                        <p:tav tm="0">
                                          <p:val>
                                            <p:fltVal val="0"/>
                                          </p:val>
                                        </p:tav>
                                        <p:tav tm="100000">
                                          <p:val>
                                            <p:strVal val="#ppt_w"/>
                                          </p:val>
                                        </p:tav>
                                      </p:tavLst>
                                    </p:anim>
                                    <p:anim calcmode="lin" valueType="num">
                                      <p:cBhvr>
                                        <p:cTn id="20" dur="500" fill="hold"/>
                                        <p:tgtEl>
                                          <p:spTgt spid="175"/>
                                        </p:tgtEl>
                                        <p:attrNameLst>
                                          <p:attrName>ppt_h</p:attrName>
                                        </p:attrNameLst>
                                      </p:cBhvr>
                                      <p:tavLst>
                                        <p:tav tm="0">
                                          <p:val>
                                            <p:fltVal val="0"/>
                                          </p:val>
                                        </p:tav>
                                        <p:tav tm="100000">
                                          <p:val>
                                            <p:strVal val="#ppt_h"/>
                                          </p:val>
                                        </p:tav>
                                      </p:tavLst>
                                    </p:anim>
                                    <p:anim calcmode="lin" valueType="num">
                                      <p:cBhvr>
                                        <p:cTn id="21" dur="500" fill="hold"/>
                                        <p:tgtEl>
                                          <p:spTgt spid="175"/>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175"/>
                                        </p:tgtEl>
                                        <p:attrNameLst>
                                          <p:attrName>ppt_y</p:attrName>
                                        </p:attrNameLst>
                                      </p:cBhvr>
                                      <p:tavLst>
                                        <p:tav tm="0" fmla="#ppt_y+(sin(-2*pi*(1-$))*-#ppt_x+cos(-2*pi*(1-$))*(1-#ppt_y))*(1-$)">
                                          <p:val>
                                            <p:fltVal val="0"/>
                                          </p:val>
                                        </p:tav>
                                        <p:tav tm="100000">
                                          <p:val>
                                            <p:fltVal val="1"/>
                                          </p:val>
                                        </p:tav>
                                      </p:tavLst>
                                    </p:anim>
                                  </p:childTnLst>
                                </p:cTn>
                              </p:par>
                              <p:par>
                                <p:cTn id="23" presetID="2" presetClass="entr" presetSubtype="4" fill="hold" grpId="5" nodeType="withEffect">
                                  <p:stCondLst>
                                    <p:cond delay="0"/>
                                  </p:stCondLst>
                                  <p:iterate>
                                    <p:tmAbs val="0"/>
                                  </p:iterate>
                                  <p:childTnLst>
                                    <p:set>
                                      <p:cBhvr>
                                        <p:cTn id="24" fill="hold"/>
                                        <p:tgtEl>
                                          <p:spTgt spid="176"/>
                                        </p:tgtEl>
                                        <p:attrNameLst>
                                          <p:attrName>style.visibility</p:attrName>
                                        </p:attrNameLst>
                                      </p:cBhvr>
                                      <p:to>
                                        <p:strVal val="visible"/>
                                      </p:to>
                                    </p:set>
                                    <p:anim calcmode="lin" valueType="num">
                                      <p:cBhvr>
                                        <p:cTn id="25" dur="500" fill="hold"/>
                                        <p:tgtEl>
                                          <p:spTgt spid="176"/>
                                        </p:tgtEl>
                                        <p:attrNameLst>
                                          <p:attrName>ppt_x</p:attrName>
                                        </p:attrNameLst>
                                      </p:cBhvr>
                                      <p:tavLst>
                                        <p:tav tm="0">
                                          <p:val>
                                            <p:strVal val="#ppt_x"/>
                                          </p:val>
                                        </p:tav>
                                        <p:tav tm="100000">
                                          <p:val>
                                            <p:strVal val="#ppt_x"/>
                                          </p:val>
                                        </p:tav>
                                      </p:tavLst>
                                    </p:anim>
                                    <p:anim calcmode="lin" valueType="num">
                                      <p:cBhvr>
                                        <p:cTn id="26" dur="500" fill="hold"/>
                                        <p:tgtEl>
                                          <p:spTgt spid="176"/>
                                        </p:tgtEl>
                                        <p:attrNameLst>
                                          <p:attrName>ppt_y</p:attrName>
                                        </p:attrNameLst>
                                      </p:cBhvr>
                                      <p:tavLst>
                                        <p:tav tm="0">
                                          <p:val>
                                            <p:strVal val="1+#ppt_h/2"/>
                                          </p:val>
                                        </p:tav>
                                        <p:tav tm="100000">
                                          <p:val>
                                            <p:strVal val="#ppt_y"/>
                                          </p:val>
                                        </p:tav>
                                      </p:tavLst>
                                    </p:anim>
                                  </p:childTnLst>
                                </p:cTn>
                              </p:par>
                              <p:par>
                                <p:cTn id="27" presetID="9" presetClass="entr" fill="hold" grpId="6" nodeType="withEffect">
                                  <p:stCondLst>
                                    <p:cond delay="0"/>
                                  </p:stCondLst>
                                  <p:iterate>
                                    <p:tmAbs val="0"/>
                                  </p:iterate>
                                  <p:childTnLst>
                                    <p:set>
                                      <p:cBhvr>
                                        <p:cTn id="28" fill="hold"/>
                                        <p:tgtEl>
                                          <p:spTgt spid="177"/>
                                        </p:tgtEl>
                                        <p:attrNameLst>
                                          <p:attrName>style.visibility</p:attrName>
                                        </p:attrNameLst>
                                      </p:cBhvr>
                                      <p:to>
                                        <p:strVal val="visible"/>
                                      </p:to>
                                    </p:set>
                                    <p:animEffect transition="in" filter="dissolve">
                                      <p:cBhvr>
                                        <p:cTn id="29" dur="500"/>
                                        <p:tgtEl>
                                          <p:spTgt spid="177"/>
                                        </p:tgtEl>
                                      </p:cBhvr>
                                    </p:animEffect>
                                  </p:childTnLst>
                                </p:cTn>
                              </p:par>
                              <p:par>
                                <p:cTn id="30" presetID="9" presetClass="entr" fill="hold" grpId="7" nodeType="withEffect">
                                  <p:stCondLst>
                                    <p:cond delay="0"/>
                                  </p:stCondLst>
                                  <p:iterate>
                                    <p:tmAbs val="0"/>
                                  </p:iterate>
                                  <p:childTnLst>
                                    <p:set>
                                      <p:cBhvr>
                                        <p:cTn id="31" fill="hold"/>
                                        <p:tgtEl>
                                          <p:spTgt spid="178"/>
                                        </p:tgtEl>
                                        <p:attrNameLst>
                                          <p:attrName>style.visibility</p:attrName>
                                        </p:attrNameLst>
                                      </p:cBhvr>
                                      <p:to>
                                        <p:strVal val="visible"/>
                                      </p:to>
                                    </p:set>
                                    <p:animEffect transition="in" filter="dissolve">
                                      <p:cBhvr>
                                        <p:cTn id="3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1" grpId="2" animBg="1" advAuto="0"/>
      <p:bldP spid="174" grpId="3" animBg="1" advAuto="0"/>
      <p:bldP spid="175" grpId="4" animBg="1" advAuto="0"/>
      <p:bldP spid="176" grpId="5" animBg="1" advAuto="0"/>
      <p:bldP spid="177" grpId="6" animBg="1" advAuto="0"/>
      <p:bldP spid="178"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1" name="组合 6"/>
          <p:cNvGrpSpPr/>
          <p:nvPr/>
        </p:nvGrpSpPr>
        <p:grpSpPr>
          <a:xfrm>
            <a:off x="-1" y="351828"/>
            <a:ext cx="4302963" cy="599441"/>
            <a:chOff x="0" y="0"/>
            <a:chExt cx="4302961" cy="599440"/>
          </a:xfrm>
        </p:grpSpPr>
        <p:sp>
          <p:nvSpPr>
            <p:cNvPr id="619"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20" name="文本框 8"/>
            <p:cNvSpPr txBox="1"/>
            <p:nvPr/>
          </p:nvSpPr>
          <p:spPr>
            <a:xfrm>
              <a:off x="1621668" y="0"/>
              <a:ext cx="2681294"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r>
                <a:t>文章管理</a:t>
              </a:r>
            </a:p>
          </p:txBody>
        </p:sp>
      </p:grpSp>
      <p:pic>
        <p:nvPicPr>
          <p:cNvPr id="622" name="文章管理1.png" descr="文章管理1.png"/>
          <p:cNvPicPr>
            <a:picLocks noChangeAspect="1"/>
          </p:cNvPicPr>
          <p:nvPr/>
        </p:nvPicPr>
        <p:blipFill>
          <a:blip r:embed="rId2">
            <a:extLst/>
          </a:blip>
          <a:stretch>
            <a:fillRect/>
          </a:stretch>
        </p:blipFill>
        <p:spPr>
          <a:xfrm>
            <a:off x="0" y="907428"/>
            <a:ext cx="12192001" cy="4322503"/>
          </a:xfrm>
          <a:prstGeom prst="rect">
            <a:avLst/>
          </a:prstGeom>
          <a:ln w="12700">
            <a:miter lim="400000"/>
          </a:ln>
        </p:spPr>
      </p:pic>
      <p:pic>
        <p:nvPicPr>
          <p:cNvPr id="623" name="文章管理2.png" descr="文章管理2.png"/>
          <p:cNvPicPr>
            <a:picLocks noChangeAspect="1"/>
          </p:cNvPicPr>
          <p:nvPr/>
        </p:nvPicPr>
        <p:blipFill>
          <a:blip r:embed="rId3">
            <a:extLst/>
          </a:blip>
          <a:stretch>
            <a:fillRect/>
          </a:stretch>
        </p:blipFill>
        <p:spPr>
          <a:xfrm>
            <a:off x="0" y="1537102"/>
            <a:ext cx="12192001" cy="2558643"/>
          </a:xfrm>
          <a:prstGeom prst="rect">
            <a:avLst/>
          </a:prstGeom>
          <a:ln w="12700">
            <a:miter lim="400000"/>
          </a:ln>
        </p:spPr>
      </p:pic>
      <p:pic>
        <p:nvPicPr>
          <p:cNvPr id="624" name="文章编辑.jpg" descr="文章编辑.jpg"/>
          <p:cNvPicPr>
            <a:picLocks noChangeAspect="1"/>
          </p:cNvPicPr>
          <p:nvPr/>
        </p:nvPicPr>
        <p:blipFill>
          <a:blip r:embed="rId4">
            <a:extLst/>
          </a:blip>
          <a:stretch>
            <a:fillRect/>
          </a:stretch>
        </p:blipFill>
        <p:spPr>
          <a:xfrm>
            <a:off x="-1" y="2027709"/>
            <a:ext cx="12192001" cy="50741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21"/>
                                        </p:tgtEl>
                                        <p:attrNameLst>
                                          <p:attrName>style.visibility</p:attrName>
                                        </p:attrNameLst>
                                      </p:cBhvr>
                                      <p:to>
                                        <p:strVal val="visible"/>
                                      </p:to>
                                    </p:set>
                                    <p:anim calcmode="lin" valueType="num">
                                      <p:cBhvr>
                                        <p:cTn id="7" dur="500" fill="hold"/>
                                        <p:tgtEl>
                                          <p:spTgt spid="621"/>
                                        </p:tgtEl>
                                        <p:attrNameLst>
                                          <p:attrName>ppt_x</p:attrName>
                                        </p:attrNameLst>
                                      </p:cBhvr>
                                      <p:tavLst>
                                        <p:tav tm="0">
                                          <p:val>
                                            <p:strVal val="0-#ppt_w/2"/>
                                          </p:val>
                                        </p:tav>
                                        <p:tav tm="100000">
                                          <p:val>
                                            <p:strVal val="#ppt_x"/>
                                          </p:val>
                                        </p:tav>
                                      </p:tavLst>
                                    </p:anim>
                                    <p:anim calcmode="lin" valueType="num">
                                      <p:cBhvr>
                                        <p:cTn id="8" dur="500" fill="hold"/>
                                        <p:tgtEl>
                                          <p:spTgt spid="6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22"/>
                                        </p:tgtEl>
                                        <p:attrNameLst>
                                          <p:attrName>style.visibility</p:attrName>
                                        </p:attrNameLst>
                                      </p:cBhvr>
                                      <p:to>
                                        <p:strVal val="visible"/>
                                      </p:to>
                                    </p:set>
                                    <p:anim calcmode="lin" valueType="num">
                                      <p:cBhvr>
                                        <p:cTn id="12" dur="1000" fill="hold"/>
                                        <p:tgtEl>
                                          <p:spTgt spid="622"/>
                                        </p:tgtEl>
                                        <p:attrNameLst>
                                          <p:attrName>ppt_w</p:attrName>
                                        </p:attrNameLst>
                                      </p:cBhvr>
                                      <p:tavLst>
                                        <p:tav tm="0">
                                          <p:val>
                                            <p:fltVal val="0"/>
                                          </p:val>
                                        </p:tav>
                                        <p:tav tm="100000">
                                          <p:val>
                                            <p:strVal val="#ppt_w"/>
                                          </p:val>
                                        </p:tav>
                                      </p:tavLst>
                                    </p:anim>
                                    <p:anim calcmode="lin" valueType="num">
                                      <p:cBhvr>
                                        <p:cTn id="13" dur="1000" fill="hold"/>
                                        <p:tgtEl>
                                          <p:spTgt spid="6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3" nodeType="clickEffect">
                                  <p:stCondLst>
                                    <p:cond delay="0"/>
                                  </p:stCondLst>
                                  <p:iterate>
                                    <p:tmAbs val="0"/>
                                  </p:iterate>
                                  <p:childTnLst>
                                    <p:set>
                                      <p:cBhvr>
                                        <p:cTn id="17" fill="hold"/>
                                        <p:tgtEl>
                                          <p:spTgt spid="623"/>
                                        </p:tgtEl>
                                        <p:attrNameLst>
                                          <p:attrName>style.visibility</p:attrName>
                                        </p:attrNameLst>
                                      </p:cBhvr>
                                      <p:to>
                                        <p:strVal val="visible"/>
                                      </p:to>
                                    </p:set>
                                    <p:anim calcmode="lin" valueType="num">
                                      <p:cBhvr>
                                        <p:cTn id="18" dur="1000" fill="hold"/>
                                        <p:tgtEl>
                                          <p:spTgt spid="623"/>
                                        </p:tgtEl>
                                        <p:attrNameLst>
                                          <p:attrName>ppt_w</p:attrName>
                                        </p:attrNameLst>
                                      </p:cBhvr>
                                      <p:tavLst>
                                        <p:tav tm="0">
                                          <p:val>
                                            <p:fltVal val="0"/>
                                          </p:val>
                                        </p:tav>
                                        <p:tav tm="100000">
                                          <p:val>
                                            <p:strVal val="#ppt_w"/>
                                          </p:val>
                                        </p:tav>
                                      </p:tavLst>
                                    </p:anim>
                                    <p:anim calcmode="lin" valueType="num">
                                      <p:cBhvr>
                                        <p:cTn id="19" dur="1000" fill="hold"/>
                                        <p:tgtEl>
                                          <p:spTgt spid="62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4" nodeType="clickEffect">
                                  <p:stCondLst>
                                    <p:cond delay="0"/>
                                  </p:stCondLst>
                                  <p:iterate>
                                    <p:tmAbs val="0"/>
                                  </p:iterate>
                                  <p:childTnLst>
                                    <p:set>
                                      <p:cBhvr>
                                        <p:cTn id="23" fill="hold"/>
                                        <p:tgtEl>
                                          <p:spTgt spid="624"/>
                                        </p:tgtEl>
                                        <p:attrNameLst>
                                          <p:attrName>style.visibility</p:attrName>
                                        </p:attrNameLst>
                                      </p:cBhvr>
                                      <p:to>
                                        <p:strVal val="visible"/>
                                      </p:to>
                                    </p:set>
                                    <p:anim calcmode="lin" valueType="num">
                                      <p:cBhvr>
                                        <p:cTn id="24" dur="1000" fill="hold"/>
                                        <p:tgtEl>
                                          <p:spTgt spid="624"/>
                                        </p:tgtEl>
                                        <p:attrNameLst>
                                          <p:attrName>ppt_w</p:attrName>
                                        </p:attrNameLst>
                                      </p:cBhvr>
                                      <p:tavLst>
                                        <p:tav tm="0">
                                          <p:val>
                                            <p:fltVal val="0"/>
                                          </p:val>
                                        </p:tav>
                                        <p:tav tm="100000">
                                          <p:val>
                                            <p:strVal val="#ppt_w"/>
                                          </p:val>
                                        </p:tav>
                                      </p:tavLst>
                                    </p:anim>
                                    <p:anim calcmode="lin" valueType="num">
                                      <p:cBhvr>
                                        <p:cTn id="25" dur="1000" fill="hold"/>
                                        <p:tgtEl>
                                          <p:spTgt spid="6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1" animBg="1" advAuto="0"/>
      <p:bldP spid="622" grpId="2" animBg="1" advAuto="0"/>
      <p:bldP spid="623" grpId="3" animBg="1" advAuto="0"/>
      <p:bldP spid="624" grpId="4"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图片 7" descr="图片 7"/>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7" name="任意多边形: 形状 8"/>
          <p:cNvSpPr/>
          <p:nvPr/>
        </p:nvSpPr>
        <p:spPr>
          <a:xfrm>
            <a:off x="0" y="0"/>
            <a:ext cx="12192000" cy="3642046"/>
          </a:xfrm>
          <a:prstGeom prst="rect">
            <a:avLst/>
          </a:prstGeom>
          <a:gradFill>
            <a:gsLst>
              <a:gs pos="0">
                <a:srgbClr val="262626">
                  <a:alpha val="62000"/>
                </a:srgbClr>
              </a:gs>
              <a:gs pos="100000">
                <a:srgbClr val="0D0D0D">
                  <a:alpha val="97000"/>
                </a:srgbClr>
              </a:gs>
            </a:gsLst>
            <a:lin ang="5400000"/>
          </a:gra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sp>
        <p:nvSpPr>
          <p:cNvPr id="628" name="文本框 9"/>
          <p:cNvSpPr txBox="1"/>
          <p:nvPr/>
        </p:nvSpPr>
        <p:spPr>
          <a:xfrm>
            <a:off x="2114225" y="2262743"/>
            <a:ext cx="7947815" cy="1005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6000" b="1" spc="600">
                <a:solidFill>
                  <a:srgbClr val="FFFFFF"/>
                </a:solidFill>
                <a:latin typeface="微软雅黑"/>
                <a:ea typeface="微软雅黑"/>
                <a:cs typeface="微软雅黑"/>
                <a:sym typeface="微软雅黑"/>
              </a:defRPr>
            </a:lvl1pPr>
          </a:lstStyle>
          <a:p>
            <a:r>
              <a:t>Thanks!</a:t>
            </a:r>
          </a:p>
        </p:txBody>
      </p:sp>
      <p:sp>
        <p:nvSpPr>
          <p:cNvPr id="629" name="矩形 10"/>
          <p:cNvSpPr txBox="1"/>
          <p:nvPr/>
        </p:nvSpPr>
        <p:spPr>
          <a:xfrm>
            <a:off x="962163" y="3893694"/>
            <a:ext cx="10251938" cy="47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ct val="200000"/>
              </a:lnSpc>
              <a:defRPr sz="800" spc="300">
                <a:solidFill>
                  <a:srgbClr val="595959"/>
                </a:solidFill>
                <a:latin typeface="微软雅黑"/>
                <a:ea typeface="微软雅黑"/>
                <a:cs typeface="微软雅黑"/>
                <a:sym typeface="微软雅黑"/>
              </a:defRPr>
            </a:lvl1pPr>
          </a:lstStyle>
          <a:p>
            <a:r>
              <a:t>By faith I mean a vision of good one cherishes and the enthusiasm that pushes one to seek its fulfillment regardless of obstacles. By faith I By faith I mean a vision of good one cherishes and th</a:t>
            </a:r>
          </a:p>
        </p:txBody>
      </p:sp>
      <p:grpSp>
        <p:nvGrpSpPr>
          <p:cNvPr id="632" name="组合 12"/>
          <p:cNvGrpSpPr/>
          <p:nvPr/>
        </p:nvGrpSpPr>
        <p:grpSpPr>
          <a:xfrm>
            <a:off x="-952503" y="927102"/>
            <a:ext cx="14338304" cy="5032804"/>
            <a:chOff x="0" y="0"/>
            <a:chExt cx="14338302" cy="5032802"/>
          </a:xfrm>
        </p:grpSpPr>
        <p:sp>
          <p:nvSpPr>
            <p:cNvPr id="630" name="任意多边形: 形状 13"/>
            <p:cNvSpPr/>
            <p:nvPr/>
          </p:nvSpPr>
          <p:spPr>
            <a:xfrm rot="5400000">
              <a:off x="7519305" y="-1786196"/>
              <a:ext cx="5032802" cy="86051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28" y="21600"/>
                  </a:lnTo>
                  <a:lnTo>
                    <a:pt x="21328" y="710"/>
                  </a:lnTo>
                  <a:lnTo>
                    <a:pt x="272" y="710"/>
                  </a:lnTo>
                  <a:lnTo>
                    <a:pt x="272"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31" name="任意多边形: 形状 14"/>
            <p:cNvSpPr/>
            <p:nvPr/>
          </p:nvSpPr>
          <p:spPr>
            <a:xfrm rot="5400000">
              <a:off x="364418" y="-364418"/>
              <a:ext cx="5032802" cy="5761639"/>
            </a:xfrm>
            <a:custGeom>
              <a:avLst/>
              <a:gdLst/>
              <a:ahLst/>
              <a:cxnLst>
                <a:cxn ang="0">
                  <a:pos x="wd2" y="hd2"/>
                </a:cxn>
                <a:cxn ang="5400000">
                  <a:pos x="wd2" y="hd2"/>
                </a:cxn>
                <a:cxn ang="10800000">
                  <a:pos x="wd2" y="hd2"/>
                </a:cxn>
                <a:cxn ang="16200000">
                  <a:pos x="wd2" y="hd2"/>
                </a:cxn>
              </a:cxnLst>
              <a:rect l="0" t="0" r="r" b="b"/>
              <a:pathLst>
                <a:path w="21600" h="21600" extrusionOk="0">
                  <a:moveTo>
                    <a:pt x="0" y="14529"/>
                  </a:moveTo>
                  <a:lnTo>
                    <a:pt x="272" y="14529"/>
                  </a:lnTo>
                  <a:lnTo>
                    <a:pt x="272" y="20539"/>
                  </a:lnTo>
                  <a:lnTo>
                    <a:pt x="21328" y="20539"/>
                  </a:lnTo>
                  <a:lnTo>
                    <a:pt x="21328" y="14529"/>
                  </a:lnTo>
                  <a:lnTo>
                    <a:pt x="21600" y="14529"/>
                  </a:lnTo>
                  <a:lnTo>
                    <a:pt x="21600" y="21600"/>
                  </a:lnTo>
                  <a:lnTo>
                    <a:pt x="0" y="21600"/>
                  </a:lnTo>
                  <a:close/>
                  <a:moveTo>
                    <a:pt x="21328" y="0"/>
                  </a:moveTo>
                  <a:lnTo>
                    <a:pt x="21600" y="0"/>
                  </a:lnTo>
                  <a:lnTo>
                    <a:pt x="21600" y="5419"/>
                  </a:lnTo>
                  <a:lnTo>
                    <a:pt x="21328" y="5419"/>
                  </a:lnTo>
                  <a:close/>
                  <a:moveTo>
                    <a:pt x="0" y="0"/>
                  </a:moveTo>
                  <a:lnTo>
                    <a:pt x="272" y="0"/>
                  </a:lnTo>
                  <a:lnTo>
                    <a:pt x="272" y="5419"/>
                  </a:lnTo>
                  <a:lnTo>
                    <a:pt x="0" y="5419"/>
                  </a:lnTo>
                  <a:close/>
                </a:path>
              </a:pathLst>
            </a:custGeom>
            <a:solidFill>
              <a:srgbClr val="4040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26"/>
                                        </p:tgtEl>
                                        <p:attrNameLst>
                                          <p:attrName>style.visibility</p:attrName>
                                        </p:attrNameLst>
                                      </p:cBhvr>
                                      <p:to>
                                        <p:strVal val="visible"/>
                                      </p:to>
                                    </p:set>
                                    <p:animEffect transition="in" filter="wipe(left)">
                                      <p:cBhvr>
                                        <p:cTn id="7" dur="750"/>
                                        <p:tgtEl>
                                          <p:spTgt spid="626"/>
                                        </p:tgtEl>
                                      </p:cBhvr>
                                    </p:animEffect>
                                  </p:childTnLst>
                                </p:cTn>
                              </p:par>
                            </p:childTnLst>
                          </p:cTn>
                        </p:par>
                        <p:par>
                          <p:cTn id="8" fill="hold">
                            <p:stCondLst>
                              <p:cond delay="750"/>
                            </p:stCondLst>
                            <p:childTnLst>
                              <p:par>
                                <p:cTn id="9" presetID="2" presetClass="entr" presetSubtype="1" fill="hold" grpId="2" nodeType="afterEffect">
                                  <p:stCondLst>
                                    <p:cond delay="0"/>
                                  </p:stCondLst>
                                  <p:iterate>
                                    <p:tmAbs val="0"/>
                                  </p:iterate>
                                  <p:childTnLst>
                                    <p:set>
                                      <p:cBhvr>
                                        <p:cTn id="10" fill="hold"/>
                                        <p:tgtEl>
                                          <p:spTgt spid="627"/>
                                        </p:tgtEl>
                                        <p:attrNameLst>
                                          <p:attrName>style.visibility</p:attrName>
                                        </p:attrNameLst>
                                      </p:cBhvr>
                                      <p:to>
                                        <p:strVal val="visible"/>
                                      </p:to>
                                    </p:set>
                                    <p:anim calcmode="lin" valueType="num">
                                      <p:cBhvr>
                                        <p:cTn id="11" dur="500" fill="hold"/>
                                        <p:tgtEl>
                                          <p:spTgt spid="627"/>
                                        </p:tgtEl>
                                        <p:attrNameLst>
                                          <p:attrName>ppt_x</p:attrName>
                                        </p:attrNameLst>
                                      </p:cBhvr>
                                      <p:tavLst>
                                        <p:tav tm="0">
                                          <p:val>
                                            <p:strVal val="#ppt_x"/>
                                          </p:val>
                                        </p:tav>
                                        <p:tav tm="100000">
                                          <p:val>
                                            <p:strVal val="#ppt_x"/>
                                          </p:val>
                                        </p:tav>
                                      </p:tavLst>
                                    </p:anim>
                                    <p:anim calcmode="lin" valueType="num">
                                      <p:cBhvr>
                                        <p:cTn id="12" dur="500" fill="hold"/>
                                        <p:tgtEl>
                                          <p:spTgt spid="627"/>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4" presetClass="entr" presetSubtype="16" fill="hold" grpId="3" nodeType="afterEffect">
                                  <p:stCondLst>
                                    <p:cond delay="0"/>
                                  </p:stCondLst>
                                  <p:iterate>
                                    <p:tmAbs val="0"/>
                                  </p:iterate>
                                  <p:childTnLst>
                                    <p:set>
                                      <p:cBhvr>
                                        <p:cTn id="15" fill="hold"/>
                                        <p:tgtEl>
                                          <p:spTgt spid="632"/>
                                        </p:tgtEl>
                                        <p:attrNameLst>
                                          <p:attrName>style.visibility</p:attrName>
                                        </p:attrNameLst>
                                      </p:cBhvr>
                                      <p:to>
                                        <p:strVal val="visible"/>
                                      </p:to>
                                    </p:set>
                                    <p:animEffect transition="in" filter="box(in)">
                                      <p:cBhvr>
                                        <p:cTn id="16" dur="1000"/>
                                        <p:tgtEl>
                                          <p:spTgt spid="632"/>
                                        </p:tgtEl>
                                      </p:cBhvr>
                                    </p:animEffect>
                                  </p:childTnLst>
                                </p:cTn>
                              </p:par>
                            </p:childTnLst>
                          </p:cTn>
                        </p:par>
                        <p:par>
                          <p:cTn id="17" fill="hold">
                            <p:stCondLst>
                              <p:cond delay="2250"/>
                            </p:stCondLst>
                            <p:childTnLst>
                              <p:par>
                                <p:cTn id="18" presetID="9" presetClass="entr" fill="hold" grpId="4" nodeType="afterEffect">
                                  <p:stCondLst>
                                    <p:cond delay="0"/>
                                  </p:stCondLst>
                                  <p:iterate>
                                    <p:tmAbs val="0"/>
                                  </p:iterate>
                                  <p:childTnLst>
                                    <p:set>
                                      <p:cBhvr>
                                        <p:cTn id="19" fill="hold"/>
                                        <p:tgtEl>
                                          <p:spTgt spid="628"/>
                                        </p:tgtEl>
                                        <p:attrNameLst>
                                          <p:attrName>style.visibility</p:attrName>
                                        </p:attrNameLst>
                                      </p:cBhvr>
                                      <p:to>
                                        <p:strVal val="visible"/>
                                      </p:to>
                                    </p:set>
                                    <p:animEffect transition="in" filter="dissolve">
                                      <p:cBhvr>
                                        <p:cTn id="20" dur="500"/>
                                        <p:tgtEl>
                                          <p:spTgt spid="628"/>
                                        </p:tgtEl>
                                      </p:cBhvr>
                                    </p:animEffect>
                                  </p:childTnLst>
                                </p:cTn>
                              </p:par>
                            </p:childTnLst>
                          </p:cTn>
                        </p:par>
                        <p:par>
                          <p:cTn id="21" fill="hold">
                            <p:stCondLst>
                              <p:cond delay="2750"/>
                            </p:stCondLst>
                            <p:childTnLst>
                              <p:par>
                                <p:cTn id="22" presetID="9" presetClass="entr" fill="hold" grpId="5" nodeType="afterEffect">
                                  <p:stCondLst>
                                    <p:cond delay="0"/>
                                  </p:stCondLst>
                                  <p:iterate>
                                    <p:tmAbs val="0"/>
                                  </p:iterate>
                                  <p:childTnLst>
                                    <p:set>
                                      <p:cBhvr>
                                        <p:cTn id="23" fill="hold"/>
                                        <p:tgtEl>
                                          <p:spTgt spid="629"/>
                                        </p:tgtEl>
                                        <p:attrNameLst>
                                          <p:attrName>style.visibility</p:attrName>
                                        </p:attrNameLst>
                                      </p:cBhvr>
                                      <p:to>
                                        <p:strVal val="visible"/>
                                      </p:to>
                                    </p:set>
                                    <p:animEffect transition="in" filter="dissolve">
                                      <p:cBhvr>
                                        <p:cTn id="24" dur="5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1" animBg="1" advAuto="0"/>
      <p:bldP spid="627" grpId="2" animBg="1" advAuto="0"/>
      <p:bldP spid="628" grpId="4" animBg="1" advAuto="0"/>
      <p:bldP spid="629" grpId="5" animBg="1" advAuto="0"/>
      <p:bldP spid="632" grpId="3"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6" name="组合 6"/>
          <p:cNvGrpSpPr/>
          <p:nvPr/>
        </p:nvGrpSpPr>
        <p:grpSpPr>
          <a:xfrm>
            <a:off x="-1" y="351827"/>
            <a:ext cx="4578662" cy="599441"/>
            <a:chOff x="0" y="0"/>
            <a:chExt cx="4578660" cy="599440"/>
          </a:xfrm>
        </p:grpSpPr>
        <p:sp>
          <p:nvSpPr>
            <p:cNvPr id="63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35"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未来工作计划</a:t>
              </a:r>
            </a:p>
          </p:txBody>
        </p:sp>
      </p:grpSp>
      <p:sp>
        <p:nvSpPr>
          <p:cNvPr id="637" name="椭圆 4"/>
          <p:cNvSpPr/>
          <p:nvPr/>
        </p:nvSpPr>
        <p:spPr>
          <a:xfrm>
            <a:off x="4547653" y="2572649"/>
            <a:ext cx="2952329" cy="2952330"/>
          </a:xfrm>
          <a:prstGeom prst="ellipse">
            <a:avLst/>
          </a:prstGeom>
          <a:solidFill>
            <a:srgbClr val="4DA6AD"/>
          </a:solidFill>
          <a:ln w="12700">
            <a:miter lim="400000"/>
          </a:ln>
        </p:spPr>
        <p:txBody>
          <a:bodyPr lIns="45719" rIns="45719"/>
          <a:lstStyle/>
          <a:p>
            <a:pPr>
              <a:defRPr>
                <a:solidFill>
                  <a:srgbClr val="808080"/>
                </a:solidFill>
                <a:latin typeface="Arial"/>
                <a:ea typeface="Arial"/>
                <a:cs typeface="Arial"/>
                <a:sym typeface="Arial"/>
              </a:defRPr>
            </a:pPr>
            <a:endParaRPr/>
          </a:p>
        </p:txBody>
      </p:sp>
      <p:grpSp>
        <p:nvGrpSpPr>
          <p:cNvPr id="640" name="组合 5"/>
          <p:cNvGrpSpPr/>
          <p:nvPr/>
        </p:nvGrpSpPr>
        <p:grpSpPr>
          <a:xfrm>
            <a:off x="5592209" y="1984313"/>
            <a:ext cx="864097" cy="864097"/>
            <a:chOff x="0" y="0"/>
            <a:chExt cx="864095" cy="864095"/>
          </a:xfrm>
        </p:grpSpPr>
        <p:sp>
          <p:nvSpPr>
            <p:cNvPr id="638" name="椭圆 9"/>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639" name="TextBox 36"/>
            <p:cNvSpPr txBox="1"/>
            <p:nvPr/>
          </p:nvSpPr>
          <p:spPr>
            <a:xfrm>
              <a:off x="128007" y="51997"/>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01</a:t>
              </a:r>
            </a:p>
          </p:txBody>
        </p:sp>
      </p:grpSp>
      <p:sp>
        <p:nvSpPr>
          <p:cNvPr id="641" name="TextBox 33"/>
          <p:cNvSpPr txBox="1"/>
          <p:nvPr/>
        </p:nvSpPr>
        <p:spPr>
          <a:xfrm>
            <a:off x="5100373" y="3452071"/>
            <a:ext cx="1841977" cy="1234441"/>
          </a:xfrm>
          <a:prstGeom prst="rect">
            <a:avLst/>
          </a:prstGeom>
          <a:solidFill>
            <a:srgbClr val="4DA6AD"/>
          </a:solidFill>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点击加入你的标题</a:t>
            </a:r>
          </a:p>
        </p:txBody>
      </p:sp>
      <p:grpSp>
        <p:nvGrpSpPr>
          <p:cNvPr id="644" name="组合 12"/>
          <p:cNvGrpSpPr/>
          <p:nvPr/>
        </p:nvGrpSpPr>
        <p:grpSpPr>
          <a:xfrm>
            <a:off x="7155409" y="3616766"/>
            <a:ext cx="864097" cy="864097"/>
            <a:chOff x="0" y="0"/>
            <a:chExt cx="864095" cy="864095"/>
          </a:xfrm>
        </p:grpSpPr>
        <p:sp>
          <p:nvSpPr>
            <p:cNvPr id="642" name="椭圆 13"/>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643" name="TextBox 39"/>
            <p:cNvSpPr txBox="1"/>
            <p:nvPr/>
          </p:nvSpPr>
          <p:spPr>
            <a:xfrm>
              <a:off x="116906" y="66426"/>
              <a:ext cx="612687"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02</a:t>
              </a:r>
            </a:p>
          </p:txBody>
        </p:sp>
      </p:grpSp>
      <p:grpSp>
        <p:nvGrpSpPr>
          <p:cNvPr id="647" name="组合 15"/>
          <p:cNvGrpSpPr/>
          <p:nvPr/>
        </p:nvGrpSpPr>
        <p:grpSpPr>
          <a:xfrm>
            <a:off x="5589313" y="5199377"/>
            <a:ext cx="864097" cy="864097"/>
            <a:chOff x="0" y="0"/>
            <a:chExt cx="864095" cy="864095"/>
          </a:xfrm>
        </p:grpSpPr>
        <p:sp>
          <p:nvSpPr>
            <p:cNvPr id="645" name="椭圆 16"/>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646" name="TextBox 42"/>
            <p:cNvSpPr txBox="1"/>
            <p:nvPr/>
          </p:nvSpPr>
          <p:spPr>
            <a:xfrm>
              <a:off x="104266" y="66712"/>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03</a:t>
              </a:r>
            </a:p>
          </p:txBody>
        </p:sp>
      </p:grpSp>
      <p:grpSp>
        <p:nvGrpSpPr>
          <p:cNvPr id="650" name="组合 18"/>
          <p:cNvGrpSpPr/>
          <p:nvPr/>
        </p:nvGrpSpPr>
        <p:grpSpPr>
          <a:xfrm>
            <a:off x="4004147" y="3616766"/>
            <a:ext cx="864097" cy="864097"/>
            <a:chOff x="0" y="0"/>
            <a:chExt cx="864095" cy="864095"/>
          </a:xfrm>
        </p:grpSpPr>
        <p:sp>
          <p:nvSpPr>
            <p:cNvPr id="648" name="椭圆 19"/>
            <p:cNvSpPr/>
            <p:nvPr/>
          </p:nvSpPr>
          <p:spPr>
            <a:xfrm>
              <a:off x="0" y="0"/>
              <a:ext cx="864096" cy="864096"/>
            </a:xfrm>
            <a:prstGeom prst="ellipse">
              <a:avLst/>
            </a:prstGeom>
            <a:solidFill>
              <a:srgbClr val="4DA6AD"/>
            </a:solidFill>
            <a:ln w="12700" cap="flat">
              <a:noFill/>
              <a:miter lim="400000"/>
            </a:ln>
            <a:effectLst/>
          </p:spPr>
          <p:txBody>
            <a:bodyPr wrap="square" lIns="45719" tIns="45719" rIns="45719" bIns="45719" numCol="1" anchor="t">
              <a:noAutofit/>
            </a:bodyPr>
            <a:lstStyle/>
            <a:p>
              <a:pPr>
                <a:defRPr>
                  <a:solidFill>
                    <a:srgbClr val="808080"/>
                  </a:solidFill>
                  <a:latin typeface="Arial"/>
                  <a:ea typeface="Arial"/>
                  <a:cs typeface="Arial"/>
                  <a:sym typeface="Arial"/>
                </a:defRPr>
              </a:pPr>
              <a:endParaRPr/>
            </a:p>
          </p:txBody>
        </p:sp>
        <p:sp>
          <p:nvSpPr>
            <p:cNvPr id="649" name="TextBox 45"/>
            <p:cNvSpPr txBox="1"/>
            <p:nvPr/>
          </p:nvSpPr>
          <p:spPr>
            <a:xfrm>
              <a:off x="86923" y="52812"/>
              <a:ext cx="612686" cy="637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rgbClr val="FFFFFF"/>
                  </a:solidFill>
                </a:defRPr>
              </a:lvl1pPr>
            </a:lstStyle>
            <a:p>
              <a:r>
                <a:t>04</a:t>
              </a:r>
            </a:p>
          </p:txBody>
        </p:sp>
      </p:grpSp>
      <p:grpSp>
        <p:nvGrpSpPr>
          <p:cNvPr id="653" name="组合 21"/>
          <p:cNvGrpSpPr/>
          <p:nvPr/>
        </p:nvGrpSpPr>
        <p:grpSpPr>
          <a:xfrm>
            <a:off x="666411" y="2462529"/>
            <a:ext cx="3553796" cy="1323341"/>
            <a:chOff x="0" y="0"/>
            <a:chExt cx="3553795" cy="1323339"/>
          </a:xfrm>
        </p:grpSpPr>
        <p:sp>
          <p:nvSpPr>
            <p:cNvPr id="651" name="矩形 22"/>
            <p:cNvSpPr txBox="1"/>
            <p:nvPr/>
          </p:nvSpPr>
          <p:spPr>
            <a:xfrm>
              <a:off x="0" y="0"/>
              <a:ext cx="2973572" cy="13233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sz="1400" b="1">
                  <a:solidFill>
                    <a:srgbClr val="808080"/>
                  </a:solidFill>
                  <a:latin typeface="微软雅黑"/>
                  <a:ea typeface="微软雅黑"/>
                  <a:cs typeface="微软雅黑"/>
                  <a:sym typeface="微软雅黑"/>
                </a:defRPr>
              </a:pPr>
              <a:r>
                <a:t>加入标题描述</a:t>
              </a:r>
            </a:p>
            <a:p>
              <a:pPr algn="r">
                <a:defRPr sz="1400">
                  <a:solidFill>
                    <a:srgbClr val="808080"/>
                  </a:solidFill>
                  <a:latin typeface="微软雅黑"/>
                  <a:ea typeface="微软雅黑"/>
                  <a:cs typeface="微软雅黑"/>
                  <a:sym typeface="微软雅黑"/>
                </a:defRPr>
              </a:pPr>
              <a:r>
                <a:t>点击此处更换文本58pic.com</a:t>
              </a:r>
            </a:p>
            <a:p>
              <a:pPr algn="r">
                <a:defRPr sz="1400">
                  <a:solidFill>
                    <a:srgbClr val="808080"/>
                  </a:solidFill>
                  <a:latin typeface="微软雅黑"/>
                  <a:ea typeface="微软雅黑"/>
                  <a:cs typeface="微软雅黑"/>
                  <a:sym typeface="微软雅黑"/>
                </a:defRPr>
              </a:pPr>
              <a:r>
                <a:t>点击此处更换文本58pic.com</a:t>
              </a:r>
            </a:p>
            <a:p>
              <a:pPr algn="r">
                <a:defRPr sz="1400">
                  <a:solidFill>
                    <a:srgbClr val="808080"/>
                  </a:solidFill>
                  <a:latin typeface="微软雅黑"/>
                  <a:ea typeface="微软雅黑"/>
                  <a:cs typeface="微软雅黑"/>
                  <a:sym typeface="微软雅黑"/>
                </a:defRPr>
              </a:pPr>
              <a:r>
                <a:t>点击此处更换文本58pic.com</a:t>
              </a:r>
            </a:p>
          </p:txBody>
        </p:sp>
        <p:sp>
          <p:nvSpPr>
            <p:cNvPr id="652" name="文本框 42"/>
            <p:cNvSpPr txBox="1"/>
            <p:nvPr/>
          </p:nvSpPr>
          <p:spPr>
            <a:xfrm>
              <a:off x="2941109" y="163634"/>
              <a:ext cx="612687"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01</a:t>
              </a:r>
            </a:p>
          </p:txBody>
        </p:sp>
      </p:grpSp>
      <p:grpSp>
        <p:nvGrpSpPr>
          <p:cNvPr id="656" name="组合 24"/>
          <p:cNvGrpSpPr/>
          <p:nvPr/>
        </p:nvGrpSpPr>
        <p:grpSpPr>
          <a:xfrm>
            <a:off x="7805570" y="2485667"/>
            <a:ext cx="3605705" cy="1323341"/>
            <a:chOff x="0" y="0"/>
            <a:chExt cx="3605704" cy="1323339"/>
          </a:xfrm>
        </p:grpSpPr>
        <p:sp>
          <p:nvSpPr>
            <p:cNvPr id="654" name="矩形 25"/>
            <p:cNvSpPr txBox="1"/>
            <p:nvPr/>
          </p:nvSpPr>
          <p:spPr>
            <a:xfrm>
              <a:off x="890437" y="0"/>
              <a:ext cx="2715268" cy="13233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1400" b="1">
                  <a:solidFill>
                    <a:srgbClr val="808080"/>
                  </a:solidFill>
                  <a:latin typeface="微软雅黑"/>
                  <a:ea typeface="微软雅黑"/>
                  <a:cs typeface="微软雅黑"/>
                  <a:sym typeface="微软雅黑"/>
                </a:defRPr>
              </a:pPr>
              <a:r>
                <a:t>加入标题描述</a:t>
              </a:r>
            </a:p>
            <a:p>
              <a:pPr>
                <a:defRPr sz="1400">
                  <a:solidFill>
                    <a:srgbClr val="808080"/>
                  </a:solidFill>
                  <a:latin typeface="微软雅黑"/>
                  <a:ea typeface="微软雅黑"/>
                  <a:cs typeface="微软雅黑"/>
                  <a:sym typeface="微软雅黑"/>
                </a:defRPr>
              </a:pPr>
              <a:r>
                <a:t>点击此处更换文本58pic.com</a:t>
              </a:r>
            </a:p>
            <a:p>
              <a:pPr>
                <a:defRPr sz="1400">
                  <a:solidFill>
                    <a:srgbClr val="808080"/>
                  </a:solidFill>
                  <a:latin typeface="微软雅黑"/>
                  <a:ea typeface="微软雅黑"/>
                  <a:cs typeface="微软雅黑"/>
                  <a:sym typeface="微软雅黑"/>
                </a:defRPr>
              </a:pPr>
              <a:r>
                <a:t>点击此处更换文本58pic.com</a:t>
              </a:r>
            </a:p>
            <a:p>
              <a:pPr>
                <a:defRPr sz="1400">
                  <a:solidFill>
                    <a:srgbClr val="808080"/>
                  </a:solidFill>
                  <a:latin typeface="微软雅黑"/>
                  <a:ea typeface="微软雅黑"/>
                  <a:cs typeface="微软雅黑"/>
                  <a:sym typeface="微软雅黑"/>
                </a:defRPr>
              </a:pPr>
              <a:r>
                <a:t>点击此处更换文本58pic.com</a:t>
              </a:r>
            </a:p>
          </p:txBody>
        </p:sp>
        <p:sp>
          <p:nvSpPr>
            <p:cNvPr id="655" name="文本框 47"/>
            <p:cNvSpPr txBox="1"/>
            <p:nvPr/>
          </p:nvSpPr>
          <p:spPr>
            <a:xfrm>
              <a:off x="0" y="15477"/>
              <a:ext cx="612686"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02</a:t>
              </a:r>
            </a:p>
          </p:txBody>
        </p:sp>
      </p:grpSp>
      <p:grpSp>
        <p:nvGrpSpPr>
          <p:cNvPr id="659" name="组合 27"/>
          <p:cNvGrpSpPr/>
          <p:nvPr/>
        </p:nvGrpSpPr>
        <p:grpSpPr>
          <a:xfrm>
            <a:off x="1012173" y="4615010"/>
            <a:ext cx="3208034" cy="1323341"/>
            <a:chOff x="0" y="0"/>
            <a:chExt cx="3208033" cy="1323339"/>
          </a:xfrm>
        </p:grpSpPr>
        <p:sp>
          <p:nvSpPr>
            <p:cNvPr id="657" name="矩形 28"/>
            <p:cNvSpPr txBox="1"/>
            <p:nvPr/>
          </p:nvSpPr>
          <p:spPr>
            <a:xfrm>
              <a:off x="0" y="0"/>
              <a:ext cx="2744079" cy="13233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sz="1400" b="1">
                  <a:solidFill>
                    <a:srgbClr val="808080"/>
                  </a:solidFill>
                  <a:latin typeface="微软雅黑"/>
                  <a:ea typeface="微软雅黑"/>
                  <a:cs typeface="微软雅黑"/>
                  <a:sym typeface="微软雅黑"/>
                </a:defRPr>
              </a:pPr>
              <a:r>
                <a:t>加入标题描述</a:t>
              </a:r>
            </a:p>
            <a:p>
              <a:pPr algn="r">
                <a:defRPr sz="1400">
                  <a:solidFill>
                    <a:srgbClr val="808080"/>
                  </a:solidFill>
                  <a:latin typeface="微软雅黑"/>
                  <a:ea typeface="微软雅黑"/>
                  <a:cs typeface="微软雅黑"/>
                  <a:sym typeface="微软雅黑"/>
                </a:defRPr>
              </a:pPr>
              <a:r>
                <a:t>点击此处更换文本58pic.com</a:t>
              </a:r>
            </a:p>
            <a:p>
              <a:pPr algn="r">
                <a:defRPr sz="1400">
                  <a:solidFill>
                    <a:srgbClr val="808080"/>
                  </a:solidFill>
                  <a:latin typeface="微软雅黑"/>
                  <a:ea typeface="微软雅黑"/>
                  <a:cs typeface="微软雅黑"/>
                  <a:sym typeface="微软雅黑"/>
                </a:defRPr>
              </a:pPr>
              <a:r>
                <a:t>点击此处更换文本58pic.com</a:t>
              </a:r>
            </a:p>
            <a:p>
              <a:pPr algn="r">
                <a:defRPr sz="1400">
                  <a:solidFill>
                    <a:srgbClr val="808080"/>
                  </a:solidFill>
                  <a:latin typeface="微软雅黑"/>
                  <a:ea typeface="微软雅黑"/>
                  <a:cs typeface="微软雅黑"/>
                  <a:sym typeface="微软雅黑"/>
                </a:defRPr>
              </a:pPr>
              <a:r>
                <a:t>点击此处更换文本58pic.com</a:t>
              </a:r>
            </a:p>
          </p:txBody>
        </p:sp>
        <p:sp>
          <p:nvSpPr>
            <p:cNvPr id="658" name="文本框 52"/>
            <p:cNvSpPr txBox="1"/>
            <p:nvPr/>
          </p:nvSpPr>
          <p:spPr>
            <a:xfrm>
              <a:off x="2595347" y="114347"/>
              <a:ext cx="612687"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04</a:t>
              </a:r>
            </a:p>
          </p:txBody>
        </p:sp>
      </p:grpSp>
      <p:grpSp>
        <p:nvGrpSpPr>
          <p:cNvPr id="662" name="组合 30"/>
          <p:cNvGrpSpPr/>
          <p:nvPr/>
        </p:nvGrpSpPr>
        <p:grpSpPr>
          <a:xfrm>
            <a:off x="7805570" y="4587497"/>
            <a:ext cx="3970913" cy="1323341"/>
            <a:chOff x="0" y="0"/>
            <a:chExt cx="3970911" cy="1323339"/>
          </a:xfrm>
        </p:grpSpPr>
        <p:sp>
          <p:nvSpPr>
            <p:cNvPr id="660" name="矩形 31"/>
            <p:cNvSpPr txBox="1"/>
            <p:nvPr/>
          </p:nvSpPr>
          <p:spPr>
            <a:xfrm>
              <a:off x="890437" y="0"/>
              <a:ext cx="3080475" cy="13233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1400" b="1">
                  <a:solidFill>
                    <a:srgbClr val="808080"/>
                  </a:solidFill>
                  <a:latin typeface="微软雅黑"/>
                  <a:ea typeface="微软雅黑"/>
                  <a:cs typeface="微软雅黑"/>
                  <a:sym typeface="微软雅黑"/>
                </a:defRPr>
              </a:pPr>
              <a:r>
                <a:t>加入标题描述</a:t>
              </a:r>
            </a:p>
            <a:p>
              <a:pPr>
                <a:defRPr sz="1400">
                  <a:solidFill>
                    <a:srgbClr val="808080"/>
                  </a:solidFill>
                  <a:latin typeface="微软雅黑"/>
                  <a:ea typeface="微软雅黑"/>
                  <a:cs typeface="微软雅黑"/>
                  <a:sym typeface="微软雅黑"/>
                </a:defRPr>
              </a:pPr>
              <a:r>
                <a:t>点击此处更换文本58pic.com</a:t>
              </a:r>
            </a:p>
            <a:p>
              <a:pPr>
                <a:defRPr sz="1400">
                  <a:solidFill>
                    <a:srgbClr val="808080"/>
                  </a:solidFill>
                  <a:latin typeface="微软雅黑"/>
                  <a:ea typeface="微软雅黑"/>
                  <a:cs typeface="微软雅黑"/>
                  <a:sym typeface="微软雅黑"/>
                </a:defRPr>
              </a:pPr>
              <a:r>
                <a:t>点击此处更换文本58pic.com</a:t>
              </a:r>
            </a:p>
            <a:p>
              <a:pPr>
                <a:defRPr sz="1400">
                  <a:solidFill>
                    <a:srgbClr val="808080"/>
                  </a:solidFill>
                  <a:latin typeface="微软雅黑"/>
                  <a:ea typeface="微软雅黑"/>
                  <a:cs typeface="微软雅黑"/>
                  <a:sym typeface="微软雅黑"/>
                </a:defRPr>
              </a:pPr>
              <a:r>
                <a:t>点击此处更换文本58pic.com</a:t>
              </a:r>
            </a:p>
          </p:txBody>
        </p:sp>
        <p:sp>
          <p:nvSpPr>
            <p:cNvPr id="661" name="文本框 57"/>
            <p:cNvSpPr txBox="1"/>
            <p:nvPr/>
          </p:nvSpPr>
          <p:spPr>
            <a:xfrm>
              <a:off x="0" y="17875"/>
              <a:ext cx="612686"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i="1">
                  <a:solidFill>
                    <a:srgbClr val="808080"/>
                  </a:solidFill>
                  <a:latin typeface="微软雅黑"/>
                  <a:ea typeface="微软雅黑"/>
                  <a:cs typeface="微软雅黑"/>
                  <a:sym typeface="微软雅黑"/>
                </a:defRPr>
              </a:lvl1pPr>
            </a:lstStyle>
            <a:p>
              <a:r>
                <a:t>03</a:t>
              </a:r>
            </a:p>
          </p:txBody>
        </p:sp>
      </p:grpSp>
    </p:spTree>
  </p:cSld>
  <p:clrMapOvr>
    <a:masterClrMapping/>
  </p:clrMapOvr>
  <mc:AlternateContent xmlns:mc="http://schemas.openxmlformats.org/markup-compatibility/2006" xmlns:p14="http://schemas.microsoft.com/office/powerpoint/2010/main">
    <mc:Choice Requires="p14">
      <p:transition spd="med" p14:dur="580" advClick="0" advTm="100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36"/>
                                        </p:tgtEl>
                                        <p:attrNameLst>
                                          <p:attrName>style.visibility</p:attrName>
                                        </p:attrNameLst>
                                      </p:cBhvr>
                                      <p:to>
                                        <p:strVal val="visible"/>
                                      </p:to>
                                    </p:set>
                                    <p:anim calcmode="lin" valueType="num">
                                      <p:cBhvr>
                                        <p:cTn id="7" dur="500" fill="hold"/>
                                        <p:tgtEl>
                                          <p:spTgt spid="636"/>
                                        </p:tgtEl>
                                        <p:attrNameLst>
                                          <p:attrName>ppt_x</p:attrName>
                                        </p:attrNameLst>
                                      </p:cBhvr>
                                      <p:tavLst>
                                        <p:tav tm="0">
                                          <p:val>
                                            <p:strVal val="0-#ppt_w/2"/>
                                          </p:val>
                                        </p:tav>
                                        <p:tav tm="100000">
                                          <p:val>
                                            <p:strVal val="#ppt_x"/>
                                          </p:val>
                                        </p:tav>
                                      </p:tavLst>
                                    </p:anim>
                                    <p:anim calcmode="lin" valueType="num">
                                      <p:cBhvr>
                                        <p:cTn id="8" dur="500" fill="hold"/>
                                        <p:tgtEl>
                                          <p:spTgt spid="6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41"/>
                                        </p:tgtEl>
                                        <p:attrNameLst>
                                          <p:attrName>style.visibility</p:attrName>
                                        </p:attrNameLst>
                                      </p:cBhvr>
                                      <p:to>
                                        <p:strVal val="visible"/>
                                      </p:to>
                                    </p:set>
                                    <p:anim calcmode="lin" valueType="num">
                                      <p:cBhvr>
                                        <p:cTn id="12" dur="500" fill="hold"/>
                                        <p:tgtEl>
                                          <p:spTgt spid="641"/>
                                        </p:tgtEl>
                                        <p:attrNameLst>
                                          <p:attrName>ppt_w</p:attrName>
                                        </p:attrNameLst>
                                      </p:cBhvr>
                                      <p:tavLst>
                                        <p:tav tm="0">
                                          <p:val>
                                            <p:fltVal val="0"/>
                                          </p:val>
                                        </p:tav>
                                        <p:tav tm="100000">
                                          <p:val>
                                            <p:strVal val="#ppt_w"/>
                                          </p:val>
                                        </p:tav>
                                      </p:tavLst>
                                    </p:anim>
                                    <p:anim calcmode="lin" valueType="num">
                                      <p:cBhvr>
                                        <p:cTn id="13" dur="500" fill="hold"/>
                                        <p:tgtEl>
                                          <p:spTgt spid="64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637"/>
                                        </p:tgtEl>
                                        <p:attrNameLst>
                                          <p:attrName>style.visibility</p:attrName>
                                        </p:attrNameLst>
                                      </p:cBhvr>
                                      <p:to>
                                        <p:strVal val="visible"/>
                                      </p:to>
                                    </p:set>
                                    <p:anim calcmode="lin" valueType="num">
                                      <p:cBhvr>
                                        <p:cTn id="17" dur="500" fill="hold"/>
                                        <p:tgtEl>
                                          <p:spTgt spid="637"/>
                                        </p:tgtEl>
                                        <p:attrNameLst>
                                          <p:attrName>ppt_w</p:attrName>
                                        </p:attrNameLst>
                                      </p:cBhvr>
                                      <p:tavLst>
                                        <p:tav tm="0">
                                          <p:val>
                                            <p:fltVal val="0"/>
                                          </p:val>
                                        </p:tav>
                                        <p:tav tm="100000">
                                          <p:val>
                                            <p:strVal val="#ppt_w"/>
                                          </p:val>
                                        </p:tav>
                                      </p:tavLst>
                                    </p:anim>
                                    <p:anim calcmode="lin" valueType="num">
                                      <p:cBhvr>
                                        <p:cTn id="18" dur="500" fill="hold"/>
                                        <p:tgtEl>
                                          <p:spTgt spid="63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5" presetClass="entr" presetSubtype="12" fill="hold" grpId="4" nodeType="afterEffect">
                                  <p:stCondLst>
                                    <p:cond delay="0"/>
                                  </p:stCondLst>
                                  <p:iterate>
                                    <p:tmAbs val="0"/>
                                  </p:iterate>
                                  <p:childTnLst>
                                    <p:set>
                                      <p:cBhvr>
                                        <p:cTn id="21" fill="hold"/>
                                        <p:tgtEl>
                                          <p:spTgt spid="640"/>
                                        </p:tgtEl>
                                        <p:attrNameLst>
                                          <p:attrName>style.visibility</p:attrName>
                                        </p:attrNameLst>
                                      </p:cBhvr>
                                      <p:to>
                                        <p:strVal val="visible"/>
                                      </p:to>
                                    </p:set>
                                    <p:anim calcmode="lin" valueType="num">
                                      <p:cBhvr>
                                        <p:cTn id="22" dur="1000" fill="hold"/>
                                        <p:tgtEl>
                                          <p:spTgt spid="640"/>
                                        </p:tgtEl>
                                        <p:attrNameLst>
                                          <p:attrName>ppt_w</p:attrName>
                                        </p:attrNameLst>
                                      </p:cBhvr>
                                      <p:tavLst>
                                        <p:tav tm="0">
                                          <p:val>
                                            <p:fltVal val="0"/>
                                          </p:val>
                                        </p:tav>
                                        <p:tav tm="100000">
                                          <p:val>
                                            <p:strVal val="#ppt_w"/>
                                          </p:val>
                                        </p:tav>
                                      </p:tavLst>
                                    </p:anim>
                                    <p:anim calcmode="lin" valueType="num">
                                      <p:cBhvr>
                                        <p:cTn id="23" dur="1000" fill="hold"/>
                                        <p:tgtEl>
                                          <p:spTgt spid="640"/>
                                        </p:tgtEl>
                                        <p:attrNameLst>
                                          <p:attrName>ppt_h</p:attrName>
                                        </p:attrNameLst>
                                      </p:cBhvr>
                                      <p:tavLst>
                                        <p:tav tm="0">
                                          <p:val>
                                            <p:fltVal val="0"/>
                                          </p:val>
                                        </p:tav>
                                        <p:tav tm="100000">
                                          <p:val>
                                            <p:strVal val="#ppt_h"/>
                                          </p:val>
                                        </p:tav>
                                      </p:tavLst>
                                    </p:anim>
                                    <p:anim calcmode="lin" valueType="num">
                                      <p:cBhvr>
                                        <p:cTn id="24" dur="1000" fill="hold"/>
                                        <p:tgtEl>
                                          <p:spTgt spid="640"/>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640"/>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500"/>
                            </p:stCondLst>
                            <p:childTnLst>
                              <p:par>
                                <p:cTn id="27" presetID="15" presetClass="entr" presetSubtype="12" fill="hold" grpId="5" nodeType="afterEffect">
                                  <p:stCondLst>
                                    <p:cond delay="200"/>
                                  </p:stCondLst>
                                  <p:iterate>
                                    <p:tmAbs val="0"/>
                                  </p:iterate>
                                  <p:childTnLst>
                                    <p:set>
                                      <p:cBhvr>
                                        <p:cTn id="28" fill="hold"/>
                                        <p:tgtEl>
                                          <p:spTgt spid="644"/>
                                        </p:tgtEl>
                                        <p:attrNameLst>
                                          <p:attrName>style.visibility</p:attrName>
                                        </p:attrNameLst>
                                      </p:cBhvr>
                                      <p:to>
                                        <p:strVal val="visible"/>
                                      </p:to>
                                    </p:set>
                                    <p:anim calcmode="lin" valueType="num">
                                      <p:cBhvr>
                                        <p:cTn id="29" dur="1000" fill="hold"/>
                                        <p:tgtEl>
                                          <p:spTgt spid="644"/>
                                        </p:tgtEl>
                                        <p:attrNameLst>
                                          <p:attrName>ppt_w</p:attrName>
                                        </p:attrNameLst>
                                      </p:cBhvr>
                                      <p:tavLst>
                                        <p:tav tm="0">
                                          <p:val>
                                            <p:fltVal val="0"/>
                                          </p:val>
                                        </p:tav>
                                        <p:tav tm="100000">
                                          <p:val>
                                            <p:strVal val="#ppt_w"/>
                                          </p:val>
                                        </p:tav>
                                      </p:tavLst>
                                    </p:anim>
                                    <p:anim calcmode="lin" valueType="num">
                                      <p:cBhvr>
                                        <p:cTn id="30" dur="1000" fill="hold"/>
                                        <p:tgtEl>
                                          <p:spTgt spid="644"/>
                                        </p:tgtEl>
                                        <p:attrNameLst>
                                          <p:attrName>ppt_h</p:attrName>
                                        </p:attrNameLst>
                                      </p:cBhvr>
                                      <p:tavLst>
                                        <p:tav tm="0">
                                          <p:val>
                                            <p:fltVal val="0"/>
                                          </p:val>
                                        </p:tav>
                                        <p:tav tm="100000">
                                          <p:val>
                                            <p:strVal val="#ppt_h"/>
                                          </p:val>
                                        </p:tav>
                                      </p:tavLst>
                                    </p:anim>
                                    <p:anim calcmode="lin" valueType="num">
                                      <p:cBhvr>
                                        <p:cTn id="31" dur="1000" fill="hold"/>
                                        <p:tgtEl>
                                          <p:spTgt spid="64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644"/>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3700"/>
                            </p:stCondLst>
                            <p:childTnLst>
                              <p:par>
                                <p:cTn id="34" presetID="15" presetClass="entr" presetSubtype="12" fill="hold" grpId="6" nodeType="afterEffect">
                                  <p:stCondLst>
                                    <p:cond delay="400"/>
                                  </p:stCondLst>
                                  <p:iterate>
                                    <p:tmAbs val="0"/>
                                  </p:iterate>
                                  <p:childTnLst>
                                    <p:set>
                                      <p:cBhvr>
                                        <p:cTn id="35" fill="hold"/>
                                        <p:tgtEl>
                                          <p:spTgt spid="647"/>
                                        </p:tgtEl>
                                        <p:attrNameLst>
                                          <p:attrName>style.visibility</p:attrName>
                                        </p:attrNameLst>
                                      </p:cBhvr>
                                      <p:to>
                                        <p:strVal val="visible"/>
                                      </p:to>
                                    </p:set>
                                    <p:anim calcmode="lin" valueType="num">
                                      <p:cBhvr>
                                        <p:cTn id="36" dur="1000" fill="hold"/>
                                        <p:tgtEl>
                                          <p:spTgt spid="647"/>
                                        </p:tgtEl>
                                        <p:attrNameLst>
                                          <p:attrName>ppt_w</p:attrName>
                                        </p:attrNameLst>
                                      </p:cBhvr>
                                      <p:tavLst>
                                        <p:tav tm="0">
                                          <p:val>
                                            <p:fltVal val="0"/>
                                          </p:val>
                                        </p:tav>
                                        <p:tav tm="100000">
                                          <p:val>
                                            <p:strVal val="#ppt_w"/>
                                          </p:val>
                                        </p:tav>
                                      </p:tavLst>
                                    </p:anim>
                                    <p:anim calcmode="lin" valueType="num">
                                      <p:cBhvr>
                                        <p:cTn id="37" dur="1000" fill="hold"/>
                                        <p:tgtEl>
                                          <p:spTgt spid="647"/>
                                        </p:tgtEl>
                                        <p:attrNameLst>
                                          <p:attrName>ppt_h</p:attrName>
                                        </p:attrNameLst>
                                      </p:cBhvr>
                                      <p:tavLst>
                                        <p:tav tm="0">
                                          <p:val>
                                            <p:fltVal val="0"/>
                                          </p:val>
                                        </p:tav>
                                        <p:tav tm="100000">
                                          <p:val>
                                            <p:strVal val="#ppt_h"/>
                                          </p:val>
                                        </p:tav>
                                      </p:tavLst>
                                    </p:anim>
                                    <p:anim calcmode="lin" valueType="num">
                                      <p:cBhvr>
                                        <p:cTn id="38" dur="1000" fill="hold"/>
                                        <p:tgtEl>
                                          <p:spTgt spid="647"/>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647"/>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5100"/>
                            </p:stCondLst>
                            <p:childTnLst>
                              <p:par>
                                <p:cTn id="41" presetID="15" presetClass="entr" presetSubtype="12" fill="hold" grpId="7" nodeType="afterEffect">
                                  <p:stCondLst>
                                    <p:cond delay="600"/>
                                  </p:stCondLst>
                                  <p:iterate>
                                    <p:tmAbs val="0"/>
                                  </p:iterate>
                                  <p:childTnLst>
                                    <p:set>
                                      <p:cBhvr>
                                        <p:cTn id="42" fill="hold"/>
                                        <p:tgtEl>
                                          <p:spTgt spid="650"/>
                                        </p:tgtEl>
                                        <p:attrNameLst>
                                          <p:attrName>style.visibility</p:attrName>
                                        </p:attrNameLst>
                                      </p:cBhvr>
                                      <p:to>
                                        <p:strVal val="visible"/>
                                      </p:to>
                                    </p:set>
                                    <p:anim calcmode="lin" valueType="num">
                                      <p:cBhvr>
                                        <p:cTn id="43" dur="1000" fill="hold"/>
                                        <p:tgtEl>
                                          <p:spTgt spid="650"/>
                                        </p:tgtEl>
                                        <p:attrNameLst>
                                          <p:attrName>ppt_w</p:attrName>
                                        </p:attrNameLst>
                                      </p:cBhvr>
                                      <p:tavLst>
                                        <p:tav tm="0">
                                          <p:val>
                                            <p:fltVal val="0"/>
                                          </p:val>
                                        </p:tav>
                                        <p:tav tm="100000">
                                          <p:val>
                                            <p:strVal val="#ppt_w"/>
                                          </p:val>
                                        </p:tav>
                                      </p:tavLst>
                                    </p:anim>
                                    <p:anim calcmode="lin" valueType="num">
                                      <p:cBhvr>
                                        <p:cTn id="44" dur="1000" fill="hold"/>
                                        <p:tgtEl>
                                          <p:spTgt spid="650"/>
                                        </p:tgtEl>
                                        <p:attrNameLst>
                                          <p:attrName>ppt_h</p:attrName>
                                        </p:attrNameLst>
                                      </p:cBhvr>
                                      <p:tavLst>
                                        <p:tav tm="0">
                                          <p:val>
                                            <p:fltVal val="0"/>
                                          </p:val>
                                        </p:tav>
                                        <p:tav tm="100000">
                                          <p:val>
                                            <p:strVal val="#ppt_h"/>
                                          </p:val>
                                        </p:tav>
                                      </p:tavLst>
                                    </p:anim>
                                    <p:anim calcmode="lin" valueType="num">
                                      <p:cBhvr>
                                        <p:cTn id="45" dur="1000" fill="hold"/>
                                        <p:tgtEl>
                                          <p:spTgt spid="650"/>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650"/>
                                        </p:tgtEl>
                                        <p:attrNameLst>
                                          <p:attrName>ppt_y</p:attrName>
                                        </p:attrNameLst>
                                      </p:cBhvr>
                                      <p:tavLst>
                                        <p:tav tm="0" fmla="#ppt_y+(sin(-2*pi*(1-$))*-#ppt_x+cos(-2*pi*(1-$))*(1-#ppt_y))*(1-$)">
                                          <p:val>
                                            <p:fltVal val="0"/>
                                          </p:val>
                                        </p:tav>
                                        <p:tav tm="100000">
                                          <p:val>
                                            <p:fltVal val="1"/>
                                          </p:val>
                                        </p:tav>
                                      </p:tavLst>
                                    </p:anim>
                                  </p:childTnLst>
                                </p:cTn>
                              </p:par>
                            </p:childTnLst>
                          </p:cTn>
                        </p:par>
                        <p:par>
                          <p:cTn id="47" fill="hold">
                            <p:stCondLst>
                              <p:cond delay="6700"/>
                            </p:stCondLst>
                            <p:childTnLst>
                              <p:par>
                                <p:cTn id="48" presetID="9" presetClass="entr" fill="hold" grpId="8" nodeType="afterEffect">
                                  <p:stCondLst>
                                    <p:cond delay="0"/>
                                  </p:stCondLst>
                                  <p:iterate>
                                    <p:tmAbs val="0"/>
                                  </p:iterate>
                                  <p:childTnLst>
                                    <p:set>
                                      <p:cBhvr>
                                        <p:cTn id="49" fill="hold"/>
                                        <p:tgtEl>
                                          <p:spTgt spid="653"/>
                                        </p:tgtEl>
                                        <p:attrNameLst>
                                          <p:attrName>style.visibility</p:attrName>
                                        </p:attrNameLst>
                                      </p:cBhvr>
                                      <p:to>
                                        <p:strVal val="visible"/>
                                      </p:to>
                                    </p:set>
                                    <p:animEffect transition="in" filter="dissolve">
                                      <p:cBhvr>
                                        <p:cTn id="50" dur="250"/>
                                        <p:tgtEl>
                                          <p:spTgt spid="653"/>
                                        </p:tgtEl>
                                      </p:cBhvr>
                                    </p:animEffect>
                                  </p:childTnLst>
                                </p:cTn>
                              </p:par>
                            </p:childTnLst>
                          </p:cTn>
                        </p:par>
                        <p:par>
                          <p:cTn id="51" fill="hold">
                            <p:stCondLst>
                              <p:cond delay="6950"/>
                            </p:stCondLst>
                            <p:childTnLst>
                              <p:par>
                                <p:cTn id="52" presetID="9" presetClass="entr" fill="hold" grpId="9" nodeType="afterEffect">
                                  <p:stCondLst>
                                    <p:cond delay="0"/>
                                  </p:stCondLst>
                                  <p:iterate>
                                    <p:tmAbs val="0"/>
                                  </p:iterate>
                                  <p:childTnLst>
                                    <p:set>
                                      <p:cBhvr>
                                        <p:cTn id="53" fill="hold"/>
                                        <p:tgtEl>
                                          <p:spTgt spid="656"/>
                                        </p:tgtEl>
                                        <p:attrNameLst>
                                          <p:attrName>style.visibility</p:attrName>
                                        </p:attrNameLst>
                                      </p:cBhvr>
                                      <p:to>
                                        <p:strVal val="visible"/>
                                      </p:to>
                                    </p:set>
                                    <p:animEffect transition="in" filter="dissolve">
                                      <p:cBhvr>
                                        <p:cTn id="54" dur="250"/>
                                        <p:tgtEl>
                                          <p:spTgt spid="656"/>
                                        </p:tgtEl>
                                      </p:cBhvr>
                                    </p:animEffect>
                                  </p:childTnLst>
                                </p:cTn>
                              </p:par>
                            </p:childTnLst>
                          </p:cTn>
                        </p:par>
                        <p:par>
                          <p:cTn id="55" fill="hold">
                            <p:stCondLst>
                              <p:cond delay="7200"/>
                            </p:stCondLst>
                            <p:childTnLst>
                              <p:par>
                                <p:cTn id="56" presetID="9" presetClass="entr" fill="hold" grpId="10" nodeType="afterEffect">
                                  <p:stCondLst>
                                    <p:cond delay="0"/>
                                  </p:stCondLst>
                                  <p:iterate>
                                    <p:tmAbs val="0"/>
                                  </p:iterate>
                                  <p:childTnLst>
                                    <p:set>
                                      <p:cBhvr>
                                        <p:cTn id="57" fill="hold"/>
                                        <p:tgtEl>
                                          <p:spTgt spid="659"/>
                                        </p:tgtEl>
                                        <p:attrNameLst>
                                          <p:attrName>style.visibility</p:attrName>
                                        </p:attrNameLst>
                                      </p:cBhvr>
                                      <p:to>
                                        <p:strVal val="visible"/>
                                      </p:to>
                                    </p:set>
                                    <p:animEffect transition="in" filter="dissolve">
                                      <p:cBhvr>
                                        <p:cTn id="58" dur="250"/>
                                        <p:tgtEl>
                                          <p:spTgt spid="659"/>
                                        </p:tgtEl>
                                      </p:cBhvr>
                                    </p:animEffect>
                                  </p:childTnLst>
                                </p:cTn>
                              </p:par>
                            </p:childTnLst>
                          </p:cTn>
                        </p:par>
                        <p:par>
                          <p:cTn id="59" fill="hold">
                            <p:stCondLst>
                              <p:cond delay="7450"/>
                            </p:stCondLst>
                            <p:childTnLst>
                              <p:par>
                                <p:cTn id="60" presetID="9" presetClass="entr" fill="hold" grpId="11" nodeType="afterEffect">
                                  <p:stCondLst>
                                    <p:cond delay="0"/>
                                  </p:stCondLst>
                                  <p:iterate>
                                    <p:tmAbs val="0"/>
                                  </p:iterate>
                                  <p:childTnLst>
                                    <p:set>
                                      <p:cBhvr>
                                        <p:cTn id="61" fill="hold"/>
                                        <p:tgtEl>
                                          <p:spTgt spid="662"/>
                                        </p:tgtEl>
                                        <p:attrNameLst>
                                          <p:attrName>style.visibility</p:attrName>
                                        </p:attrNameLst>
                                      </p:cBhvr>
                                      <p:to>
                                        <p:strVal val="visible"/>
                                      </p:to>
                                    </p:set>
                                    <p:animEffect transition="in" filter="dissolve">
                                      <p:cBhvr>
                                        <p:cTn id="62" dur="25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1" animBg="1" advAuto="0"/>
      <p:bldP spid="637" grpId="3" animBg="1" advAuto="0"/>
      <p:bldP spid="640" grpId="4" animBg="1" advAuto="0"/>
      <p:bldP spid="641" grpId="2" animBg="1" advAuto="0"/>
      <p:bldP spid="644" grpId="5" animBg="1" advAuto="0"/>
      <p:bldP spid="647" grpId="6" animBg="1" advAuto="0"/>
      <p:bldP spid="650" grpId="7" animBg="1" advAuto="0"/>
      <p:bldP spid="653" grpId="8" animBg="1" advAuto="0"/>
      <p:bldP spid="656" grpId="9" animBg="1" advAuto="0"/>
      <p:bldP spid="659" grpId="10" animBg="1" advAuto="0"/>
      <p:bldP spid="662" grpId="1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Text Placeholder 3"/>
          <p:cNvSpPr txBox="1"/>
          <p:nvPr/>
        </p:nvSpPr>
        <p:spPr>
          <a:xfrm>
            <a:off x="2108200" y="681243"/>
            <a:ext cx="7975600"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4DA6AD"/>
                </a:solidFill>
                <a:latin typeface="微软雅黑"/>
                <a:ea typeface="微软雅黑"/>
                <a:cs typeface="微软雅黑"/>
                <a:sym typeface="微软雅黑"/>
              </a:defRPr>
            </a:pPr>
            <a:r>
              <a:t>版权声明 | 感谢您支持原创设计事业，支持设计版权产品</a:t>
            </a:r>
          </a:p>
        </p:txBody>
      </p:sp>
      <p:sp>
        <p:nvSpPr>
          <p:cNvPr id="665" name="Text Placeholder 4"/>
          <p:cNvSpPr txBox="1"/>
          <p:nvPr/>
        </p:nvSpPr>
        <p:spPr>
          <a:xfrm>
            <a:off x="1117424" y="1519520"/>
            <a:ext cx="10490377" cy="1234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30000"/>
              </a:lnSpc>
              <a:spcBef>
                <a:spcPts val="1200"/>
              </a:spcBef>
              <a:defRPr spc="300">
                <a:solidFill>
                  <a:srgbClr val="808080"/>
                </a:solidFill>
                <a:latin typeface="微软雅黑"/>
                <a:ea typeface="微软雅黑"/>
                <a:cs typeface="微软雅黑"/>
                <a:sym typeface="微软雅黑"/>
              </a:defRPr>
            </a:pPr>
            <a:r>
              <a:t>感谢您下载千图网原创PPT模板，为了您和千图网以及原创作者的利益，请勿复制、传播、销售，否则将承担法律责任！千图网将对作品进行维权，按照传播下载次数的十倍进行索取赔偿金！</a:t>
            </a:r>
          </a:p>
        </p:txBody>
      </p:sp>
      <p:sp>
        <p:nvSpPr>
          <p:cNvPr id="666" name="Text Placeholder 4"/>
          <p:cNvSpPr txBox="1"/>
          <p:nvPr/>
        </p:nvSpPr>
        <p:spPr>
          <a:xfrm>
            <a:off x="1117424" y="2930782"/>
            <a:ext cx="10490377" cy="416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lnSpc>
                <a:spcPct val="130000"/>
              </a:lnSpc>
              <a:spcBef>
                <a:spcPts val="1200"/>
              </a:spcBef>
              <a:buSzPct val="100000"/>
              <a:buAutoNum type="alphaLcPeriod"/>
              <a:defRPr spc="300">
                <a:solidFill>
                  <a:srgbClr val="808080"/>
                </a:solidFill>
                <a:latin typeface="微软雅黑"/>
                <a:ea typeface="微软雅黑"/>
                <a:cs typeface="微软雅黑"/>
                <a:sym typeface="微软雅黑"/>
              </a:defRPr>
            </a:pPr>
            <a:r>
              <a:t>千图网网站出售的PPT模版是免版税类（RF：Royalty-free）正版受《中华人民共和国著作法》和《世界版权公约》的保护，作品的所有权、版权和著作权归千图网所有，您下载的是PPT模版素材使用权。</a:t>
            </a:r>
            <a:endParaRPr sz="2800" spc="466"/>
          </a:p>
          <a:p>
            <a:pPr marL="342900" indent="-342900">
              <a:lnSpc>
                <a:spcPct val="130000"/>
              </a:lnSpc>
              <a:spcBef>
                <a:spcPts val="1200"/>
              </a:spcBef>
              <a:buSzPct val="100000"/>
              <a:buAutoNum type="alphaLcPeriod"/>
              <a:defRPr spc="300">
                <a:solidFill>
                  <a:srgbClr val="808080"/>
                </a:solidFill>
                <a:latin typeface="微软雅黑"/>
                <a:ea typeface="微软雅黑"/>
                <a:cs typeface="微软雅黑"/>
                <a:sym typeface="微软雅黑"/>
              </a:defRPr>
            </a:pPr>
            <a:r>
              <a:t>不得将千图网的PPT模版、PPT素材，本身用于再出售，或出租、出借、转让、分销、发布及作为礼物供他人使用，不得转授权、出卖、转让本协议或本协议中的权利。</a:t>
            </a:r>
            <a:endParaRPr sz="2800" spc="466"/>
          </a:p>
          <a:p>
            <a:pPr marL="342900" indent="-342900">
              <a:lnSpc>
                <a:spcPct val="130000"/>
              </a:lnSpc>
              <a:spcBef>
                <a:spcPts val="1200"/>
              </a:spcBef>
              <a:buSzPct val="100000"/>
              <a:buAutoNum type="alphaLcPeriod"/>
              <a:defRPr spc="300">
                <a:solidFill>
                  <a:srgbClr val="808080"/>
                </a:solidFill>
                <a:latin typeface="微软雅黑"/>
                <a:ea typeface="微软雅黑"/>
                <a:cs typeface="微软雅黑"/>
                <a:sym typeface="微软雅黑"/>
              </a:defRPr>
            </a:pPr>
            <a:r>
              <a:t>禁止把作品纳入商标或服务标记。</a:t>
            </a:r>
            <a:endParaRPr sz="2800" spc="466"/>
          </a:p>
          <a:p>
            <a:pPr marL="342900" indent="-342900">
              <a:lnSpc>
                <a:spcPct val="130000"/>
              </a:lnSpc>
              <a:spcBef>
                <a:spcPts val="1200"/>
              </a:spcBef>
              <a:buSzPct val="100000"/>
              <a:buAutoNum type="alphaLcPeriod"/>
              <a:defRPr spc="300">
                <a:solidFill>
                  <a:srgbClr val="808080"/>
                </a:solidFill>
                <a:latin typeface="微软雅黑"/>
                <a:ea typeface="微软雅黑"/>
                <a:cs typeface="微软雅黑"/>
                <a:sym typeface="微软雅黑"/>
              </a:defRPr>
            </a:pPr>
            <a:r>
              <a:t>禁止用户用下载格式在网上传播作品。或者作品可以让第三方单独付费或共享免费下载、或通过转移电话服务系统传播。</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组合 20"/>
          <p:cNvGrpSpPr/>
          <p:nvPr/>
        </p:nvGrpSpPr>
        <p:grpSpPr>
          <a:xfrm>
            <a:off x="3673475" y="799147"/>
            <a:ext cx="4883405" cy="1408113"/>
            <a:chOff x="0" y="0"/>
            <a:chExt cx="4883404" cy="1408112"/>
          </a:xfrm>
        </p:grpSpPr>
        <p:sp>
          <p:nvSpPr>
            <p:cNvPr id="668" name="任意多边形: 形状 21"/>
            <p:cNvSpPr/>
            <p:nvPr/>
          </p:nvSpPr>
          <p:spPr>
            <a:xfrm rot="16200000">
              <a:off x="3096975" y="-378317"/>
              <a:ext cx="1408113" cy="21647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29" y="0"/>
                  </a:lnTo>
                  <a:lnTo>
                    <a:pt x="929" y="20825"/>
                  </a:lnTo>
                  <a:lnTo>
                    <a:pt x="20671" y="20825"/>
                  </a:lnTo>
                  <a:lnTo>
                    <a:pt x="20671" y="0"/>
                  </a:lnTo>
                  <a:lnTo>
                    <a:pt x="21600" y="0"/>
                  </a:lnTo>
                  <a:lnTo>
                    <a:pt x="21600" y="21600"/>
                  </a:lnTo>
                  <a:lnTo>
                    <a:pt x="0" y="21600"/>
                  </a:lnTo>
                  <a:lnTo>
                    <a:pt x="0" y="0"/>
                  </a:lnTo>
                  <a:close/>
                </a:path>
              </a:pathLst>
            </a:custGeom>
            <a:solidFill>
              <a:srgbClr val="4DA6AD"/>
            </a:solidFill>
            <a:ln w="12700" cap="flat">
              <a:noFill/>
              <a:miter lim="400000"/>
            </a:ln>
            <a:effectLst/>
          </p:spPr>
          <p:txBody>
            <a:bodyPr wrap="square" lIns="45719" tIns="45719" rIns="45719" bIns="45719" numCol="1" anchor="ctr">
              <a:noAutofit/>
            </a:bodyPr>
            <a:lstStyle/>
            <a:p>
              <a:pPr algn="ctr"/>
              <a:endParaRPr/>
            </a:p>
          </p:txBody>
        </p:sp>
        <p:sp>
          <p:nvSpPr>
            <p:cNvPr id="669" name="任意多边形: 形状 22"/>
            <p:cNvSpPr/>
            <p:nvPr/>
          </p:nvSpPr>
          <p:spPr>
            <a:xfrm rot="16200000">
              <a:off x="655273" y="-655274"/>
              <a:ext cx="1408113" cy="27186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0671" y="21600"/>
                  </a:lnTo>
                  <a:lnTo>
                    <a:pt x="20671" y="617"/>
                  </a:lnTo>
                  <a:lnTo>
                    <a:pt x="929" y="617"/>
                  </a:lnTo>
                  <a:lnTo>
                    <a:pt x="929" y="21600"/>
                  </a:lnTo>
                  <a:lnTo>
                    <a:pt x="0" y="21600"/>
                  </a:lnTo>
                  <a:lnTo>
                    <a:pt x="0" y="0"/>
                  </a:lnTo>
                  <a:close/>
                </a:path>
              </a:pathLst>
            </a:custGeom>
            <a:solidFill>
              <a:srgbClr val="404040"/>
            </a:solidFill>
            <a:ln w="12700" cap="flat">
              <a:noFill/>
              <a:miter lim="400000"/>
            </a:ln>
            <a:effectLst/>
          </p:spPr>
          <p:txBody>
            <a:bodyPr wrap="square" lIns="45719" tIns="45719" rIns="45719" bIns="45719" numCol="1" anchor="ctr">
              <a:noAutofit/>
            </a:bodyPr>
            <a:lstStyle/>
            <a:p>
              <a:pPr algn="ctr"/>
              <a:endParaRPr/>
            </a:p>
          </p:txBody>
        </p:sp>
        <p:sp>
          <p:nvSpPr>
            <p:cNvPr id="670" name="文本框 23"/>
            <p:cNvSpPr txBox="1"/>
            <p:nvPr/>
          </p:nvSpPr>
          <p:spPr>
            <a:xfrm>
              <a:off x="336698" y="242392"/>
              <a:ext cx="4175223" cy="929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5400" spc="600">
                  <a:solidFill>
                    <a:srgbClr val="4DA6AD"/>
                  </a:solidFill>
                  <a:latin typeface="Century Gothic"/>
                  <a:ea typeface="Century Gothic"/>
                  <a:cs typeface="Century Gothic"/>
                  <a:sym typeface="Century Gothic"/>
                </a:defRPr>
              </a:lvl1pPr>
            </a:lstStyle>
            <a:p>
              <a:r>
                <a:t>CONTENTS</a:t>
              </a:r>
            </a:p>
          </p:txBody>
        </p:sp>
      </p:grpSp>
      <p:sp>
        <p:nvSpPr>
          <p:cNvPr id="672" name="任意多边形: 形状 8"/>
          <p:cNvSpPr/>
          <p:nvPr/>
        </p:nvSpPr>
        <p:spPr>
          <a:xfrm>
            <a:off x="-1" y="3754011"/>
            <a:ext cx="12177488" cy="819146"/>
          </a:xfrm>
          <a:custGeom>
            <a:avLst/>
            <a:gdLst/>
            <a:ahLst/>
            <a:cxnLst>
              <a:cxn ang="0">
                <a:pos x="wd2" y="hd2"/>
              </a:cxn>
              <a:cxn ang="5400000">
                <a:pos x="wd2" y="hd2"/>
              </a:cxn>
              <a:cxn ang="10800000">
                <a:pos x="wd2" y="hd2"/>
              </a:cxn>
              <a:cxn ang="16200000">
                <a:pos x="wd2" y="hd2"/>
              </a:cxn>
            </a:cxnLst>
            <a:rect l="0" t="0" r="r" b="b"/>
            <a:pathLst>
              <a:path w="21600" h="20377" extrusionOk="0">
                <a:moveTo>
                  <a:pt x="0" y="19858"/>
                </a:moveTo>
                <a:cubicBezTo>
                  <a:pt x="2351" y="13871"/>
                  <a:pt x="5338" y="1628"/>
                  <a:pt x="6719" y="7943"/>
                </a:cubicBezTo>
                <a:cubicBezTo>
                  <a:pt x="8101" y="14259"/>
                  <a:pt x="10289" y="21543"/>
                  <a:pt x="12100" y="20219"/>
                </a:cubicBezTo>
                <a:cubicBezTo>
                  <a:pt x="13911" y="18895"/>
                  <a:pt x="15757" y="57"/>
                  <a:pt x="17584" y="0"/>
                </a:cubicBezTo>
                <a:cubicBezTo>
                  <a:pt x="19410" y="-57"/>
                  <a:pt x="20384" y="5266"/>
                  <a:pt x="21600" y="11915"/>
                </a:cubicBezTo>
              </a:path>
            </a:pathLst>
          </a:custGeom>
          <a:ln w="19050">
            <a:solidFill>
              <a:srgbClr val="404040"/>
            </a:solidFill>
            <a:miter/>
          </a:ln>
        </p:spPr>
        <p:txBody>
          <a:bodyPr lIns="45719" rIns="45719" anchor="ctr"/>
          <a:lstStyle/>
          <a:p>
            <a:pPr algn="ctr">
              <a:defRPr>
                <a:solidFill>
                  <a:srgbClr val="E7E6E6"/>
                </a:solidFill>
              </a:defRPr>
            </a:pPr>
            <a:endParaRPr/>
          </a:p>
        </p:txBody>
      </p:sp>
      <p:sp>
        <p:nvSpPr>
          <p:cNvPr id="673" name="椭圆 25"/>
          <p:cNvSpPr/>
          <p:nvPr/>
        </p:nvSpPr>
        <p:spPr>
          <a:xfrm>
            <a:off x="2880951" y="3893356"/>
            <a:ext cx="232633" cy="232629"/>
          </a:xfrm>
          <a:prstGeom prst="ellipse">
            <a:avLst/>
          </a:prstGeom>
          <a:solidFill>
            <a:srgbClr val="404040"/>
          </a:solidFill>
          <a:ln w="12700">
            <a:miter lim="400000"/>
          </a:ln>
        </p:spPr>
        <p:txBody>
          <a:bodyPr lIns="45719" rIns="45719" anchor="ctr"/>
          <a:lstStyle/>
          <a:p>
            <a:pPr algn="ctr">
              <a:defRPr>
                <a:solidFill>
                  <a:srgbClr val="E7E6E6"/>
                </a:solidFill>
              </a:defRPr>
            </a:pPr>
            <a:endParaRPr/>
          </a:p>
        </p:txBody>
      </p:sp>
      <p:sp>
        <p:nvSpPr>
          <p:cNvPr id="674" name="椭圆 26"/>
          <p:cNvSpPr/>
          <p:nvPr/>
        </p:nvSpPr>
        <p:spPr>
          <a:xfrm>
            <a:off x="4891342" y="4285243"/>
            <a:ext cx="232633" cy="232629"/>
          </a:xfrm>
          <a:prstGeom prst="ellipse">
            <a:avLst/>
          </a:prstGeom>
          <a:solidFill>
            <a:srgbClr val="404040"/>
          </a:solidFill>
          <a:ln w="12700">
            <a:miter lim="400000"/>
          </a:ln>
        </p:spPr>
        <p:txBody>
          <a:bodyPr lIns="45719" rIns="45719" anchor="ctr"/>
          <a:lstStyle/>
          <a:p>
            <a:pPr algn="ctr">
              <a:defRPr>
                <a:solidFill>
                  <a:srgbClr val="E7E6E6"/>
                </a:solidFill>
              </a:defRPr>
            </a:pPr>
            <a:endParaRPr/>
          </a:p>
        </p:txBody>
      </p:sp>
      <p:sp>
        <p:nvSpPr>
          <p:cNvPr id="675" name="椭圆 27"/>
          <p:cNvSpPr/>
          <p:nvPr/>
        </p:nvSpPr>
        <p:spPr>
          <a:xfrm>
            <a:off x="6998748" y="4415525"/>
            <a:ext cx="232633" cy="232629"/>
          </a:xfrm>
          <a:prstGeom prst="ellipse">
            <a:avLst/>
          </a:prstGeom>
          <a:solidFill>
            <a:srgbClr val="404040"/>
          </a:solidFill>
          <a:ln w="12700">
            <a:miter lim="400000"/>
          </a:ln>
        </p:spPr>
        <p:txBody>
          <a:bodyPr lIns="45719" rIns="45719" anchor="ctr"/>
          <a:lstStyle/>
          <a:p>
            <a:pPr algn="ctr">
              <a:defRPr>
                <a:solidFill>
                  <a:srgbClr val="E7E6E6"/>
                </a:solidFill>
              </a:defRPr>
            </a:pPr>
            <a:endParaRPr/>
          </a:p>
        </p:txBody>
      </p:sp>
      <p:sp>
        <p:nvSpPr>
          <p:cNvPr id="676" name="椭圆 28"/>
          <p:cNvSpPr/>
          <p:nvPr/>
        </p:nvSpPr>
        <p:spPr>
          <a:xfrm>
            <a:off x="9213450" y="3726962"/>
            <a:ext cx="232633" cy="232629"/>
          </a:xfrm>
          <a:prstGeom prst="ellipse">
            <a:avLst/>
          </a:prstGeom>
          <a:solidFill>
            <a:srgbClr val="404040"/>
          </a:solidFill>
          <a:ln w="12700">
            <a:miter lim="400000"/>
          </a:ln>
        </p:spPr>
        <p:txBody>
          <a:bodyPr lIns="45719" rIns="45719" anchor="ctr"/>
          <a:lstStyle/>
          <a:p>
            <a:pPr algn="ctr">
              <a:defRPr>
                <a:solidFill>
                  <a:srgbClr val="E7E6E6"/>
                </a:solidFill>
              </a:defRPr>
            </a:pPr>
            <a:endParaRPr/>
          </a:p>
        </p:txBody>
      </p:sp>
      <p:grpSp>
        <p:nvGrpSpPr>
          <p:cNvPr id="679" name="组合 5"/>
          <p:cNvGrpSpPr/>
          <p:nvPr/>
        </p:nvGrpSpPr>
        <p:grpSpPr>
          <a:xfrm>
            <a:off x="2572536" y="4351620"/>
            <a:ext cx="846497" cy="846497"/>
            <a:chOff x="0" y="0"/>
            <a:chExt cx="846496" cy="846496"/>
          </a:xfrm>
        </p:grpSpPr>
        <p:sp>
          <p:nvSpPr>
            <p:cNvPr id="677" name="矩形 1"/>
            <p:cNvSpPr/>
            <p:nvPr/>
          </p:nvSpPr>
          <p:spPr>
            <a:xfrm>
              <a:off x="0" y="0"/>
              <a:ext cx="846497" cy="846497"/>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椭圆 29"/>
            <p:cNvSpPr txBox="1"/>
            <p:nvPr/>
          </p:nvSpPr>
          <p:spPr>
            <a:xfrm>
              <a:off x="124400" y="132966"/>
              <a:ext cx="600658"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600" b="1">
                  <a:solidFill>
                    <a:srgbClr val="FFFFFF"/>
                  </a:solidFill>
                  <a:latin typeface="微软雅黑"/>
                  <a:ea typeface="微软雅黑"/>
                  <a:cs typeface="微软雅黑"/>
                  <a:sym typeface="微软雅黑"/>
                </a:defRPr>
              </a:lvl1pPr>
            </a:lstStyle>
            <a:p>
              <a:r>
                <a:t>1</a:t>
              </a:r>
            </a:p>
          </p:txBody>
        </p:sp>
      </p:grpSp>
      <p:grpSp>
        <p:nvGrpSpPr>
          <p:cNvPr id="682" name="组合 2"/>
          <p:cNvGrpSpPr/>
          <p:nvPr/>
        </p:nvGrpSpPr>
        <p:grpSpPr>
          <a:xfrm>
            <a:off x="8916187" y="2703796"/>
            <a:ext cx="846496" cy="846497"/>
            <a:chOff x="0" y="0"/>
            <a:chExt cx="846494" cy="846496"/>
          </a:xfrm>
        </p:grpSpPr>
        <p:sp>
          <p:nvSpPr>
            <p:cNvPr id="680" name="矩形 39"/>
            <p:cNvSpPr/>
            <p:nvPr/>
          </p:nvSpPr>
          <p:spPr>
            <a:xfrm>
              <a:off x="0" y="0"/>
              <a:ext cx="846495" cy="846497"/>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椭圆 30"/>
            <p:cNvSpPr txBox="1"/>
            <p:nvPr/>
          </p:nvSpPr>
          <p:spPr>
            <a:xfrm>
              <a:off x="113248" y="100792"/>
              <a:ext cx="600658"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600" b="1">
                  <a:solidFill>
                    <a:srgbClr val="FFFFFF"/>
                  </a:solidFill>
                  <a:latin typeface="微软雅黑"/>
                  <a:ea typeface="微软雅黑"/>
                  <a:cs typeface="微软雅黑"/>
                  <a:sym typeface="微软雅黑"/>
                </a:defRPr>
              </a:lvl1pPr>
            </a:lstStyle>
            <a:p>
              <a:r>
                <a:t>4</a:t>
              </a:r>
            </a:p>
          </p:txBody>
        </p:sp>
      </p:grpSp>
      <p:grpSp>
        <p:nvGrpSpPr>
          <p:cNvPr id="685" name="组合 4"/>
          <p:cNvGrpSpPr/>
          <p:nvPr/>
        </p:nvGrpSpPr>
        <p:grpSpPr>
          <a:xfrm>
            <a:off x="6696861" y="4885020"/>
            <a:ext cx="846497" cy="846496"/>
            <a:chOff x="0" y="0"/>
            <a:chExt cx="846496" cy="846494"/>
          </a:xfrm>
        </p:grpSpPr>
        <p:sp>
          <p:nvSpPr>
            <p:cNvPr id="683" name="矩形 38"/>
            <p:cNvSpPr/>
            <p:nvPr/>
          </p:nvSpPr>
          <p:spPr>
            <a:xfrm>
              <a:off x="0" y="0"/>
              <a:ext cx="846497" cy="846495"/>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4" name="椭圆 31"/>
            <p:cNvSpPr txBox="1"/>
            <p:nvPr/>
          </p:nvSpPr>
          <p:spPr>
            <a:xfrm>
              <a:off x="117873" y="93113"/>
              <a:ext cx="600658"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600" b="1">
                  <a:solidFill>
                    <a:srgbClr val="FFFFFF"/>
                  </a:solidFill>
                  <a:latin typeface="微软雅黑"/>
                  <a:ea typeface="微软雅黑"/>
                  <a:cs typeface="微软雅黑"/>
                  <a:sym typeface="微软雅黑"/>
                </a:defRPr>
              </a:lvl1pPr>
            </a:lstStyle>
            <a:p>
              <a:r>
                <a:t>3</a:t>
              </a:r>
            </a:p>
          </p:txBody>
        </p:sp>
      </p:grpSp>
      <p:grpSp>
        <p:nvGrpSpPr>
          <p:cNvPr id="688" name="组合 3"/>
          <p:cNvGrpSpPr/>
          <p:nvPr/>
        </p:nvGrpSpPr>
        <p:grpSpPr>
          <a:xfrm>
            <a:off x="4648987" y="3199096"/>
            <a:ext cx="846497" cy="846497"/>
            <a:chOff x="0" y="0"/>
            <a:chExt cx="846496" cy="846496"/>
          </a:xfrm>
        </p:grpSpPr>
        <p:sp>
          <p:nvSpPr>
            <p:cNvPr id="686" name="矩形 37"/>
            <p:cNvSpPr/>
            <p:nvPr/>
          </p:nvSpPr>
          <p:spPr>
            <a:xfrm>
              <a:off x="0" y="0"/>
              <a:ext cx="846497" cy="846497"/>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7" name="椭圆 32"/>
            <p:cNvSpPr txBox="1"/>
            <p:nvPr/>
          </p:nvSpPr>
          <p:spPr>
            <a:xfrm>
              <a:off x="117118" y="107544"/>
              <a:ext cx="600658"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600" b="1">
                  <a:solidFill>
                    <a:srgbClr val="FFFFFF"/>
                  </a:solidFill>
                  <a:latin typeface="微软雅黑"/>
                  <a:ea typeface="微软雅黑"/>
                  <a:cs typeface="微软雅黑"/>
                  <a:sym typeface="微软雅黑"/>
                </a:defRPr>
              </a:lvl1pPr>
            </a:lstStyle>
            <a:p>
              <a:r>
                <a:t>2</a:t>
              </a:r>
            </a:p>
          </p:txBody>
        </p:sp>
      </p:grpSp>
      <p:sp>
        <p:nvSpPr>
          <p:cNvPr id="689" name="文本框 33"/>
          <p:cNvSpPr txBox="1"/>
          <p:nvPr/>
        </p:nvSpPr>
        <p:spPr>
          <a:xfrm>
            <a:off x="1628207" y="3286628"/>
            <a:ext cx="2722878"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808080"/>
                </a:solidFill>
                <a:latin typeface="微软雅黑"/>
                <a:ea typeface="微软雅黑"/>
                <a:cs typeface="微软雅黑"/>
                <a:sym typeface="微软雅黑"/>
              </a:defRPr>
            </a:lvl1pPr>
          </a:lstStyle>
          <a:p>
            <a:r>
              <a:t>项目工作概述</a:t>
            </a:r>
          </a:p>
        </p:txBody>
      </p:sp>
      <p:sp>
        <p:nvSpPr>
          <p:cNvPr id="690" name="文本框 34"/>
          <p:cNvSpPr txBox="1"/>
          <p:nvPr/>
        </p:nvSpPr>
        <p:spPr>
          <a:xfrm>
            <a:off x="3936693" y="4696221"/>
            <a:ext cx="223598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808080"/>
                </a:solidFill>
                <a:latin typeface="微软雅黑"/>
                <a:ea typeface="微软雅黑"/>
                <a:cs typeface="微软雅黑"/>
                <a:sym typeface="微软雅黑"/>
              </a:defRPr>
            </a:lvl1pPr>
          </a:lstStyle>
          <a:p>
            <a:r>
              <a:t>工作完成情况</a:t>
            </a:r>
          </a:p>
        </p:txBody>
      </p:sp>
      <p:sp>
        <p:nvSpPr>
          <p:cNvPr id="691" name="文本框 35"/>
          <p:cNvSpPr txBox="1"/>
          <p:nvPr/>
        </p:nvSpPr>
        <p:spPr>
          <a:xfrm>
            <a:off x="6069107" y="3741034"/>
            <a:ext cx="2076675"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808080"/>
                </a:solidFill>
                <a:latin typeface="微软雅黑"/>
                <a:ea typeface="微软雅黑"/>
                <a:cs typeface="微软雅黑"/>
                <a:sym typeface="微软雅黑"/>
              </a:defRPr>
            </a:lvl1pPr>
          </a:lstStyle>
          <a:p>
            <a:r>
              <a:t>成功项目展示</a:t>
            </a:r>
          </a:p>
        </p:txBody>
      </p:sp>
      <p:sp>
        <p:nvSpPr>
          <p:cNvPr id="692" name="文本框 36"/>
          <p:cNvSpPr txBox="1"/>
          <p:nvPr/>
        </p:nvSpPr>
        <p:spPr>
          <a:xfrm>
            <a:off x="8223942" y="4157965"/>
            <a:ext cx="2226886"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808080"/>
                </a:solidFill>
                <a:latin typeface="微软雅黑"/>
                <a:ea typeface="微软雅黑"/>
                <a:cs typeface="微软雅黑"/>
                <a:sym typeface="微软雅黑"/>
              </a:defRPr>
            </a:lvl1pPr>
          </a:lstStyle>
          <a:p>
            <a:r>
              <a:t>未来工作计划</a:t>
            </a:r>
          </a:p>
        </p:txBody>
      </p:sp>
    </p:spTree>
  </p:cSld>
  <p:clrMapOvr>
    <a:masterClrMapping/>
  </p:clrMapOvr>
  <p:transition spd="med" advClick="0" advTm="100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71"/>
                                        </p:tgtEl>
                                        <p:attrNameLst>
                                          <p:attrName>style.visibility</p:attrName>
                                        </p:attrNameLst>
                                      </p:cBhvr>
                                      <p:to>
                                        <p:strVal val="visible"/>
                                      </p:to>
                                    </p:set>
                                    <p:anim calcmode="lin" valueType="num">
                                      <p:cBhvr>
                                        <p:cTn id="7" dur="500" fill="hold"/>
                                        <p:tgtEl>
                                          <p:spTgt spid="671"/>
                                        </p:tgtEl>
                                        <p:attrNameLst>
                                          <p:attrName>ppt_x</p:attrName>
                                        </p:attrNameLst>
                                      </p:cBhvr>
                                      <p:tavLst>
                                        <p:tav tm="0">
                                          <p:val>
                                            <p:strVal val="0-#ppt_w/2"/>
                                          </p:val>
                                        </p:tav>
                                        <p:tav tm="100000">
                                          <p:val>
                                            <p:strVal val="#ppt_x"/>
                                          </p:val>
                                        </p:tav>
                                      </p:tavLst>
                                    </p:anim>
                                    <p:anim calcmode="lin" valueType="num">
                                      <p:cBhvr>
                                        <p:cTn id="8" dur="500" fill="hold"/>
                                        <p:tgtEl>
                                          <p:spTgt spid="6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2" nodeType="afterEffect">
                                  <p:stCondLst>
                                    <p:cond delay="0"/>
                                  </p:stCondLst>
                                  <p:iterate>
                                    <p:tmAbs val="0"/>
                                  </p:iterate>
                                  <p:childTnLst>
                                    <p:set>
                                      <p:cBhvr>
                                        <p:cTn id="11" fill="hold"/>
                                        <p:tgtEl>
                                          <p:spTgt spid="672"/>
                                        </p:tgtEl>
                                        <p:attrNameLst>
                                          <p:attrName>style.visibility</p:attrName>
                                        </p:attrNameLst>
                                      </p:cBhvr>
                                      <p:to>
                                        <p:strVal val="visible"/>
                                      </p:to>
                                    </p:set>
                                    <p:animEffect transition="in" filter="wipe(left)">
                                      <p:cBhvr>
                                        <p:cTn id="12" dur="500"/>
                                        <p:tgtEl>
                                          <p:spTgt spid="672"/>
                                        </p:tgtEl>
                                      </p:cBhvr>
                                    </p:animEffect>
                                  </p:childTnLst>
                                </p:cTn>
                              </p:par>
                            </p:childTnLst>
                          </p:cTn>
                        </p:par>
                        <p:par>
                          <p:cTn id="13" fill="hold">
                            <p:stCondLst>
                              <p:cond delay="1000"/>
                            </p:stCondLst>
                            <p:childTnLst>
                              <p:par>
                                <p:cTn id="14" presetID="23" presetClass="entr" presetSubtype="16" fill="hold" grpId="3" nodeType="afterEffect">
                                  <p:stCondLst>
                                    <p:cond delay="100"/>
                                  </p:stCondLst>
                                  <p:iterate>
                                    <p:tmAbs val="0"/>
                                  </p:iterate>
                                  <p:childTnLst>
                                    <p:set>
                                      <p:cBhvr>
                                        <p:cTn id="15" fill="hold"/>
                                        <p:tgtEl>
                                          <p:spTgt spid="673"/>
                                        </p:tgtEl>
                                        <p:attrNameLst>
                                          <p:attrName>style.visibility</p:attrName>
                                        </p:attrNameLst>
                                      </p:cBhvr>
                                      <p:to>
                                        <p:strVal val="visible"/>
                                      </p:to>
                                    </p:set>
                                    <p:anim calcmode="lin" valueType="num">
                                      <p:cBhvr>
                                        <p:cTn id="16" dur="500" fill="hold"/>
                                        <p:tgtEl>
                                          <p:spTgt spid="673"/>
                                        </p:tgtEl>
                                        <p:attrNameLst>
                                          <p:attrName>ppt_w</p:attrName>
                                        </p:attrNameLst>
                                      </p:cBhvr>
                                      <p:tavLst>
                                        <p:tav tm="0">
                                          <p:val>
                                            <p:fltVal val="0"/>
                                          </p:val>
                                        </p:tav>
                                        <p:tav tm="100000">
                                          <p:val>
                                            <p:strVal val="#ppt_w"/>
                                          </p:val>
                                        </p:tav>
                                      </p:tavLst>
                                    </p:anim>
                                    <p:anim calcmode="lin" valueType="num">
                                      <p:cBhvr>
                                        <p:cTn id="17" dur="500" fill="hold"/>
                                        <p:tgtEl>
                                          <p:spTgt spid="673"/>
                                        </p:tgtEl>
                                        <p:attrNameLst>
                                          <p:attrName>ppt_h</p:attrName>
                                        </p:attrNameLst>
                                      </p:cBhvr>
                                      <p:tavLst>
                                        <p:tav tm="0">
                                          <p:val>
                                            <p:fltVal val="0"/>
                                          </p:val>
                                        </p:tav>
                                        <p:tav tm="100000">
                                          <p:val>
                                            <p:strVal val="#ppt_h"/>
                                          </p:val>
                                        </p:tav>
                                      </p:tavLst>
                                    </p:anim>
                                  </p:childTnLst>
                                </p:cTn>
                              </p:par>
                            </p:childTnLst>
                          </p:cTn>
                        </p:par>
                        <p:par>
                          <p:cTn id="18" fill="hold">
                            <p:stCondLst>
                              <p:cond delay="1600"/>
                            </p:stCondLst>
                            <p:childTnLst>
                              <p:par>
                                <p:cTn id="19" presetID="23" presetClass="entr" presetSubtype="16" fill="hold" grpId="4" nodeType="afterEffect">
                                  <p:stCondLst>
                                    <p:cond delay="200"/>
                                  </p:stCondLst>
                                  <p:iterate>
                                    <p:tmAbs val="0"/>
                                  </p:iterate>
                                  <p:childTnLst>
                                    <p:set>
                                      <p:cBhvr>
                                        <p:cTn id="20" fill="hold"/>
                                        <p:tgtEl>
                                          <p:spTgt spid="674"/>
                                        </p:tgtEl>
                                        <p:attrNameLst>
                                          <p:attrName>style.visibility</p:attrName>
                                        </p:attrNameLst>
                                      </p:cBhvr>
                                      <p:to>
                                        <p:strVal val="visible"/>
                                      </p:to>
                                    </p:set>
                                    <p:anim calcmode="lin" valueType="num">
                                      <p:cBhvr>
                                        <p:cTn id="21" dur="500" fill="hold"/>
                                        <p:tgtEl>
                                          <p:spTgt spid="674"/>
                                        </p:tgtEl>
                                        <p:attrNameLst>
                                          <p:attrName>ppt_w</p:attrName>
                                        </p:attrNameLst>
                                      </p:cBhvr>
                                      <p:tavLst>
                                        <p:tav tm="0">
                                          <p:val>
                                            <p:fltVal val="0"/>
                                          </p:val>
                                        </p:tav>
                                        <p:tav tm="100000">
                                          <p:val>
                                            <p:strVal val="#ppt_w"/>
                                          </p:val>
                                        </p:tav>
                                      </p:tavLst>
                                    </p:anim>
                                    <p:anim calcmode="lin" valueType="num">
                                      <p:cBhvr>
                                        <p:cTn id="22" dur="500" fill="hold"/>
                                        <p:tgtEl>
                                          <p:spTgt spid="674"/>
                                        </p:tgtEl>
                                        <p:attrNameLst>
                                          <p:attrName>ppt_h</p:attrName>
                                        </p:attrNameLst>
                                      </p:cBhvr>
                                      <p:tavLst>
                                        <p:tav tm="0">
                                          <p:val>
                                            <p:fltVal val="0"/>
                                          </p:val>
                                        </p:tav>
                                        <p:tav tm="100000">
                                          <p:val>
                                            <p:strVal val="#ppt_h"/>
                                          </p:val>
                                        </p:tav>
                                      </p:tavLst>
                                    </p:anim>
                                  </p:childTnLst>
                                </p:cTn>
                              </p:par>
                            </p:childTnLst>
                          </p:cTn>
                        </p:par>
                        <p:par>
                          <p:cTn id="23" fill="hold">
                            <p:stCondLst>
                              <p:cond delay="2300"/>
                            </p:stCondLst>
                            <p:childTnLst>
                              <p:par>
                                <p:cTn id="24" presetID="23" presetClass="entr" presetSubtype="16" fill="hold" grpId="5" nodeType="afterEffect">
                                  <p:stCondLst>
                                    <p:cond delay="300"/>
                                  </p:stCondLst>
                                  <p:iterate>
                                    <p:tmAbs val="0"/>
                                  </p:iterate>
                                  <p:childTnLst>
                                    <p:set>
                                      <p:cBhvr>
                                        <p:cTn id="25" fill="hold"/>
                                        <p:tgtEl>
                                          <p:spTgt spid="675"/>
                                        </p:tgtEl>
                                        <p:attrNameLst>
                                          <p:attrName>style.visibility</p:attrName>
                                        </p:attrNameLst>
                                      </p:cBhvr>
                                      <p:to>
                                        <p:strVal val="visible"/>
                                      </p:to>
                                    </p:set>
                                    <p:anim calcmode="lin" valueType="num">
                                      <p:cBhvr>
                                        <p:cTn id="26" dur="500" fill="hold"/>
                                        <p:tgtEl>
                                          <p:spTgt spid="675"/>
                                        </p:tgtEl>
                                        <p:attrNameLst>
                                          <p:attrName>ppt_w</p:attrName>
                                        </p:attrNameLst>
                                      </p:cBhvr>
                                      <p:tavLst>
                                        <p:tav tm="0">
                                          <p:val>
                                            <p:fltVal val="0"/>
                                          </p:val>
                                        </p:tav>
                                        <p:tav tm="100000">
                                          <p:val>
                                            <p:strVal val="#ppt_w"/>
                                          </p:val>
                                        </p:tav>
                                      </p:tavLst>
                                    </p:anim>
                                    <p:anim calcmode="lin" valueType="num">
                                      <p:cBhvr>
                                        <p:cTn id="27" dur="500" fill="hold"/>
                                        <p:tgtEl>
                                          <p:spTgt spid="675"/>
                                        </p:tgtEl>
                                        <p:attrNameLst>
                                          <p:attrName>ppt_h</p:attrName>
                                        </p:attrNameLst>
                                      </p:cBhvr>
                                      <p:tavLst>
                                        <p:tav tm="0">
                                          <p:val>
                                            <p:fltVal val="0"/>
                                          </p:val>
                                        </p:tav>
                                        <p:tav tm="100000">
                                          <p:val>
                                            <p:strVal val="#ppt_h"/>
                                          </p:val>
                                        </p:tav>
                                      </p:tavLst>
                                    </p:anim>
                                  </p:childTnLst>
                                </p:cTn>
                              </p:par>
                            </p:childTnLst>
                          </p:cTn>
                        </p:par>
                        <p:par>
                          <p:cTn id="28" fill="hold">
                            <p:stCondLst>
                              <p:cond delay="3100"/>
                            </p:stCondLst>
                            <p:childTnLst>
                              <p:par>
                                <p:cTn id="29" presetID="23" presetClass="entr" presetSubtype="16" fill="hold" grpId="6" nodeType="afterEffect">
                                  <p:stCondLst>
                                    <p:cond delay="500"/>
                                  </p:stCondLst>
                                  <p:iterate>
                                    <p:tmAbs val="0"/>
                                  </p:iterate>
                                  <p:childTnLst>
                                    <p:set>
                                      <p:cBhvr>
                                        <p:cTn id="30" fill="hold"/>
                                        <p:tgtEl>
                                          <p:spTgt spid="676"/>
                                        </p:tgtEl>
                                        <p:attrNameLst>
                                          <p:attrName>style.visibility</p:attrName>
                                        </p:attrNameLst>
                                      </p:cBhvr>
                                      <p:to>
                                        <p:strVal val="visible"/>
                                      </p:to>
                                    </p:set>
                                    <p:anim calcmode="lin" valueType="num">
                                      <p:cBhvr>
                                        <p:cTn id="31" dur="500" fill="hold"/>
                                        <p:tgtEl>
                                          <p:spTgt spid="676"/>
                                        </p:tgtEl>
                                        <p:attrNameLst>
                                          <p:attrName>ppt_w</p:attrName>
                                        </p:attrNameLst>
                                      </p:cBhvr>
                                      <p:tavLst>
                                        <p:tav tm="0">
                                          <p:val>
                                            <p:fltVal val="0"/>
                                          </p:val>
                                        </p:tav>
                                        <p:tav tm="100000">
                                          <p:val>
                                            <p:strVal val="#ppt_w"/>
                                          </p:val>
                                        </p:tav>
                                      </p:tavLst>
                                    </p:anim>
                                    <p:anim calcmode="lin" valueType="num">
                                      <p:cBhvr>
                                        <p:cTn id="32" dur="500" fill="hold"/>
                                        <p:tgtEl>
                                          <p:spTgt spid="676"/>
                                        </p:tgtEl>
                                        <p:attrNameLst>
                                          <p:attrName>ppt_h</p:attrName>
                                        </p:attrNameLst>
                                      </p:cBhvr>
                                      <p:tavLst>
                                        <p:tav tm="0">
                                          <p:val>
                                            <p:fltVal val="0"/>
                                          </p:val>
                                        </p:tav>
                                        <p:tav tm="100000">
                                          <p:val>
                                            <p:strVal val="#ppt_h"/>
                                          </p:val>
                                        </p:tav>
                                      </p:tavLst>
                                    </p:anim>
                                  </p:childTnLst>
                                </p:cTn>
                              </p:par>
                            </p:childTnLst>
                          </p:cTn>
                        </p:par>
                        <p:par>
                          <p:cTn id="33" fill="hold">
                            <p:stCondLst>
                              <p:cond delay="4100"/>
                            </p:stCondLst>
                            <p:childTnLst>
                              <p:par>
                                <p:cTn id="34" presetID="2" presetClass="entr" presetSubtype="4" fill="hold" grpId="7" nodeType="afterEffect">
                                  <p:stCondLst>
                                    <p:cond delay="500"/>
                                  </p:stCondLst>
                                  <p:iterate>
                                    <p:tmAbs val="0"/>
                                  </p:iterate>
                                  <p:childTnLst>
                                    <p:set>
                                      <p:cBhvr>
                                        <p:cTn id="35" fill="hold"/>
                                        <p:tgtEl>
                                          <p:spTgt spid="679"/>
                                        </p:tgtEl>
                                        <p:attrNameLst>
                                          <p:attrName>style.visibility</p:attrName>
                                        </p:attrNameLst>
                                      </p:cBhvr>
                                      <p:to>
                                        <p:strVal val="visible"/>
                                      </p:to>
                                    </p:set>
                                    <p:anim calcmode="lin" valueType="num">
                                      <p:cBhvr>
                                        <p:cTn id="36" dur="500" fill="hold"/>
                                        <p:tgtEl>
                                          <p:spTgt spid="679"/>
                                        </p:tgtEl>
                                        <p:attrNameLst>
                                          <p:attrName>ppt_x</p:attrName>
                                        </p:attrNameLst>
                                      </p:cBhvr>
                                      <p:tavLst>
                                        <p:tav tm="0">
                                          <p:val>
                                            <p:strVal val="#ppt_x"/>
                                          </p:val>
                                        </p:tav>
                                        <p:tav tm="100000">
                                          <p:val>
                                            <p:strVal val="#ppt_x"/>
                                          </p:val>
                                        </p:tav>
                                      </p:tavLst>
                                    </p:anim>
                                    <p:anim calcmode="lin" valueType="num">
                                      <p:cBhvr>
                                        <p:cTn id="37" dur="500" fill="hold"/>
                                        <p:tgtEl>
                                          <p:spTgt spid="679"/>
                                        </p:tgtEl>
                                        <p:attrNameLst>
                                          <p:attrName>ppt_y</p:attrName>
                                        </p:attrNameLst>
                                      </p:cBhvr>
                                      <p:tavLst>
                                        <p:tav tm="0">
                                          <p:val>
                                            <p:strVal val="1+#ppt_h/2"/>
                                          </p:val>
                                        </p:tav>
                                        <p:tav tm="100000">
                                          <p:val>
                                            <p:strVal val="#ppt_y"/>
                                          </p:val>
                                        </p:tav>
                                      </p:tavLst>
                                    </p:anim>
                                  </p:childTnLst>
                                </p:cTn>
                              </p:par>
                            </p:childTnLst>
                          </p:cTn>
                        </p:par>
                        <p:par>
                          <p:cTn id="38" fill="hold">
                            <p:stCondLst>
                              <p:cond delay="5100"/>
                            </p:stCondLst>
                            <p:childTnLst>
                              <p:par>
                                <p:cTn id="39" presetID="2" presetClass="entr" presetSubtype="1" fill="hold" grpId="8" nodeType="afterEffect">
                                  <p:stCondLst>
                                    <p:cond delay="500"/>
                                  </p:stCondLst>
                                  <p:iterate>
                                    <p:tmAbs val="0"/>
                                  </p:iterate>
                                  <p:childTnLst>
                                    <p:set>
                                      <p:cBhvr>
                                        <p:cTn id="40" fill="hold"/>
                                        <p:tgtEl>
                                          <p:spTgt spid="688"/>
                                        </p:tgtEl>
                                        <p:attrNameLst>
                                          <p:attrName>style.visibility</p:attrName>
                                        </p:attrNameLst>
                                      </p:cBhvr>
                                      <p:to>
                                        <p:strVal val="visible"/>
                                      </p:to>
                                    </p:set>
                                    <p:anim calcmode="lin" valueType="num">
                                      <p:cBhvr>
                                        <p:cTn id="41" dur="1000" fill="hold"/>
                                        <p:tgtEl>
                                          <p:spTgt spid="688"/>
                                        </p:tgtEl>
                                        <p:attrNameLst>
                                          <p:attrName>ppt_x</p:attrName>
                                        </p:attrNameLst>
                                      </p:cBhvr>
                                      <p:tavLst>
                                        <p:tav tm="0">
                                          <p:val>
                                            <p:strVal val="#ppt_x"/>
                                          </p:val>
                                        </p:tav>
                                        <p:tav tm="100000">
                                          <p:val>
                                            <p:strVal val="#ppt_x"/>
                                          </p:val>
                                        </p:tav>
                                      </p:tavLst>
                                    </p:anim>
                                    <p:anim calcmode="lin" valueType="num">
                                      <p:cBhvr>
                                        <p:cTn id="42" dur="1000" fill="hold"/>
                                        <p:tgtEl>
                                          <p:spTgt spid="688"/>
                                        </p:tgtEl>
                                        <p:attrNameLst>
                                          <p:attrName>ppt_y</p:attrName>
                                        </p:attrNameLst>
                                      </p:cBhvr>
                                      <p:tavLst>
                                        <p:tav tm="0">
                                          <p:val>
                                            <p:strVal val="0-#ppt_h/2"/>
                                          </p:val>
                                        </p:tav>
                                        <p:tav tm="100000">
                                          <p:val>
                                            <p:strVal val="#ppt_y"/>
                                          </p:val>
                                        </p:tav>
                                      </p:tavLst>
                                    </p:anim>
                                  </p:childTnLst>
                                </p:cTn>
                              </p:par>
                            </p:childTnLst>
                          </p:cTn>
                        </p:par>
                        <p:par>
                          <p:cTn id="43" fill="hold">
                            <p:stCondLst>
                              <p:cond delay="6600"/>
                            </p:stCondLst>
                            <p:childTnLst>
                              <p:par>
                                <p:cTn id="44" presetID="2" presetClass="entr" presetSubtype="4" fill="hold" grpId="9" nodeType="afterEffect">
                                  <p:stCondLst>
                                    <p:cond delay="500"/>
                                  </p:stCondLst>
                                  <p:iterate>
                                    <p:tmAbs val="0"/>
                                  </p:iterate>
                                  <p:childTnLst>
                                    <p:set>
                                      <p:cBhvr>
                                        <p:cTn id="45" fill="hold"/>
                                        <p:tgtEl>
                                          <p:spTgt spid="685"/>
                                        </p:tgtEl>
                                        <p:attrNameLst>
                                          <p:attrName>style.visibility</p:attrName>
                                        </p:attrNameLst>
                                      </p:cBhvr>
                                      <p:to>
                                        <p:strVal val="visible"/>
                                      </p:to>
                                    </p:set>
                                    <p:anim calcmode="lin" valueType="num">
                                      <p:cBhvr>
                                        <p:cTn id="46" dur="500" fill="hold"/>
                                        <p:tgtEl>
                                          <p:spTgt spid="685"/>
                                        </p:tgtEl>
                                        <p:attrNameLst>
                                          <p:attrName>ppt_x</p:attrName>
                                        </p:attrNameLst>
                                      </p:cBhvr>
                                      <p:tavLst>
                                        <p:tav tm="0">
                                          <p:val>
                                            <p:strVal val="#ppt_x"/>
                                          </p:val>
                                        </p:tav>
                                        <p:tav tm="100000">
                                          <p:val>
                                            <p:strVal val="#ppt_x"/>
                                          </p:val>
                                        </p:tav>
                                      </p:tavLst>
                                    </p:anim>
                                    <p:anim calcmode="lin" valueType="num">
                                      <p:cBhvr>
                                        <p:cTn id="47" dur="500" fill="hold"/>
                                        <p:tgtEl>
                                          <p:spTgt spid="685"/>
                                        </p:tgtEl>
                                        <p:attrNameLst>
                                          <p:attrName>ppt_y</p:attrName>
                                        </p:attrNameLst>
                                      </p:cBhvr>
                                      <p:tavLst>
                                        <p:tav tm="0">
                                          <p:val>
                                            <p:strVal val="1+#ppt_h/2"/>
                                          </p:val>
                                        </p:tav>
                                        <p:tav tm="100000">
                                          <p:val>
                                            <p:strVal val="#ppt_y"/>
                                          </p:val>
                                        </p:tav>
                                      </p:tavLst>
                                    </p:anim>
                                  </p:childTnLst>
                                </p:cTn>
                              </p:par>
                            </p:childTnLst>
                          </p:cTn>
                        </p:par>
                        <p:par>
                          <p:cTn id="48" fill="hold">
                            <p:stCondLst>
                              <p:cond delay="7600"/>
                            </p:stCondLst>
                            <p:childTnLst>
                              <p:par>
                                <p:cTn id="49" presetID="2" presetClass="entr" presetSubtype="1" fill="hold" grpId="10" nodeType="afterEffect">
                                  <p:stCondLst>
                                    <p:cond delay="500"/>
                                  </p:stCondLst>
                                  <p:iterate>
                                    <p:tmAbs val="0"/>
                                  </p:iterate>
                                  <p:childTnLst>
                                    <p:set>
                                      <p:cBhvr>
                                        <p:cTn id="50" fill="hold"/>
                                        <p:tgtEl>
                                          <p:spTgt spid="682"/>
                                        </p:tgtEl>
                                        <p:attrNameLst>
                                          <p:attrName>style.visibility</p:attrName>
                                        </p:attrNameLst>
                                      </p:cBhvr>
                                      <p:to>
                                        <p:strVal val="visible"/>
                                      </p:to>
                                    </p:set>
                                    <p:anim calcmode="lin" valueType="num">
                                      <p:cBhvr>
                                        <p:cTn id="51" dur="1000" fill="hold"/>
                                        <p:tgtEl>
                                          <p:spTgt spid="682"/>
                                        </p:tgtEl>
                                        <p:attrNameLst>
                                          <p:attrName>ppt_x</p:attrName>
                                        </p:attrNameLst>
                                      </p:cBhvr>
                                      <p:tavLst>
                                        <p:tav tm="0">
                                          <p:val>
                                            <p:strVal val="#ppt_x"/>
                                          </p:val>
                                        </p:tav>
                                        <p:tav tm="100000">
                                          <p:val>
                                            <p:strVal val="#ppt_x"/>
                                          </p:val>
                                        </p:tav>
                                      </p:tavLst>
                                    </p:anim>
                                    <p:anim calcmode="lin" valueType="num">
                                      <p:cBhvr>
                                        <p:cTn id="52" dur="1000" fill="hold"/>
                                        <p:tgtEl>
                                          <p:spTgt spid="682"/>
                                        </p:tgtEl>
                                        <p:attrNameLst>
                                          <p:attrName>ppt_y</p:attrName>
                                        </p:attrNameLst>
                                      </p:cBhvr>
                                      <p:tavLst>
                                        <p:tav tm="0">
                                          <p:val>
                                            <p:strVal val="0-#ppt_h/2"/>
                                          </p:val>
                                        </p:tav>
                                        <p:tav tm="100000">
                                          <p:val>
                                            <p:strVal val="#ppt_y"/>
                                          </p:val>
                                        </p:tav>
                                      </p:tavLst>
                                    </p:anim>
                                  </p:childTnLst>
                                </p:cTn>
                              </p:par>
                            </p:childTnLst>
                          </p:cTn>
                        </p:par>
                        <p:par>
                          <p:cTn id="53" fill="hold">
                            <p:stCondLst>
                              <p:cond delay="9100"/>
                            </p:stCondLst>
                            <p:childTnLst>
                              <p:par>
                                <p:cTn id="54" presetID="9" presetClass="entr" fill="hold" grpId="11" nodeType="afterEffect">
                                  <p:stCondLst>
                                    <p:cond delay="0"/>
                                  </p:stCondLst>
                                  <p:iterate>
                                    <p:tmAbs val="0"/>
                                  </p:iterate>
                                  <p:childTnLst>
                                    <p:set>
                                      <p:cBhvr>
                                        <p:cTn id="55" fill="hold"/>
                                        <p:tgtEl>
                                          <p:spTgt spid="689"/>
                                        </p:tgtEl>
                                        <p:attrNameLst>
                                          <p:attrName>style.visibility</p:attrName>
                                        </p:attrNameLst>
                                      </p:cBhvr>
                                      <p:to>
                                        <p:strVal val="visible"/>
                                      </p:to>
                                    </p:set>
                                    <p:animEffect transition="in" filter="dissolve">
                                      <p:cBhvr>
                                        <p:cTn id="56" dur="750"/>
                                        <p:tgtEl>
                                          <p:spTgt spid="689"/>
                                        </p:tgtEl>
                                      </p:cBhvr>
                                    </p:animEffect>
                                  </p:childTnLst>
                                </p:cTn>
                              </p:par>
                            </p:childTnLst>
                          </p:cTn>
                        </p:par>
                        <p:par>
                          <p:cTn id="57" fill="hold">
                            <p:stCondLst>
                              <p:cond delay="9850"/>
                            </p:stCondLst>
                            <p:childTnLst>
                              <p:par>
                                <p:cTn id="58" presetID="9" presetClass="entr" fill="hold" grpId="12" nodeType="afterEffect">
                                  <p:stCondLst>
                                    <p:cond delay="600"/>
                                  </p:stCondLst>
                                  <p:iterate>
                                    <p:tmAbs val="0"/>
                                  </p:iterate>
                                  <p:childTnLst>
                                    <p:set>
                                      <p:cBhvr>
                                        <p:cTn id="59" fill="hold"/>
                                        <p:tgtEl>
                                          <p:spTgt spid="690"/>
                                        </p:tgtEl>
                                        <p:attrNameLst>
                                          <p:attrName>style.visibility</p:attrName>
                                        </p:attrNameLst>
                                      </p:cBhvr>
                                      <p:to>
                                        <p:strVal val="visible"/>
                                      </p:to>
                                    </p:set>
                                    <p:animEffect transition="in" filter="dissolve">
                                      <p:cBhvr>
                                        <p:cTn id="60" dur="750"/>
                                        <p:tgtEl>
                                          <p:spTgt spid="690"/>
                                        </p:tgtEl>
                                      </p:cBhvr>
                                    </p:animEffect>
                                  </p:childTnLst>
                                </p:cTn>
                              </p:par>
                            </p:childTnLst>
                          </p:cTn>
                        </p:par>
                        <p:par>
                          <p:cTn id="61" fill="hold">
                            <p:stCondLst>
                              <p:cond delay="11200"/>
                            </p:stCondLst>
                            <p:childTnLst>
                              <p:par>
                                <p:cTn id="62" presetID="9" presetClass="entr" fill="hold" grpId="13" nodeType="afterEffect">
                                  <p:stCondLst>
                                    <p:cond delay="600"/>
                                  </p:stCondLst>
                                  <p:iterate>
                                    <p:tmAbs val="0"/>
                                  </p:iterate>
                                  <p:childTnLst>
                                    <p:set>
                                      <p:cBhvr>
                                        <p:cTn id="63" fill="hold"/>
                                        <p:tgtEl>
                                          <p:spTgt spid="691"/>
                                        </p:tgtEl>
                                        <p:attrNameLst>
                                          <p:attrName>style.visibility</p:attrName>
                                        </p:attrNameLst>
                                      </p:cBhvr>
                                      <p:to>
                                        <p:strVal val="visible"/>
                                      </p:to>
                                    </p:set>
                                    <p:animEffect transition="in" filter="dissolve">
                                      <p:cBhvr>
                                        <p:cTn id="64" dur="750"/>
                                        <p:tgtEl>
                                          <p:spTgt spid="691"/>
                                        </p:tgtEl>
                                      </p:cBhvr>
                                    </p:animEffect>
                                  </p:childTnLst>
                                </p:cTn>
                              </p:par>
                            </p:childTnLst>
                          </p:cTn>
                        </p:par>
                        <p:par>
                          <p:cTn id="65" fill="hold">
                            <p:stCondLst>
                              <p:cond delay="12550"/>
                            </p:stCondLst>
                            <p:childTnLst>
                              <p:par>
                                <p:cTn id="66" presetID="9" presetClass="entr" fill="hold" grpId="14" nodeType="afterEffect">
                                  <p:stCondLst>
                                    <p:cond delay="600"/>
                                  </p:stCondLst>
                                  <p:iterate>
                                    <p:tmAbs val="0"/>
                                  </p:iterate>
                                  <p:childTnLst>
                                    <p:set>
                                      <p:cBhvr>
                                        <p:cTn id="67" fill="hold"/>
                                        <p:tgtEl>
                                          <p:spTgt spid="692"/>
                                        </p:tgtEl>
                                        <p:attrNameLst>
                                          <p:attrName>style.visibility</p:attrName>
                                        </p:attrNameLst>
                                      </p:cBhvr>
                                      <p:to>
                                        <p:strVal val="visible"/>
                                      </p:to>
                                    </p:set>
                                    <p:animEffect transition="in" filter="dissolve">
                                      <p:cBhvr>
                                        <p:cTn id="68" dur="75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1" animBg="1" advAuto="0"/>
      <p:bldP spid="672" grpId="2" animBg="1" advAuto="0"/>
      <p:bldP spid="673" grpId="3" animBg="1" advAuto="0"/>
      <p:bldP spid="674" grpId="4" animBg="1" advAuto="0"/>
      <p:bldP spid="675" grpId="5" animBg="1" advAuto="0"/>
      <p:bldP spid="676" grpId="6" animBg="1" advAuto="0"/>
      <p:bldP spid="679" grpId="7" animBg="1" advAuto="0"/>
      <p:bldP spid="682" grpId="10" animBg="1" advAuto="0"/>
      <p:bldP spid="685" grpId="9" animBg="1" advAuto="0"/>
      <p:bldP spid="688" grpId="8" animBg="1" advAuto="0"/>
      <p:bldP spid="689" grpId="11" animBg="1" advAuto="0"/>
      <p:bldP spid="690" grpId="12" animBg="1" advAuto="0"/>
      <p:bldP spid="691" grpId="13" animBg="1" advAuto="0"/>
      <p:bldP spid="692" grpId="14"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 name="组合 6"/>
          <p:cNvGrpSpPr/>
          <p:nvPr/>
        </p:nvGrpSpPr>
        <p:grpSpPr>
          <a:xfrm>
            <a:off x="-1" y="351827"/>
            <a:ext cx="4578662" cy="599441"/>
            <a:chOff x="0" y="0"/>
            <a:chExt cx="4578660" cy="599440"/>
          </a:xfrm>
        </p:grpSpPr>
        <p:sp>
          <p:nvSpPr>
            <p:cNvPr id="69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695"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项目工作概述</a:t>
              </a:r>
            </a:p>
          </p:txBody>
        </p:sp>
      </p:grpSp>
      <p:sp>
        <p:nvSpPr>
          <p:cNvPr id="697" name="TextBox 20"/>
          <p:cNvSpPr txBox="1"/>
          <p:nvPr/>
        </p:nvSpPr>
        <p:spPr>
          <a:xfrm>
            <a:off x="5484040" y="2321544"/>
            <a:ext cx="2828396" cy="181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p:txBody>
      </p:sp>
      <p:sp>
        <p:nvSpPr>
          <p:cNvPr id="698" name="TextBox 23"/>
          <p:cNvSpPr txBox="1"/>
          <p:nvPr/>
        </p:nvSpPr>
        <p:spPr>
          <a:xfrm>
            <a:off x="5479277" y="4196381"/>
            <a:ext cx="2966510" cy="181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p:txBody>
      </p:sp>
      <p:sp>
        <p:nvSpPr>
          <p:cNvPr id="699" name="TextBox 20"/>
          <p:cNvSpPr txBox="1"/>
          <p:nvPr/>
        </p:nvSpPr>
        <p:spPr>
          <a:xfrm>
            <a:off x="8312435" y="2321544"/>
            <a:ext cx="2828396" cy="181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p:txBody>
      </p:sp>
      <p:sp>
        <p:nvSpPr>
          <p:cNvPr id="700" name="TextBox 23"/>
          <p:cNvSpPr txBox="1"/>
          <p:nvPr/>
        </p:nvSpPr>
        <p:spPr>
          <a:xfrm>
            <a:off x="8307672" y="4196381"/>
            <a:ext cx="2966509" cy="181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a:p>
            <a:pPr>
              <a:defRPr sz="1400">
                <a:solidFill>
                  <a:srgbClr val="808080"/>
                </a:solidFill>
                <a:latin typeface="微软雅黑"/>
                <a:ea typeface="微软雅黑"/>
                <a:cs typeface="微软雅黑"/>
                <a:sym typeface="微软雅黑"/>
              </a:defRPr>
            </a:pPr>
            <a:r>
              <a:t>点击此处更换文本58pic.com</a:t>
            </a:r>
            <a:endParaRPr>
              <a:latin typeface="Calibri"/>
              <a:ea typeface="Calibri"/>
              <a:cs typeface="Calibri"/>
              <a:sym typeface="Calibri"/>
            </a:endParaRPr>
          </a:p>
        </p:txBody>
      </p:sp>
      <p:sp>
        <p:nvSpPr>
          <p:cNvPr id="701" name="Arc 9"/>
          <p:cNvSpPr/>
          <p:nvPr/>
        </p:nvSpPr>
        <p:spPr>
          <a:xfrm>
            <a:off x="2640738" y="2496875"/>
            <a:ext cx="1628776" cy="30509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5163"/>
                  <a:pt x="21600" y="11531"/>
                </a:cubicBezTo>
                <a:cubicBezTo>
                  <a:pt x="21600" y="15711"/>
                  <a:pt x="17364" y="19563"/>
                  <a:pt x="10528" y="21600"/>
                </a:cubicBezTo>
              </a:path>
            </a:pathLst>
          </a:custGeom>
          <a:ln w="254000">
            <a:solidFill>
              <a:srgbClr val="4DA6AD"/>
            </a:solidFill>
            <a:miter/>
          </a:ln>
        </p:spPr>
        <p:txBody>
          <a:bodyPr lIns="45719" rIns="45719" anchor="ctr"/>
          <a:lstStyle/>
          <a:p>
            <a:pPr algn="ctr"/>
            <a:endParaRPr/>
          </a:p>
        </p:txBody>
      </p:sp>
      <p:sp>
        <p:nvSpPr>
          <p:cNvPr id="702" name="Arc 10"/>
          <p:cNvSpPr/>
          <p:nvPr/>
        </p:nvSpPr>
        <p:spPr>
          <a:xfrm>
            <a:off x="2650886" y="2768306"/>
            <a:ext cx="1357314" cy="2713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4837"/>
                  <a:pt x="21600" y="10804"/>
                </a:cubicBezTo>
                <a:cubicBezTo>
                  <a:pt x="21600" y="16616"/>
                  <a:pt x="12406" y="21387"/>
                  <a:pt x="793" y="21600"/>
                </a:cubicBezTo>
              </a:path>
            </a:pathLst>
          </a:custGeom>
          <a:ln w="254000">
            <a:solidFill>
              <a:srgbClr val="4DA6AD"/>
            </a:solidFill>
            <a:miter/>
          </a:ln>
        </p:spPr>
        <p:txBody>
          <a:bodyPr lIns="45719" rIns="45719" anchor="ctr"/>
          <a:lstStyle/>
          <a:p>
            <a:pPr algn="ctr"/>
            <a:endParaRPr/>
          </a:p>
        </p:txBody>
      </p:sp>
      <p:sp>
        <p:nvSpPr>
          <p:cNvPr id="703" name="Arc 12"/>
          <p:cNvSpPr/>
          <p:nvPr/>
        </p:nvSpPr>
        <p:spPr>
          <a:xfrm>
            <a:off x="2075252" y="3037483"/>
            <a:ext cx="1663768" cy="2176273"/>
          </a:xfrm>
          <a:custGeom>
            <a:avLst/>
            <a:gdLst/>
            <a:ahLst/>
            <a:cxnLst>
              <a:cxn ang="0">
                <a:pos x="wd2" y="hd2"/>
              </a:cxn>
              <a:cxn ang="5400000">
                <a:pos x="wd2" y="hd2"/>
              </a:cxn>
              <a:cxn ang="10800000">
                <a:pos x="wd2" y="hd2"/>
              </a:cxn>
              <a:cxn ang="16200000">
                <a:pos x="wd2" y="hd2"/>
              </a:cxn>
            </a:cxnLst>
            <a:rect l="0" t="0" r="r" b="b"/>
            <a:pathLst>
              <a:path w="21600" h="21600" extrusionOk="0">
                <a:moveTo>
                  <a:pt x="7473" y="0"/>
                </a:moveTo>
                <a:cubicBezTo>
                  <a:pt x="15275" y="0"/>
                  <a:pt x="21600" y="4835"/>
                  <a:pt x="21600" y="10800"/>
                </a:cubicBezTo>
                <a:cubicBezTo>
                  <a:pt x="21600" y="16765"/>
                  <a:pt x="15275" y="21600"/>
                  <a:pt x="7473" y="21600"/>
                </a:cubicBezTo>
                <a:cubicBezTo>
                  <a:pt x="4831" y="21600"/>
                  <a:pt x="2242" y="21034"/>
                  <a:pt x="0" y="19965"/>
                </a:cubicBezTo>
              </a:path>
            </a:pathLst>
          </a:custGeom>
          <a:ln w="254000">
            <a:solidFill>
              <a:srgbClr val="4DA6AD"/>
            </a:solidFill>
            <a:miter/>
          </a:ln>
        </p:spPr>
        <p:txBody>
          <a:bodyPr lIns="45719" rIns="45719" anchor="ctr"/>
          <a:lstStyle/>
          <a:p>
            <a:pPr algn="ctr"/>
            <a:endParaRPr/>
          </a:p>
        </p:txBody>
      </p:sp>
      <p:sp>
        <p:nvSpPr>
          <p:cNvPr id="704" name="Arc 13"/>
          <p:cNvSpPr/>
          <p:nvPr/>
        </p:nvSpPr>
        <p:spPr>
          <a:xfrm>
            <a:off x="1890725" y="3307231"/>
            <a:ext cx="1578911" cy="1636777"/>
          </a:xfrm>
          <a:custGeom>
            <a:avLst/>
            <a:gdLst/>
            <a:ahLst/>
            <a:cxnLst>
              <a:cxn ang="0">
                <a:pos x="wd2" y="hd2"/>
              </a:cxn>
              <a:cxn ang="5400000">
                <a:pos x="wd2" y="hd2"/>
              </a:cxn>
              <a:cxn ang="10800000">
                <a:pos x="wd2" y="hd2"/>
              </a:cxn>
              <a:cxn ang="16200000">
                <a:pos x="wd2" y="hd2"/>
              </a:cxn>
            </a:cxnLst>
            <a:rect l="0" t="0" r="r" b="b"/>
            <a:pathLst>
              <a:path w="21600" h="21600" extrusionOk="0">
                <a:moveTo>
                  <a:pt x="10404" y="0"/>
                </a:moveTo>
                <a:cubicBezTo>
                  <a:pt x="16587" y="0"/>
                  <a:pt x="21600" y="4835"/>
                  <a:pt x="21600" y="10800"/>
                </a:cubicBezTo>
                <a:cubicBezTo>
                  <a:pt x="21600" y="16765"/>
                  <a:pt x="16587" y="21600"/>
                  <a:pt x="10404" y="21600"/>
                </a:cubicBezTo>
                <a:cubicBezTo>
                  <a:pt x="5817" y="21600"/>
                  <a:pt x="1694" y="18901"/>
                  <a:pt x="0" y="14789"/>
                </a:cubicBezTo>
              </a:path>
            </a:pathLst>
          </a:custGeom>
          <a:ln w="254000">
            <a:solidFill>
              <a:srgbClr val="4DA6AD"/>
            </a:solidFill>
            <a:miter/>
          </a:ln>
        </p:spPr>
        <p:txBody>
          <a:bodyPr lIns="45719" rIns="45719" anchor="ctr"/>
          <a:lstStyle/>
          <a:p>
            <a:pPr algn="ctr"/>
            <a:endParaRPr/>
          </a:p>
        </p:txBody>
      </p:sp>
      <p:sp>
        <p:nvSpPr>
          <p:cNvPr id="705" name="TextBox 15"/>
          <p:cNvSpPr txBox="1"/>
          <p:nvPr/>
        </p:nvSpPr>
        <p:spPr>
          <a:xfrm>
            <a:off x="2176301" y="2386664"/>
            <a:ext cx="358327" cy="243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000" b="1">
                <a:solidFill>
                  <a:srgbClr val="808080"/>
                </a:solidFill>
                <a:latin typeface="Open Sans"/>
                <a:ea typeface="Open Sans"/>
                <a:cs typeface="Open Sans"/>
                <a:sym typeface="Open Sans"/>
              </a:defRPr>
            </a:lvl1pPr>
          </a:lstStyle>
          <a:p>
            <a:r>
              <a:t>85%</a:t>
            </a:r>
          </a:p>
        </p:txBody>
      </p:sp>
      <p:sp>
        <p:nvSpPr>
          <p:cNvPr id="706" name="TextBox 16"/>
          <p:cNvSpPr txBox="1"/>
          <p:nvPr/>
        </p:nvSpPr>
        <p:spPr>
          <a:xfrm>
            <a:off x="2176301" y="2655852"/>
            <a:ext cx="358327" cy="243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000" b="1">
                <a:solidFill>
                  <a:srgbClr val="808080"/>
                </a:solidFill>
                <a:latin typeface="Open Sans"/>
                <a:ea typeface="Open Sans"/>
                <a:cs typeface="Open Sans"/>
                <a:sym typeface="Open Sans"/>
              </a:defRPr>
            </a:lvl1pPr>
          </a:lstStyle>
          <a:p>
            <a:r>
              <a:t>63%</a:t>
            </a:r>
          </a:p>
        </p:txBody>
      </p:sp>
      <p:sp>
        <p:nvSpPr>
          <p:cNvPr id="707" name="TextBox 17"/>
          <p:cNvSpPr txBox="1"/>
          <p:nvPr/>
        </p:nvSpPr>
        <p:spPr>
          <a:xfrm>
            <a:off x="2176301" y="2925278"/>
            <a:ext cx="358327" cy="243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000" b="1">
                <a:solidFill>
                  <a:srgbClr val="808080"/>
                </a:solidFill>
                <a:latin typeface="Open Sans"/>
                <a:ea typeface="Open Sans"/>
                <a:cs typeface="Open Sans"/>
                <a:sym typeface="Open Sans"/>
              </a:defRPr>
            </a:lvl1pPr>
          </a:lstStyle>
          <a:p>
            <a:r>
              <a:t>78%</a:t>
            </a:r>
          </a:p>
        </p:txBody>
      </p:sp>
      <p:sp>
        <p:nvSpPr>
          <p:cNvPr id="708" name="TextBox 18"/>
          <p:cNvSpPr txBox="1"/>
          <p:nvPr/>
        </p:nvSpPr>
        <p:spPr>
          <a:xfrm>
            <a:off x="2176301" y="3194704"/>
            <a:ext cx="358327" cy="243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000" b="1">
                <a:solidFill>
                  <a:srgbClr val="808080"/>
                </a:solidFill>
                <a:latin typeface="Open Sans"/>
                <a:ea typeface="Open Sans"/>
                <a:cs typeface="Open Sans"/>
                <a:sym typeface="Open Sans"/>
              </a:defRPr>
            </a:lvl1pPr>
          </a:lstStyle>
          <a:p>
            <a:r>
              <a:t>55%</a:t>
            </a:r>
          </a:p>
        </p:txBody>
      </p:sp>
      <p:sp>
        <p:nvSpPr>
          <p:cNvPr id="709" name="Rectangle 18"/>
          <p:cNvSpPr txBox="1"/>
          <p:nvPr/>
        </p:nvSpPr>
        <p:spPr>
          <a:xfrm>
            <a:off x="1482067" y="3988801"/>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808080"/>
                </a:solidFill>
                <a:latin typeface="微软雅黑"/>
                <a:ea typeface="微软雅黑"/>
                <a:cs typeface="微软雅黑"/>
                <a:sym typeface="微软雅黑"/>
              </a:defRPr>
            </a:lvl1pPr>
          </a:lstStyle>
          <a:p>
            <a:r>
              <a:t>标题</a:t>
            </a:r>
          </a:p>
        </p:txBody>
      </p:sp>
      <p:sp>
        <p:nvSpPr>
          <p:cNvPr id="710" name="Rectangle 19"/>
          <p:cNvSpPr txBox="1"/>
          <p:nvPr/>
        </p:nvSpPr>
        <p:spPr>
          <a:xfrm>
            <a:off x="1510061" y="4815332"/>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808080"/>
                </a:solidFill>
                <a:latin typeface="微软雅黑"/>
                <a:ea typeface="微软雅黑"/>
                <a:cs typeface="微软雅黑"/>
                <a:sym typeface="微软雅黑"/>
              </a:defRPr>
            </a:lvl1pPr>
          </a:lstStyle>
          <a:p>
            <a:r>
              <a:t>标题</a:t>
            </a:r>
          </a:p>
        </p:txBody>
      </p:sp>
      <p:sp>
        <p:nvSpPr>
          <p:cNvPr id="711" name="Rectangle 20"/>
          <p:cNvSpPr txBox="1"/>
          <p:nvPr/>
        </p:nvSpPr>
        <p:spPr>
          <a:xfrm>
            <a:off x="2024410" y="5359041"/>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808080"/>
                </a:solidFill>
                <a:latin typeface="微软雅黑"/>
                <a:ea typeface="微软雅黑"/>
                <a:cs typeface="微软雅黑"/>
                <a:sym typeface="微软雅黑"/>
              </a:defRPr>
            </a:lvl1pPr>
          </a:lstStyle>
          <a:p>
            <a:r>
              <a:t>标题</a:t>
            </a:r>
          </a:p>
        </p:txBody>
      </p:sp>
      <p:sp>
        <p:nvSpPr>
          <p:cNvPr id="712" name="Rectangle 21"/>
          <p:cNvSpPr txBox="1"/>
          <p:nvPr/>
        </p:nvSpPr>
        <p:spPr>
          <a:xfrm>
            <a:off x="2824510" y="5501132"/>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808080"/>
                </a:solidFill>
                <a:latin typeface="微软雅黑"/>
                <a:ea typeface="微软雅黑"/>
                <a:cs typeface="微软雅黑"/>
                <a:sym typeface="微软雅黑"/>
              </a:defRPr>
            </a:lvl1pPr>
          </a:lstStyle>
          <a:p>
            <a:r>
              <a:t>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96"/>
                                        </p:tgtEl>
                                        <p:attrNameLst>
                                          <p:attrName>style.visibility</p:attrName>
                                        </p:attrNameLst>
                                      </p:cBhvr>
                                      <p:to>
                                        <p:strVal val="visible"/>
                                      </p:to>
                                    </p:set>
                                    <p:anim calcmode="lin" valueType="num">
                                      <p:cBhvr>
                                        <p:cTn id="7" dur="500" fill="hold"/>
                                        <p:tgtEl>
                                          <p:spTgt spid="696"/>
                                        </p:tgtEl>
                                        <p:attrNameLst>
                                          <p:attrName>ppt_x</p:attrName>
                                        </p:attrNameLst>
                                      </p:cBhvr>
                                      <p:tavLst>
                                        <p:tav tm="0">
                                          <p:val>
                                            <p:strVal val="0-#ppt_w/2"/>
                                          </p:val>
                                        </p:tav>
                                        <p:tav tm="100000">
                                          <p:val>
                                            <p:strVal val="#ppt_x"/>
                                          </p:val>
                                        </p:tav>
                                      </p:tavLst>
                                    </p:anim>
                                    <p:anim calcmode="lin" valueType="num">
                                      <p:cBhvr>
                                        <p:cTn id="8" dur="500" fill="hold"/>
                                        <p:tgtEl>
                                          <p:spTgt spid="6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701"/>
                                        </p:tgtEl>
                                        <p:attrNameLst>
                                          <p:attrName>style.visibility</p:attrName>
                                        </p:attrNameLst>
                                      </p:cBhvr>
                                      <p:to>
                                        <p:strVal val="visible"/>
                                      </p:to>
                                    </p:set>
                                    <p:anim calcmode="lin" valueType="num">
                                      <p:cBhvr>
                                        <p:cTn id="12" dur="250" fill="hold"/>
                                        <p:tgtEl>
                                          <p:spTgt spid="701"/>
                                        </p:tgtEl>
                                        <p:attrNameLst>
                                          <p:attrName>ppt_x</p:attrName>
                                        </p:attrNameLst>
                                      </p:cBhvr>
                                      <p:tavLst>
                                        <p:tav tm="0">
                                          <p:val>
                                            <p:strVal val="#ppt_x"/>
                                          </p:val>
                                        </p:tav>
                                        <p:tav tm="100000">
                                          <p:val>
                                            <p:strVal val="#ppt_x"/>
                                          </p:val>
                                        </p:tav>
                                      </p:tavLst>
                                    </p:anim>
                                    <p:anim calcmode="lin" valueType="num">
                                      <p:cBhvr>
                                        <p:cTn id="13" dur="250" fill="hold"/>
                                        <p:tgtEl>
                                          <p:spTgt spid="701"/>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3" nodeType="afterEffect">
                                  <p:stCondLst>
                                    <p:cond delay="0"/>
                                  </p:stCondLst>
                                  <p:iterate>
                                    <p:tmAbs val="0"/>
                                  </p:iterate>
                                  <p:childTnLst>
                                    <p:set>
                                      <p:cBhvr>
                                        <p:cTn id="16" fill="hold"/>
                                        <p:tgtEl>
                                          <p:spTgt spid="702"/>
                                        </p:tgtEl>
                                        <p:attrNameLst>
                                          <p:attrName>style.visibility</p:attrName>
                                        </p:attrNameLst>
                                      </p:cBhvr>
                                      <p:to>
                                        <p:strVal val="visible"/>
                                      </p:to>
                                    </p:set>
                                    <p:anim calcmode="lin" valueType="num">
                                      <p:cBhvr>
                                        <p:cTn id="17" dur="250" fill="hold"/>
                                        <p:tgtEl>
                                          <p:spTgt spid="702"/>
                                        </p:tgtEl>
                                        <p:attrNameLst>
                                          <p:attrName>ppt_x</p:attrName>
                                        </p:attrNameLst>
                                      </p:cBhvr>
                                      <p:tavLst>
                                        <p:tav tm="0">
                                          <p:val>
                                            <p:strVal val="#ppt_x"/>
                                          </p:val>
                                        </p:tav>
                                        <p:tav tm="100000">
                                          <p:val>
                                            <p:strVal val="#ppt_x"/>
                                          </p:val>
                                        </p:tav>
                                      </p:tavLst>
                                    </p:anim>
                                    <p:anim calcmode="lin" valueType="num">
                                      <p:cBhvr>
                                        <p:cTn id="18" dur="250" fill="hold"/>
                                        <p:tgtEl>
                                          <p:spTgt spid="702"/>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4" nodeType="afterEffect">
                                  <p:stCondLst>
                                    <p:cond delay="0"/>
                                  </p:stCondLst>
                                  <p:iterate>
                                    <p:tmAbs val="0"/>
                                  </p:iterate>
                                  <p:childTnLst>
                                    <p:set>
                                      <p:cBhvr>
                                        <p:cTn id="21" fill="hold"/>
                                        <p:tgtEl>
                                          <p:spTgt spid="703"/>
                                        </p:tgtEl>
                                        <p:attrNameLst>
                                          <p:attrName>style.visibility</p:attrName>
                                        </p:attrNameLst>
                                      </p:cBhvr>
                                      <p:to>
                                        <p:strVal val="visible"/>
                                      </p:to>
                                    </p:set>
                                    <p:anim calcmode="lin" valueType="num">
                                      <p:cBhvr>
                                        <p:cTn id="22" dur="250" fill="hold"/>
                                        <p:tgtEl>
                                          <p:spTgt spid="703"/>
                                        </p:tgtEl>
                                        <p:attrNameLst>
                                          <p:attrName>ppt_x</p:attrName>
                                        </p:attrNameLst>
                                      </p:cBhvr>
                                      <p:tavLst>
                                        <p:tav tm="0">
                                          <p:val>
                                            <p:strVal val="#ppt_x"/>
                                          </p:val>
                                        </p:tav>
                                        <p:tav tm="100000">
                                          <p:val>
                                            <p:strVal val="#ppt_x"/>
                                          </p:val>
                                        </p:tav>
                                      </p:tavLst>
                                    </p:anim>
                                    <p:anim calcmode="lin" valueType="num">
                                      <p:cBhvr>
                                        <p:cTn id="23" dur="250" fill="hold"/>
                                        <p:tgtEl>
                                          <p:spTgt spid="703"/>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5" nodeType="afterEffect">
                                  <p:stCondLst>
                                    <p:cond delay="0"/>
                                  </p:stCondLst>
                                  <p:iterate>
                                    <p:tmAbs val="0"/>
                                  </p:iterate>
                                  <p:childTnLst>
                                    <p:set>
                                      <p:cBhvr>
                                        <p:cTn id="26" fill="hold"/>
                                        <p:tgtEl>
                                          <p:spTgt spid="704"/>
                                        </p:tgtEl>
                                        <p:attrNameLst>
                                          <p:attrName>style.visibility</p:attrName>
                                        </p:attrNameLst>
                                      </p:cBhvr>
                                      <p:to>
                                        <p:strVal val="visible"/>
                                      </p:to>
                                    </p:set>
                                    <p:anim calcmode="lin" valueType="num">
                                      <p:cBhvr>
                                        <p:cTn id="27" dur="250" fill="hold"/>
                                        <p:tgtEl>
                                          <p:spTgt spid="704"/>
                                        </p:tgtEl>
                                        <p:attrNameLst>
                                          <p:attrName>ppt_x</p:attrName>
                                        </p:attrNameLst>
                                      </p:cBhvr>
                                      <p:tavLst>
                                        <p:tav tm="0">
                                          <p:val>
                                            <p:strVal val="#ppt_x"/>
                                          </p:val>
                                        </p:tav>
                                        <p:tav tm="100000">
                                          <p:val>
                                            <p:strVal val="#ppt_x"/>
                                          </p:val>
                                        </p:tav>
                                      </p:tavLst>
                                    </p:anim>
                                    <p:anim calcmode="lin" valueType="num">
                                      <p:cBhvr>
                                        <p:cTn id="28" dur="250" fill="hold"/>
                                        <p:tgtEl>
                                          <p:spTgt spid="704"/>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6" nodeType="afterEffect">
                                  <p:stCondLst>
                                    <p:cond delay="0"/>
                                  </p:stCondLst>
                                  <p:iterate>
                                    <p:tmAbs val="0"/>
                                  </p:iterate>
                                  <p:childTnLst>
                                    <p:set>
                                      <p:cBhvr>
                                        <p:cTn id="31" fill="hold"/>
                                        <p:tgtEl>
                                          <p:spTgt spid="705"/>
                                        </p:tgtEl>
                                        <p:attrNameLst>
                                          <p:attrName>style.visibility</p:attrName>
                                        </p:attrNameLst>
                                      </p:cBhvr>
                                      <p:to>
                                        <p:strVal val="visible"/>
                                      </p:to>
                                    </p:set>
                                    <p:anim calcmode="lin" valueType="num">
                                      <p:cBhvr>
                                        <p:cTn id="32" dur="250" fill="hold"/>
                                        <p:tgtEl>
                                          <p:spTgt spid="705"/>
                                        </p:tgtEl>
                                        <p:attrNameLst>
                                          <p:attrName>ppt_x</p:attrName>
                                        </p:attrNameLst>
                                      </p:cBhvr>
                                      <p:tavLst>
                                        <p:tav tm="0">
                                          <p:val>
                                            <p:strVal val="#ppt_x"/>
                                          </p:val>
                                        </p:tav>
                                        <p:tav tm="100000">
                                          <p:val>
                                            <p:strVal val="#ppt_x"/>
                                          </p:val>
                                        </p:tav>
                                      </p:tavLst>
                                    </p:anim>
                                    <p:anim calcmode="lin" valueType="num">
                                      <p:cBhvr>
                                        <p:cTn id="33" dur="250" fill="hold"/>
                                        <p:tgtEl>
                                          <p:spTgt spid="705"/>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7" nodeType="afterEffect">
                                  <p:stCondLst>
                                    <p:cond delay="0"/>
                                  </p:stCondLst>
                                  <p:iterate>
                                    <p:tmAbs val="0"/>
                                  </p:iterate>
                                  <p:childTnLst>
                                    <p:set>
                                      <p:cBhvr>
                                        <p:cTn id="36" fill="hold"/>
                                        <p:tgtEl>
                                          <p:spTgt spid="706"/>
                                        </p:tgtEl>
                                        <p:attrNameLst>
                                          <p:attrName>style.visibility</p:attrName>
                                        </p:attrNameLst>
                                      </p:cBhvr>
                                      <p:to>
                                        <p:strVal val="visible"/>
                                      </p:to>
                                    </p:set>
                                    <p:anim calcmode="lin" valueType="num">
                                      <p:cBhvr>
                                        <p:cTn id="37" dur="250" fill="hold"/>
                                        <p:tgtEl>
                                          <p:spTgt spid="706"/>
                                        </p:tgtEl>
                                        <p:attrNameLst>
                                          <p:attrName>ppt_x</p:attrName>
                                        </p:attrNameLst>
                                      </p:cBhvr>
                                      <p:tavLst>
                                        <p:tav tm="0">
                                          <p:val>
                                            <p:strVal val="#ppt_x"/>
                                          </p:val>
                                        </p:tav>
                                        <p:tav tm="100000">
                                          <p:val>
                                            <p:strVal val="#ppt_x"/>
                                          </p:val>
                                        </p:tav>
                                      </p:tavLst>
                                    </p:anim>
                                    <p:anim calcmode="lin" valueType="num">
                                      <p:cBhvr>
                                        <p:cTn id="38" dur="250" fill="hold"/>
                                        <p:tgtEl>
                                          <p:spTgt spid="706"/>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8" nodeType="afterEffect">
                                  <p:stCondLst>
                                    <p:cond delay="0"/>
                                  </p:stCondLst>
                                  <p:iterate>
                                    <p:tmAbs val="0"/>
                                  </p:iterate>
                                  <p:childTnLst>
                                    <p:set>
                                      <p:cBhvr>
                                        <p:cTn id="41" fill="hold"/>
                                        <p:tgtEl>
                                          <p:spTgt spid="707"/>
                                        </p:tgtEl>
                                        <p:attrNameLst>
                                          <p:attrName>style.visibility</p:attrName>
                                        </p:attrNameLst>
                                      </p:cBhvr>
                                      <p:to>
                                        <p:strVal val="visible"/>
                                      </p:to>
                                    </p:set>
                                    <p:anim calcmode="lin" valueType="num">
                                      <p:cBhvr>
                                        <p:cTn id="42" dur="250" fill="hold"/>
                                        <p:tgtEl>
                                          <p:spTgt spid="707"/>
                                        </p:tgtEl>
                                        <p:attrNameLst>
                                          <p:attrName>ppt_x</p:attrName>
                                        </p:attrNameLst>
                                      </p:cBhvr>
                                      <p:tavLst>
                                        <p:tav tm="0">
                                          <p:val>
                                            <p:strVal val="#ppt_x"/>
                                          </p:val>
                                        </p:tav>
                                        <p:tav tm="100000">
                                          <p:val>
                                            <p:strVal val="#ppt_x"/>
                                          </p:val>
                                        </p:tav>
                                      </p:tavLst>
                                    </p:anim>
                                    <p:anim calcmode="lin" valueType="num">
                                      <p:cBhvr>
                                        <p:cTn id="43" dur="250" fill="hold"/>
                                        <p:tgtEl>
                                          <p:spTgt spid="707"/>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9" nodeType="afterEffect">
                                  <p:stCondLst>
                                    <p:cond delay="0"/>
                                  </p:stCondLst>
                                  <p:iterate>
                                    <p:tmAbs val="0"/>
                                  </p:iterate>
                                  <p:childTnLst>
                                    <p:set>
                                      <p:cBhvr>
                                        <p:cTn id="46" fill="hold"/>
                                        <p:tgtEl>
                                          <p:spTgt spid="708"/>
                                        </p:tgtEl>
                                        <p:attrNameLst>
                                          <p:attrName>style.visibility</p:attrName>
                                        </p:attrNameLst>
                                      </p:cBhvr>
                                      <p:to>
                                        <p:strVal val="visible"/>
                                      </p:to>
                                    </p:set>
                                    <p:anim calcmode="lin" valueType="num">
                                      <p:cBhvr>
                                        <p:cTn id="47" dur="250" fill="hold"/>
                                        <p:tgtEl>
                                          <p:spTgt spid="708"/>
                                        </p:tgtEl>
                                        <p:attrNameLst>
                                          <p:attrName>ppt_x</p:attrName>
                                        </p:attrNameLst>
                                      </p:cBhvr>
                                      <p:tavLst>
                                        <p:tav tm="0">
                                          <p:val>
                                            <p:strVal val="#ppt_x"/>
                                          </p:val>
                                        </p:tav>
                                        <p:tav tm="100000">
                                          <p:val>
                                            <p:strVal val="#ppt_x"/>
                                          </p:val>
                                        </p:tav>
                                      </p:tavLst>
                                    </p:anim>
                                    <p:anim calcmode="lin" valueType="num">
                                      <p:cBhvr>
                                        <p:cTn id="48" dur="250" fill="hold"/>
                                        <p:tgtEl>
                                          <p:spTgt spid="708"/>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10" nodeType="afterEffect">
                                  <p:stCondLst>
                                    <p:cond delay="0"/>
                                  </p:stCondLst>
                                  <p:iterate>
                                    <p:tmAbs val="0"/>
                                  </p:iterate>
                                  <p:childTnLst>
                                    <p:set>
                                      <p:cBhvr>
                                        <p:cTn id="51" fill="hold"/>
                                        <p:tgtEl>
                                          <p:spTgt spid="709"/>
                                        </p:tgtEl>
                                        <p:attrNameLst>
                                          <p:attrName>style.visibility</p:attrName>
                                        </p:attrNameLst>
                                      </p:cBhvr>
                                      <p:to>
                                        <p:strVal val="visible"/>
                                      </p:to>
                                    </p:set>
                                    <p:anim calcmode="lin" valueType="num">
                                      <p:cBhvr>
                                        <p:cTn id="52" dur="250" fill="hold"/>
                                        <p:tgtEl>
                                          <p:spTgt spid="709"/>
                                        </p:tgtEl>
                                        <p:attrNameLst>
                                          <p:attrName>ppt_x</p:attrName>
                                        </p:attrNameLst>
                                      </p:cBhvr>
                                      <p:tavLst>
                                        <p:tav tm="0">
                                          <p:val>
                                            <p:strVal val="#ppt_x"/>
                                          </p:val>
                                        </p:tav>
                                        <p:tav tm="100000">
                                          <p:val>
                                            <p:strVal val="#ppt_x"/>
                                          </p:val>
                                        </p:tav>
                                      </p:tavLst>
                                    </p:anim>
                                    <p:anim calcmode="lin" valueType="num">
                                      <p:cBhvr>
                                        <p:cTn id="53" dur="250" fill="hold"/>
                                        <p:tgtEl>
                                          <p:spTgt spid="709"/>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11" nodeType="afterEffect">
                                  <p:stCondLst>
                                    <p:cond delay="0"/>
                                  </p:stCondLst>
                                  <p:iterate>
                                    <p:tmAbs val="0"/>
                                  </p:iterate>
                                  <p:childTnLst>
                                    <p:set>
                                      <p:cBhvr>
                                        <p:cTn id="56" fill="hold"/>
                                        <p:tgtEl>
                                          <p:spTgt spid="710"/>
                                        </p:tgtEl>
                                        <p:attrNameLst>
                                          <p:attrName>style.visibility</p:attrName>
                                        </p:attrNameLst>
                                      </p:cBhvr>
                                      <p:to>
                                        <p:strVal val="visible"/>
                                      </p:to>
                                    </p:set>
                                    <p:anim calcmode="lin" valueType="num">
                                      <p:cBhvr>
                                        <p:cTn id="57" dur="250" fill="hold"/>
                                        <p:tgtEl>
                                          <p:spTgt spid="710"/>
                                        </p:tgtEl>
                                        <p:attrNameLst>
                                          <p:attrName>ppt_x</p:attrName>
                                        </p:attrNameLst>
                                      </p:cBhvr>
                                      <p:tavLst>
                                        <p:tav tm="0">
                                          <p:val>
                                            <p:strVal val="#ppt_x"/>
                                          </p:val>
                                        </p:tav>
                                        <p:tav tm="100000">
                                          <p:val>
                                            <p:strVal val="#ppt_x"/>
                                          </p:val>
                                        </p:tav>
                                      </p:tavLst>
                                    </p:anim>
                                    <p:anim calcmode="lin" valueType="num">
                                      <p:cBhvr>
                                        <p:cTn id="58" dur="250" fill="hold"/>
                                        <p:tgtEl>
                                          <p:spTgt spid="710"/>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12" nodeType="afterEffect">
                                  <p:stCondLst>
                                    <p:cond delay="0"/>
                                  </p:stCondLst>
                                  <p:iterate>
                                    <p:tmAbs val="0"/>
                                  </p:iterate>
                                  <p:childTnLst>
                                    <p:set>
                                      <p:cBhvr>
                                        <p:cTn id="61" fill="hold"/>
                                        <p:tgtEl>
                                          <p:spTgt spid="711"/>
                                        </p:tgtEl>
                                        <p:attrNameLst>
                                          <p:attrName>style.visibility</p:attrName>
                                        </p:attrNameLst>
                                      </p:cBhvr>
                                      <p:to>
                                        <p:strVal val="visible"/>
                                      </p:to>
                                    </p:set>
                                    <p:anim calcmode="lin" valueType="num">
                                      <p:cBhvr>
                                        <p:cTn id="62" dur="250" fill="hold"/>
                                        <p:tgtEl>
                                          <p:spTgt spid="711"/>
                                        </p:tgtEl>
                                        <p:attrNameLst>
                                          <p:attrName>ppt_x</p:attrName>
                                        </p:attrNameLst>
                                      </p:cBhvr>
                                      <p:tavLst>
                                        <p:tav tm="0">
                                          <p:val>
                                            <p:strVal val="#ppt_x"/>
                                          </p:val>
                                        </p:tav>
                                        <p:tav tm="100000">
                                          <p:val>
                                            <p:strVal val="#ppt_x"/>
                                          </p:val>
                                        </p:tav>
                                      </p:tavLst>
                                    </p:anim>
                                    <p:anim calcmode="lin" valueType="num">
                                      <p:cBhvr>
                                        <p:cTn id="63" dur="250" fill="hold"/>
                                        <p:tgtEl>
                                          <p:spTgt spid="711"/>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13" nodeType="afterEffect">
                                  <p:stCondLst>
                                    <p:cond delay="0"/>
                                  </p:stCondLst>
                                  <p:iterate>
                                    <p:tmAbs val="0"/>
                                  </p:iterate>
                                  <p:childTnLst>
                                    <p:set>
                                      <p:cBhvr>
                                        <p:cTn id="66" fill="hold"/>
                                        <p:tgtEl>
                                          <p:spTgt spid="712"/>
                                        </p:tgtEl>
                                        <p:attrNameLst>
                                          <p:attrName>style.visibility</p:attrName>
                                        </p:attrNameLst>
                                      </p:cBhvr>
                                      <p:to>
                                        <p:strVal val="visible"/>
                                      </p:to>
                                    </p:set>
                                    <p:anim calcmode="lin" valueType="num">
                                      <p:cBhvr>
                                        <p:cTn id="67" dur="250" fill="hold"/>
                                        <p:tgtEl>
                                          <p:spTgt spid="712"/>
                                        </p:tgtEl>
                                        <p:attrNameLst>
                                          <p:attrName>ppt_x</p:attrName>
                                        </p:attrNameLst>
                                      </p:cBhvr>
                                      <p:tavLst>
                                        <p:tav tm="0">
                                          <p:val>
                                            <p:strVal val="#ppt_x"/>
                                          </p:val>
                                        </p:tav>
                                        <p:tav tm="100000">
                                          <p:val>
                                            <p:strVal val="#ppt_x"/>
                                          </p:val>
                                        </p:tav>
                                      </p:tavLst>
                                    </p:anim>
                                    <p:anim calcmode="lin" valueType="num">
                                      <p:cBhvr>
                                        <p:cTn id="68" dur="250" fill="hold"/>
                                        <p:tgtEl>
                                          <p:spTgt spid="7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1" animBg="1" advAuto="0"/>
      <p:bldP spid="701" grpId="2" animBg="1" advAuto="0"/>
      <p:bldP spid="702" grpId="3" animBg="1" advAuto="0"/>
      <p:bldP spid="703" grpId="4" animBg="1" advAuto="0"/>
      <p:bldP spid="704" grpId="5" animBg="1" advAuto="0"/>
      <p:bldP spid="705" grpId="6" animBg="1" advAuto="0"/>
      <p:bldP spid="706" grpId="7" animBg="1" advAuto="0"/>
      <p:bldP spid="707" grpId="8" animBg="1" advAuto="0"/>
      <p:bldP spid="708" grpId="9" animBg="1" advAuto="0"/>
      <p:bldP spid="709" grpId="10" animBg="1" advAuto="0"/>
      <p:bldP spid="710" grpId="11" animBg="1" advAuto="0"/>
      <p:bldP spid="711" grpId="12" animBg="1" advAuto="0"/>
      <p:bldP spid="712" grpId="1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 name="组合 6"/>
          <p:cNvGrpSpPr/>
          <p:nvPr/>
        </p:nvGrpSpPr>
        <p:grpSpPr>
          <a:xfrm>
            <a:off x="-1" y="351827"/>
            <a:ext cx="4578662" cy="599441"/>
            <a:chOff x="0" y="0"/>
            <a:chExt cx="4578660" cy="599440"/>
          </a:xfrm>
        </p:grpSpPr>
        <p:sp>
          <p:nvSpPr>
            <p:cNvPr id="71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15"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项目工作概述</a:t>
              </a:r>
            </a:p>
          </p:txBody>
        </p:sp>
      </p:grpSp>
      <p:grpSp>
        <p:nvGrpSpPr>
          <p:cNvPr id="719" name="矩形 4"/>
          <p:cNvGrpSpPr/>
          <p:nvPr/>
        </p:nvGrpSpPr>
        <p:grpSpPr>
          <a:xfrm>
            <a:off x="1237906" y="4702107"/>
            <a:ext cx="4793536" cy="1536075"/>
            <a:chOff x="0" y="0"/>
            <a:chExt cx="4793534" cy="1536074"/>
          </a:xfrm>
        </p:grpSpPr>
        <p:sp>
          <p:nvSpPr>
            <p:cNvPr id="717" name="矩形"/>
            <p:cNvSpPr/>
            <p:nvPr/>
          </p:nvSpPr>
          <p:spPr>
            <a:xfrm>
              <a:off x="-1" y="-1"/>
              <a:ext cx="4793536" cy="1536076"/>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lnSpc>
                  <a:spcPct val="150000"/>
                </a:lnSpc>
                <a:defRPr>
                  <a:solidFill>
                    <a:srgbClr val="FFFFFF"/>
                  </a:solidFill>
                </a:defRPr>
              </a:pPr>
              <a:endParaRPr/>
            </a:p>
          </p:txBody>
        </p:sp>
        <p:sp>
          <p:nvSpPr>
            <p:cNvPr id="718" name="此处添加详细文本描述，建议与标题相关并符合整体语言风格，语言描述尽量简洁生动。尽量将每页幻灯片的字数控制在  200字以内"/>
            <p:cNvSpPr txBox="1"/>
            <p:nvPr/>
          </p:nvSpPr>
          <p:spPr>
            <a:xfrm>
              <a:off x="-1" y="214316"/>
              <a:ext cx="4793536" cy="1107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lnSpc>
                  <a:spcPct val="150000"/>
                </a:lnSpc>
                <a:defRPr sz="1400">
                  <a:solidFill>
                    <a:srgbClr val="FFFFFF"/>
                  </a:solidFill>
                </a:defRPr>
              </a:pPr>
              <a:r>
                <a:t>此处添加详细文本描述，建议与标题相关并符合整体语言风格，语言描述尽量简洁生动。尽量将每页幻灯片的字数控制在  200字以内</a:t>
              </a:r>
            </a:p>
          </p:txBody>
        </p:sp>
      </p:grpSp>
      <p:sp>
        <p:nvSpPr>
          <p:cNvPr id="720" name="Rectangle 30"/>
          <p:cNvSpPr/>
          <p:nvPr/>
        </p:nvSpPr>
        <p:spPr>
          <a:xfrm>
            <a:off x="1237906" y="1932963"/>
            <a:ext cx="4793536" cy="2629179"/>
          </a:xfrm>
          <a:prstGeom prst="rect">
            <a:avLst/>
          </a:prstGeom>
          <a:blipFill>
            <a:blip r:embed="rId2"/>
            <a:stretch>
              <a:fillRect/>
            </a:stretch>
          </a:blipFill>
          <a:ln w="12700">
            <a:miter lim="400000"/>
          </a:ln>
        </p:spPr>
        <p:txBody>
          <a:bodyPr lIns="45719" rIns="45719" anchor="ctr"/>
          <a:lstStyle/>
          <a:p>
            <a:pPr algn="ctr">
              <a:defRPr sz="3500">
                <a:solidFill>
                  <a:srgbClr val="FFFFFF"/>
                </a:solidFill>
              </a:defRPr>
            </a:pPr>
            <a:endParaRPr/>
          </a:p>
        </p:txBody>
      </p:sp>
      <p:grpSp>
        <p:nvGrpSpPr>
          <p:cNvPr id="723" name="Group 2"/>
          <p:cNvGrpSpPr/>
          <p:nvPr/>
        </p:nvGrpSpPr>
        <p:grpSpPr>
          <a:xfrm>
            <a:off x="6579124" y="2455467"/>
            <a:ext cx="6242172" cy="1044920"/>
            <a:chOff x="0" y="0"/>
            <a:chExt cx="6242170" cy="1044919"/>
          </a:xfrm>
        </p:grpSpPr>
        <p:sp>
          <p:nvSpPr>
            <p:cNvPr id="721" name="TextBox 6"/>
            <p:cNvSpPr txBox="1"/>
            <p:nvPr/>
          </p:nvSpPr>
          <p:spPr>
            <a:xfrm>
              <a:off x="294697" y="0"/>
              <a:ext cx="5947474" cy="1044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9709" tIns="109709" rIns="109709" bIns="109709" numCol="1" anchor="t">
              <a:spAutoFit/>
            </a:bodyPr>
            <a:lstStyle/>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p:txBody>
        </p:sp>
        <p:sp>
          <p:nvSpPr>
            <p:cNvPr id="722" name="Freeform 222"/>
            <p:cNvSpPr/>
            <p:nvPr/>
          </p:nvSpPr>
          <p:spPr>
            <a:xfrm>
              <a:off x="0" y="163437"/>
              <a:ext cx="305881" cy="307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sz="1000">
                  <a:solidFill>
                    <a:srgbClr val="808080"/>
                  </a:solidFill>
                </a:defRPr>
              </a:pPr>
              <a:endParaRPr/>
            </a:p>
          </p:txBody>
        </p:sp>
      </p:grpSp>
      <p:grpSp>
        <p:nvGrpSpPr>
          <p:cNvPr id="726" name="Group 3"/>
          <p:cNvGrpSpPr/>
          <p:nvPr/>
        </p:nvGrpSpPr>
        <p:grpSpPr>
          <a:xfrm>
            <a:off x="6597933" y="3362337"/>
            <a:ext cx="6223364" cy="1044920"/>
            <a:chOff x="0" y="0"/>
            <a:chExt cx="6223362" cy="1044919"/>
          </a:xfrm>
        </p:grpSpPr>
        <p:sp>
          <p:nvSpPr>
            <p:cNvPr id="724" name="TextBox 10"/>
            <p:cNvSpPr txBox="1"/>
            <p:nvPr/>
          </p:nvSpPr>
          <p:spPr>
            <a:xfrm>
              <a:off x="294697" y="0"/>
              <a:ext cx="5928666" cy="1044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9709" tIns="109709" rIns="109709" bIns="109709" numCol="1" anchor="t">
              <a:spAutoFit/>
            </a:bodyPr>
            <a:lstStyle/>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p:txBody>
        </p:sp>
        <p:sp>
          <p:nvSpPr>
            <p:cNvPr id="725" name="Freeform 222"/>
            <p:cNvSpPr/>
            <p:nvPr/>
          </p:nvSpPr>
          <p:spPr>
            <a:xfrm>
              <a:off x="0" y="221495"/>
              <a:ext cx="305881" cy="307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sz="1000">
                  <a:solidFill>
                    <a:srgbClr val="808080"/>
                  </a:solidFill>
                </a:defRPr>
              </a:pPr>
              <a:endParaRPr/>
            </a:p>
          </p:txBody>
        </p:sp>
      </p:grpSp>
      <p:grpSp>
        <p:nvGrpSpPr>
          <p:cNvPr id="729" name="Group 4"/>
          <p:cNvGrpSpPr/>
          <p:nvPr/>
        </p:nvGrpSpPr>
        <p:grpSpPr>
          <a:xfrm>
            <a:off x="6585018" y="4327540"/>
            <a:ext cx="6236278" cy="1044921"/>
            <a:chOff x="0" y="0"/>
            <a:chExt cx="6236276" cy="1044919"/>
          </a:xfrm>
        </p:grpSpPr>
        <p:sp>
          <p:nvSpPr>
            <p:cNvPr id="727" name="TextBox 17"/>
            <p:cNvSpPr txBox="1"/>
            <p:nvPr/>
          </p:nvSpPr>
          <p:spPr>
            <a:xfrm>
              <a:off x="294697" y="0"/>
              <a:ext cx="5941580" cy="1044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9709" tIns="109709" rIns="109709" bIns="109709" numCol="1" anchor="t">
              <a:spAutoFit/>
            </a:bodyPr>
            <a:lstStyle/>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p:txBody>
        </p:sp>
        <p:sp>
          <p:nvSpPr>
            <p:cNvPr id="728" name="Freeform 222"/>
            <p:cNvSpPr/>
            <p:nvPr/>
          </p:nvSpPr>
          <p:spPr>
            <a:xfrm>
              <a:off x="0" y="192463"/>
              <a:ext cx="305881" cy="307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sz="1000">
                  <a:solidFill>
                    <a:srgbClr val="808080"/>
                  </a:solidFill>
                </a:defRPr>
              </a:pPr>
              <a:endParaRPr/>
            </a:p>
          </p:txBody>
        </p:sp>
      </p:grpSp>
      <p:grpSp>
        <p:nvGrpSpPr>
          <p:cNvPr id="732" name="Group 5"/>
          <p:cNvGrpSpPr/>
          <p:nvPr/>
        </p:nvGrpSpPr>
        <p:grpSpPr>
          <a:xfrm>
            <a:off x="6603827" y="5277956"/>
            <a:ext cx="6217470" cy="1044921"/>
            <a:chOff x="0" y="0"/>
            <a:chExt cx="6217469" cy="1044919"/>
          </a:xfrm>
        </p:grpSpPr>
        <p:sp>
          <p:nvSpPr>
            <p:cNvPr id="730" name="TextBox 21"/>
            <p:cNvSpPr txBox="1"/>
            <p:nvPr/>
          </p:nvSpPr>
          <p:spPr>
            <a:xfrm>
              <a:off x="294696" y="0"/>
              <a:ext cx="5922774" cy="1044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9709" tIns="109709" rIns="109709" bIns="109709" numCol="1" anchor="t">
              <a:spAutoFit/>
            </a:bodyPr>
            <a:lstStyle/>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p:txBody>
        </p:sp>
        <p:sp>
          <p:nvSpPr>
            <p:cNvPr id="731" name="Freeform 222"/>
            <p:cNvSpPr/>
            <p:nvPr/>
          </p:nvSpPr>
          <p:spPr>
            <a:xfrm>
              <a:off x="0" y="206980"/>
              <a:ext cx="305881" cy="307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4DA6AD"/>
            </a:solidFill>
            <a:ln w="12700" cap="flat">
              <a:noFill/>
              <a:miter lim="400000"/>
            </a:ln>
            <a:effectLst/>
          </p:spPr>
          <p:txBody>
            <a:bodyPr wrap="square" lIns="45719" tIns="45719" rIns="45719" bIns="45719" numCol="1" anchor="t">
              <a:noAutofit/>
            </a:bodyPr>
            <a:lstStyle/>
            <a:p>
              <a:pPr>
                <a:defRPr sz="1000">
                  <a:solidFill>
                    <a:srgbClr val="808080"/>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10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16"/>
                                        </p:tgtEl>
                                        <p:attrNameLst>
                                          <p:attrName>style.visibility</p:attrName>
                                        </p:attrNameLst>
                                      </p:cBhvr>
                                      <p:to>
                                        <p:strVal val="visible"/>
                                      </p:to>
                                    </p:set>
                                    <p:anim calcmode="lin" valueType="num">
                                      <p:cBhvr>
                                        <p:cTn id="7" dur="500" fill="hold"/>
                                        <p:tgtEl>
                                          <p:spTgt spid="716"/>
                                        </p:tgtEl>
                                        <p:attrNameLst>
                                          <p:attrName>ppt_x</p:attrName>
                                        </p:attrNameLst>
                                      </p:cBhvr>
                                      <p:tavLst>
                                        <p:tav tm="0">
                                          <p:val>
                                            <p:strVal val="0-#ppt_w/2"/>
                                          </p:val>
                                        </p:tav>
                                        <p:tav tm="100000">
                                          <p:val>
                                            <p:strVal val="#ppt_x"/>
                                          </p:val>
                                        </p:tav>
                                      </p:tavLst>
                                    </p:anim>
                                    <p:anim calcmode="lin" valueType="num">
                                      <p:cBhvr>
                                        <p:cTn id="8" dur="500" fill="hold"/>
                                        <p:tgtEl>
                                          <p:spTgt spid="7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2" nodeType="afterEffect">
                                  <p:stCondLst>
                                    <p:cond delay="0"/>
                                  </p:stCondLst>
                                  <p:iterate>
                                    <p:tmAbs val="0"/>
                                  </p:iterate>
                                  <p:childTnLst>
                                    <p:set>
                                      <p:cBhvr>
                                        <p:cTn id="11" fill="hold"/>
                                        <p:tgtEl>
                                          <p:spTgt spid="719"/>
                                        </p:tgtEl>
                                        <p:attrNameLst>
                                          <p:attrName>style.visibility</p:attrName>
                                        </p:attrNameLst>
                                      </p:cBhvr>
                                      <p:to>
                                        <p:strVal val="visible"/>
                                      </p:to>
                                    </p:set>
                                    <p:anim calcmode="lin" valueType="num">
                                      <p:cBhvr>
                                        <p:cTn id="12" dur="500" fill="hold"/>
                                        <p:tgtEl>
                                          <p:spTgt spid="719"/>
                                        </p:tgtEl>
                                        <p:attrNameLst>
                                          <p:attrName>ppt_x</p:attrName>
                                        </p:attrNameLst>
                                      </p:cBhvr>
                                      <p:tavLst>
                                        <p:tav tm="0">
                                          <p:val>
                                            <p:strVal val="0-#ppt_w/2"/>
                                          </p:val>
                                        </p:tav>
                                        <p:tav tm="100000">
                                          <p:val>
                                            <p:strVal val="#ppt_x"/>
                                          </p:val>
                                        </p:tav>
                                      </p:tavLst>
                                    </p:anim>
                                    <p:anim calcmode="lin" valueType="num">
                                      <p:cBhvr>
                                        <p:cTn id="13" dur="500" fill="hold"/>
                                        <p:tgtEl>
                                          <p:spTgt spid="7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3" nodeType="afterEffect">
                                  <p:stCondLst>
                                    <p:cond delay="0"/>
                                  </p:stCondLst>
                                  <p:iterate>
                                    <p:tmAbs val="0"/>
                                  </p:iterate>
                                  <p:childTnLst>
                                    <p:set>
                                      <p:cBhvr>
                                        <p:cTn id="16" fill="hold"/>
                                        <p:tgtEl>
                                          <p:spTgt spid="720"/>
                                        </p:tgtEl>
                                        <p:attrNameLst>
                                          <p:attrName>style.visibility</p:attrName>
                                        </p:attrNameLst>
                                      </p:cBhvr>
                                      <p:to>
                                        <p:strVal val="visible"/>
                                      </p:to>
                                    </p:set>
                                    <p:anim calcmode="lin" valueType="num">
                                      <p:cBhvr>
                                        <p:cTn id="17" dur="1000" fill="hold"/>
                                        <p:tgtEl>
                                          <p:spTgt spid="720"/>
                                        </p:tgtEl>
                                        <p:attrNameLst>
                                          <p:attrName>ppt_x</p:attrName>
                                        </p:attrNameLst>
                                      </p:cBhvr>
                                      <p:tavLst>
                                        <p:tav tm="0">
                                          <p:val>
                                            <p:strVal val="#ppt_x"/>
                                          </p:val>
                                        </p:tav>
                                        <p:tav tm="100000">
                                          <p:val>
                                            <p:strVal val="#ppt_x"/>
                                          </p:val>
                                        </p:tav>
                                      </p:tavLst>
                                    </p:anim>
                                    <p:anim calcmode="lin" valueType="num">
                                      <p:cBhvr>
                                        <p:cTn id="18" dur="1000" fill="hold"/>
                                        <p:tgtEl>
                                          <p:spTgt spid="720"/>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grpId="4" nodeType="afterEffect">
                                  <p:stCondLst>
                                    <p:cond delay="0"/>
                                  </p:stCondLst>
                                  <p:iterate>
                                    <p:tmAbs val="0"/>
                                  </p:iterate>
                                  <p:childTnLst>
                                    <p:set>
                                      <p:cBhvr>
                                        <p:cTn id="21" fill="hold"/>
                                        <p:tgtEl>
                                          <p:spTgt spid="723"/>
                                        </p:tgtEl>
                                        <p:attrNameLst>
                                          <p:attrName>style.visibility</p:attrName>
                                        </p:attrNameLst>
                                      </p:cBhvr>
                                      <p:to>
                                        <p:strVal val="visible"/>
                                      </p:to>
                                    </p:set>
                                    <p:anim calcmode="lin" valueType="num">
                                      <p:cBhvr>
                                        <p:cTn id="22" dur="250" fill="hold"/>
                                        <p:tgtEl>
                                          <p:spTgt spid="723"/>
                                        </p:tgtEl>
                                        <p:attrNameLst>
                                          <p:attrName>ppt_x</p:attrName>
                                        </p:attrNameLst>
                                      </p:cBhvr>
                                      <p:tavLst>
                                        <p:tav tm="0">
                                          <p:val>
                                            <p:strVal val="#ppt_x"/>
                                          </p:val>
                                        </p:tav>
                                        <p:tav tm="100000">
                                          <p:val>
                                            <p:strVal val="#ppt_x"/>
                                          </p:val>
                                        </p:tav>
                                      </p:tavLst>
                                    </p:anim>
                                    <p:anim calcmode="lin" valueType="num">
                                      <p:cBhvr>
                                        <p:cTn id="23" dur="250" fill="hold"/>
                                        <p:tgtEl>
                                          <p:spTgt spid="723"/>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 presetClass="entr" presetSubtype="4" fill="hold" grpId="5" nodeType="afterEffect">
                                  <p:stCondLst>
                                    <p:cond delay="0"/>
                                  </p:stCondLst>
                                  <p:iterate>
                                    <p:tmAbs val="0"/>
                                  </p:iterate>
                                  <p:childTnLst>
                                    <p:set>
                                      <p:cBhvr>
                                        <p:cTn id="26" fill="hold"/>
                                        <p:tgtEl>
                                          <p:spTgt spid="726"/>
                                        </p:tgtEl>
                                        <p:attrNameLst>
                                          <p:attrName>style.visibility</p:attrName>
                                        </p:attrNameLst>
                                      </p:cBhvr>
                                      <p:to>
                                        <p:strVal val="visible"/>
                                      </p:to>
                                    </p:set>
                                    <p:anim calcmode="lin" valueType="num">
                                      <p:cBhvr>
                                        <p:cTn id="27" dur="250" fill="hold"/>
                                        <p:tgtEl>
                                          <p:spTgt spid="726"/>
                                        </p:tgtEl>
                                        <p:attrNameLst>
                                          <p:attrName>ppt_x</p:attrName>
                                        </p:attrNameLst>
                                      </p:cBhvr>
                                      <p:tavLst>
                                        <p:tav tm="0">
                                          <p:val>
                                            <p:strVal val="#ppt_x"/>
                                          </p:val>
                                        </p:tav>
                                        <p:tav tm="100000">
                                          <p:val>
                                            <p:strVal val="#ppt_x"/>
                                          </p:val>
                                        </p:tav>
                                      </p:tavLst>
                                    </p:anim>
                                    <p:anim calcmode="lin" valueType="num">
                                      <p:cBhvr>
                                        <p:cTn id="28" dur="250" fill="hold"/>
                                        <p:tgtEl>
                                          <p:spTgt spid="72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6" nodeType="afterEffect">
                                  <p:stCondLst>
                                    <p:cond delay="0"/>
                                  </p:stCondLst>
                                  <p:iterate>
                                    <p:tmAbs val="0"/>
                                  </p:iterate>
                                  <p:childTnLst>
                                    <p:set>
                                      <p:cBhvr>
                                        <p:cTn id="31" fill="hold"/>
                                        <p:tgtEl>
                                          <p:spTgt spid="729"/>
                                        </p:tgtEl>
                                        <p:attrNameLst>
                                          <p:attrName>style.visibility</p:attrName>
                                        </p:attrNameLst>
                                      </p:cBhvr>
                                      <p:to>
                                        <p:strVal val="visible"/>
                                      </p:to>
                                    </p:set>
                                    <p:anim calcmode="lin" valueType="num">
                                      <p:cBhvr>
                                        <p:cTn id="32" dur="250" fill="hold"/>
                                        <p:tgtEl>
                                          <p:spTgt spid="729"/>
                                        </p:tgtEl>
                                        <p:attrNameLst>
                                          <p:attrName>ppt_x</p:attrName>
                                        </p:attrNameLst>
                                      </p:cBhvr>
                                      <p:tavLst>
                                        <p:tav tm="0">
                                          <p:val>
                                            <p:strVal val="#ppt_x"/>
                                          </p:val>
                                        </p:tav>
                                        <p:tav tm="100000">
                                          <p:val>
                                            <p:strVal val="#ppt_x"/>
                                          </p:val>
                                        </p:tav>
                                      </p:tavLst>
                                    </p:anim>
                                    <p:anim calcmode="lin" valueType="num">
                                      <p:cBhvr>
                                        <p:cTn id="33" dur="250" fill="hold"/>
                                        <p:tgtEl>
                                          <p:spTgt spid="729"/>
                                        </p:tgtEl>
                                        <p:attrNameLst>
                                          <p:attrName>ppt_y</p:attrName>
                                        </p:attrNameLst>
                                      </p:cBhvr>
                                      <p:tavLst>
                                        <p:tav tm="0">
                                          <p:val>
                                            <p:strVal val="1+#ppt_h/2"/>
                                          </p:val>
                                        </p:tav>
                                        <p:tav tm="100000">
                                          <p:val>
                                            <p:strVal val="#ppt_y"/>
                                          </p:val>
                                        </p:tav>
                                      </p:tavLst>
                                    </p:anim>
                                  </p:childTnLst>
                                </p:cTn>
                              </p:par>
                            </p:childTnLst>
                          </p:cTn>
                        </p:par>
                        <p:par>
                          <p:cTn id="34" fill="hold">
                            <p:stCondLst>
                              <p:cond delay="2750"/>
                            </p:stCondLst>
                            <p:childTnLst>
                              <p:par>
                                <p:cTn id="35" presetID="2" presetClass="entr" presetSubtype="4" fill="hold" grpId="7" nodeType="afterEffect">
                                  <p:stCondLst>
                                    <p:cond delay="0"/>
                                  </p:stCondLst>
                                  <p:iterate>
                                    <p:tmAbs val="0"/>
                                  </p:iterate>
                                  <p:childTnLst>
                                    <p:set>
                                      <p:cBhvr>
                                        <p:cTn id="36" fill="hold"/>
                                        <p:tgtEl>
                                          <p:spTgt spid="732"/>
                                        </p:tgtEl>
                                        <p:attrNameLst>
                                          <p:attrName>style.visibility</p:attrName>
                                        </p:attrNameLst>
                                      </p:cBhvr>
                                      <p:to>
                                        <p:strVal val="visible"/>
                                      </p:to>
                                    </p:set>
                                    <p:anim calcmode="lin" valueType="num">
                                      <p:cBhvr>
                                        <p:cTn id="37" dur="250" fill="hold"/>
                                        <p:tgtEl>
                                          <p:spTgt spid="732"/>
                                        </p:tgtEl>
                                        <p:attrNameLst>
                                          <p:attrName>ppt_x</p:attrName>
                                        </p:attrNameLst>
                                      </p:cBhvr>
                                      <p:tavLst>
                                        <p:tav tm="0">
                                          <p:val>
                                            <p:strVal val="#ppt_x"/>
                                          </p:val>
                                        </p:tav>
                                        <p:tav tm="100000">
                                          <p:val>
                                            <p:strVal val="#ppt_x"/>
                                          </p:val>
                                        </p:tav>
                                      </p:tavLst>
                                    </p:anim>
                                    <p:anim calcmode="lin" valueType="num">
                                      <p:cBhvr>
                                        <p:cTn id="38" dur="250" fill="hold"/>
                                        <p:tgtEl>
                                          <p:spTgt spid="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1" animBg="1" advAuto="0"/>
      <p:bldP spid="719" grpId="2" animBg="1" advAuto="0"/>
      <p:bldP spid="720" grpId="3" animBg="1" advAuto="0"/>
      <p:bldP spid="723" grpId="4" animBg="1" advAuto="0"/>
      <p:bldP spid="726" grpId="5" animBg="1" advAuto="0"/>
      <p:bldP spid="729" grpId="6" animBg="1" advAuto="0"/>
      <p:bldP spid="732" grpId="7"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6" name="组合 6"/>
          <p:cNvGrpSpPr/>
          <p:nvPr/>
        </p:nvGrpSpPr>
        <p:grpSpPr>
          <a:xfrm>
            <a:off x="-1" y="351827"/>
            <a:ext cx="4578662" cy="599441"/>
            <a:chOff x="0" y="0"/>
            <a:chExt cx="4578660" cy="599440"/>
          </a:xfrm>
        </p:grpSpPr>
        <p:sp>
          <p:nvSpPr>
            <p:cNvPr id="73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35"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项目工作概述</a:t>
              </a:r>
            </a:p>
          </p:txBody>
        </p:sp>
      </p:grpSp>
      <p:sp>
        <p:nvSpPr>
          <p:cNvPr id="737" name="Straight Connector 54"/>
          <p:cNvSpPr/>
          <p:nvPr/>
        </p:nvSpPr>
        <p:spPr>
          <a:xfrm flipH="1">
            <a:off x="5705776" y="2350750"/>
            <a:ext cx="1" cy="3426886"/>
          </a:xfrm>
          <a:prstGeom prst="line">
            <a:avLst/>
          </a:prstGeom>
          <a:ln w="6350">
            <a:solidFill>
              <a:srgbClr val="808080"/>
            </a:solidFill>
            <a:prstDash val="dash"/>
            <a:miter/>
          </a:ln>
        </p:spPr>
        <p:txBody>
          <a:bodyPr lIns="45719" rIns="45719"/>
          <a:lstStyle/>
          <a:p>
            <a:endParaRPr/>
          </a:p>
        </p:txBody>
      </p:sp>
      <p:grpSp>
        <p:nvGrpSpPr>
          <p:cNvPr id="746" name="组合 5"/>
          <p:cNvGrpSpPr/>
          <p:nvPr/>
        </p:nvGrpSpPr>
        <p:grpSpPr>
          <a:xfrm>
            <a:off x="1265134" y="2340717"/>
            <a:ext cx="3880297" cy="3478129"/>
            <a:chOff x="0" y="0"/>
            <a:chExt cx="3880296" cy="3478128"/>
          </a:xfrm>
        </p:grpSpPr>
        <p:grpSp>
          <p:nvGrpSpPr>
            <p:cNvPr id="742" name="组合 9"/>
            <p:cNvGrpSpPr/>
            <p:nvPr/>
          </p:nvGrpSpPr>
          <p:grpSpPr>
            <a:xfrm>
              <a:off x="-1" y="0"/>
              <a:ext cx="3880298" cy="3478128"/>
              <a:chOff x="0" y="0"/>
              <a:chExt cx="3880296" cy="3478127"/>
            </a:xfrm>
          </p:grpSpPr>
          <p:sp>
            <p:nvSpPr>
              <p:cNvPr id="738" name="Isosceles Triangle 1"/>
              <p:cNvSpPr/>
              <p:nvPr/>
            </p:nvSpPr>
            <p:spPr>
              <a:xfrm>
                <a:off x="1116316" y="1106566"/>
                <a:ext cx="1769534" cy="1523357"/>
              </a:xfrm>
              <a:prstGeom prst="triangle">
                <a:avLst/>
              </a:prstGeom>
              <a:noFill/>
              <a:ln w="25400" cap="flat">
                <a:solidFill>
                  <a:srgbClr val="808080"/>
                </a:solidFill>
                <a:prstDash val="solid"/>
                <a:round/>
              </a:ln>
              <a:effectLst/>
            </p:spPr>
            <p:txBody>
              <a:bodyPr wrap="square" lIns="45719" tIns="45719" rIns="45719" bIns="45719" numCol="1" anchor="ctr">
                <a:noAutofit/>
              </a:bodyPr>
              <a:lstStyle/>
              <a:p>
                <a:pPr algn="ctr">
                  <a:defRPr sz="2800">
                    <a:solidFill>
                      <a:srgbClr val="A6A6A6"/>
                    </a:solidFill>
                    <a:latin typeface="Calibri"/>
                    <a:ea typeface="Calibri"/>
                    <a:cs typeface="Calibri"/>
                    <a:sym typeface="Calibri"/>
                  </a:defRPr>
                </a:pPr>
                <a:endParaRPr/>
              </a:p>
            </p:txBody>
          </p:sp>
          <p:sp>
            <p:nvSpPr>
              <p:cNvPr id="739" name="Oval 2"/>
              <p:cNvSpPr/>
              <p:nvPr/>
            </p:nvSpPr>
            <p:spPr>
              <a:xfrm>
                <a:off x="1225997" y="0"/>
                <a:ext cx="1550169" cy="1547730"/>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sz="2800">
                    <a:solidFill>
                      <a:srgbClr val="A6A6A6"/>
                    </a:solidFill>
                    <a:latin typeface="Calibri"/>
                    <a:ea typeface="Calibri"/>
                    <a:cs typeface="Calibri"/>
                    <a:sym typeface="Calibri"/>
                  </a:defRPr>
                </a:pPr>
                <a:endParaRPr/>
              </a:p>
            </p:txBody>
          </p:sp>
          <p:sp>
            <p:nvSpPr>
              <p:cNvPr id="740" name="Oval 29"/>
              <p:cNvSpPr/>
              <p:nvPr/>
            </p:nvSpPr>
            <p:spPr>
              <a:xfrm>
                <a:off x="2332564" y="1930398"/>
                <a:ext cx="1547733" cy="1547730"/>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sz="2800">
                    <a:solidFill>
                      <a:srgbClr val="A6A6A6"/>
                    </a:solidFill>
                    <a:latin typeface="Calibri"/>
                    <a:ea typeface="Calibri"/>
                    <a:cs typeface="Calibri"/>
                    <a:sym typeface="Calibri"/>
                  </a:defRPr>
                </a:pPr>
                <a:endParaRPr/>
              </a:p>
            </p:txBody>
          </p:sp>
          <p:sp>
            <p:nvSpPr>
              <p:cNvPr id="741" name="Oval 31"/>
              <p:cNvSpPr/>
              <p:nvPr/>
            </p:nvSpPr>
            <p:spPr>
              <a:xfrm>
                <a:off x="-1" y="1930398"/>
                <a:ext cx="1547732" cy="1547730"/>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sz="2800">
                    <a:solidFill>
                      <a:srgbClr val="A6A6A6"/>
                    </a:solidFill>
                    <a:latin typeface="Calibri"/>
                    <a:ea typeface="Calibri"/>
                    <a:cs typeface="Calibri"/>
                    <a:sym typeface="Calibri"/>
                  </a:defRPr>
                </a:pPr>
                <a:endParaRPr/>
              </a:p>
            </p:txBody>
          </p:sp>
        </p:grpSp>
        <p:sp>
          <p:nvSpPr>
            <p:cNvPr id="743" name="矩形 10"/>
            <p:cNvSpPr txBox="1"/>
            <p:nvPr/>
          </p:nvSpPr>
          <p:spPr>
            <a:xfrm>
              <a:off x="1504908" y="539511"/>
              <a:ext cx="8153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800">
                  <a:solidFill>
                    <a:srgbClr val="FFFFFF"/>
                  </a:solidFill>
                  <a:latin typeface="方正兰亭中黑_GBK"/>
                  <a:ea typeface="方正兰亭中黑_GBK"/>
                  <a:cs typeface="方正兰亭中黑_GBK"/>
                  <a:sym typeface="方正兰亭中黑_GBK"/>
                </a:defRPr>
              </a:lvl1pPr>
            </a:lstStyle>
            <a:p>
              <a:r>
                <a:t>标题</a:t>
              </a:r>
            </a:p>
          </p:txBody>
        </p:sp>
        <p:sp>
          <p:nvSpPr>
            <p:cNvPr id="744" name="矩形 11"/>
            <p:cNvSpPr/>
            <p:nvPr/>
          </p:nvSpPr>
          <p:spPr>
            <a:xfrm>
              <a:off x="277691" y="2420735"/>
              <a:ext cx="815341" cy="599441"/>
            </a:xfrm>
            <a:prstGeom prst="rect">
              <a:avLst/>
            </a:prstGeom>
            <a:solidFill>
              <a:srgbClr val="4DA6AD"/>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800">
                  <a:solidFill>
                    <a:srgbClr val="FFFFFF"/>
                  </a:solidFill>
                  <a:latin typeface="方正兰亭中黑_GBK"/>
                  <a:ea typeface="方正兰亭中黑_GBK"/>
                  <a:cs typeface="方正兰亭中黑_GBK"/>
                  <a:sym typeface="方正兰亭中黑_GBK"/>
                </a:defRPr>
              </a:lvl1pPr>
            </a:lstStyle>
            <a:p>
              <a:r>
                <a:t>标题</a:t>
              </a:r>
            </a:p>
          </p:txBody>
        </p:sp>
        <p:sp>
          <p:nvSpPr>
            <p:cNvPr id="745" name="矩形 12"/>
            <p:cNvSpPr txBox="1"/>
            <p:nvPr/>
          </p:nvSpPr>
          <p:spPr>
            <a:xfrm>
              <a:off x="2748594" y="2546181"/>
              <a:ext cx="8153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800">
                  <a:solidFill>
                    <a:srgbClr val="FFFFFF"/>
                  </a:solidFill>
                  <a:latin typeface="方正兰亭中黑_GBK"/>
                  <a:ea typeface="方正兰亭中黑_GBK"/>
                  <a:cs typeface="方正兰亭中黑_GBK"/>
                  <a:sym typeface="方正兰亭中黑_GBK"/>
                </a:defRPr>
              </a:lvl1pPr>
            </a:lstStyle>
            <a:p>
              <a:r>
                <a:t>标题</a:t>
              </a:r>
            </a:p>
          </p:txBody>
        </p:sp>
      </p:grpSp>
      <p:grpSp>
        <p:nvGrpSpPr>
          <p:cNvPr id="749" name="椭圆 17"/>
          <p:cNvGrpSpPr/>
          <p:nvPr/>
        </p:nvGrpSpPr>
        <p:grpSpPr>
          <a:xfrm>
            <a:off x="6336548" y="2525216"/>
            <a:ext cx="576623" cy="576787"/>
            <a:chOff x="0" y="0"/>
            <a:chExt cx="576622" cy="576786"/>
          </a:xfrm>
        </p:grpSpPr>
        <p:sp>
          <p:nvSpPr>
            <p:cNvPr id="747"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748" name="1"/>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a:t>
              </a:r>
            </a:p>
          </p:txBody>
        </p:sp>
      </p:grpSp>
      <p:sp>
        <p:nvSpPr>
          <p:cNvPr id="750" name="直接连接符 18"/>
          <p:cNvSpPr/>
          <p:nvPr/>
        </p:nvSpPr>
        <p:spPr>
          <a:xfrm>
            <a:off x="6900985" y="2791948"/>
            <a:ext cx="1003865" cy="1"/>
          </a:xfrm>
          <a:prstGeom prst="line">
            <a:avLst/>
          </a:prstGeom>
          <a:ln w="6350">
            <a:solidFill>
              <a:srgbClr val="808080"/>
            </a:solidFill>
            <a:prstDash val="dash"/>
            <a:miter/>
            <a:tailEnd type="oval"/>
          </a:ln>
        </p:spPr>
        <p:txBody>
          <a:bodyPr lIns="45719" rIns="45719"/>
          <a:lstStyle/>
          <a:p>
            <a:endParaRPr/>
          </a:p>
        </p:txBody>
      </p:sp>
      <p:sp>
        <p:nvSpPr>
          <p:cNvPr id="751" name="标题 11"/>
          <p:cNvSpPr txBox="1"/>
          <p:nvPr/>
        </p:nvSpPr>
        <p:spPr>
          <a:xfrm>
            <a:off x="7930526" y="2571361"/>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886968">
              <a:defRPr sz="1358">
                <a:solidFill>
                  <a:srgbClr val="808080"/>
                </a:solidFill>
                <a:latin typeface="微软雅黑"/>
                <a:ea typeface="微软雅黑"/>
                <a:cs typeface="微软雅黑"/>
                <a:sym typeface="微软雅黑"/>
              </a:defRPr>
            </a:pPr>
            <a:r>
              <a:t>请在此处输入详细的文字介绍信息和简介，表达图表的含义.表达图表的含义.</a:t>
            </a:r>
          </a:p>
        </p:txBody>
      </p:sp>
      <p:grpSp>
        <p:nvGrpSpPr>
          <p:cNvPr id="754" name="椭圆 20"/>
          <p:cNvGrpSpPr/>
          <p:nvPr/>
        </p:nvGrpSpPr>
        <p:grpSpPr>
          <a:xfrm>
            <a:off x="6336548" y="3749268"/>
            <a:ext cx="576623" cy="576787"/>
            <a:chOff x="0" y="0"/>
            <a:chExt cx="576622" cy="576786"/>
          </a:xfrm>
        </p:grpSpPr>
        <p:sp>
          <p:nvSpPr>
            <p:cNvPr id="752"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753" name="2"/>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2</a:t>
              </a:r>
            </a:p>
          </p:txBody>
        </p:sp>
      </p:grpSp>
      <p:sp>
        <p:nvSpPr>
          <p:cNvPr id="755" name="直接连接符 21"/>
          <p:cNvSpPr/>
          <p:nvPr/>
        </p:nvSpPr>
        <p:spPr>
          <a:xfrm>
            <a:off x="6900987" y="4016000"/>
            <a:ext cx="1003865" cy="1"/>
          </a:xfrm>
          <a:prstGeom prst="line">
            <a:avLst/>
          </a:prstGeom>
          <a:ln w="6350">
            <a:solidFill>
              <a:srgbClr val="808080"/>
            </a:solidFill>
            <a:prstDash val="dash"/>
            <a:miter/>
            <a:tailEnd type="oval"/>
          </a:ln>
        </p:spPr>
        <p:txBody>
          <a:bodyPr lIns="45719" rIns="45719"/>
          <a:lstStyle/>
          <a:p>
            <a:endParaRPr/>
          </a:p>
        </p:txBody>
      </p:sp>
      <p:sp>
        <p:nvSpPr>
          <p:cNvPr id="756" name="标题 11"/>
          <p:cNvSpPr txBox="1"/>
          <p:nvPr/>
        </p:nvSpPr>
        <p:spPr>
          <a:xfrm>
            <a:off x="7930528" y="3795412"/>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886968">
              <a:defRPr sz="1358">
                <a:solidFill>
                  <a:srgbClr val="808080"/>
                </a:solidFill>
                <a:latin typeface="微软雅黑"/>
                <a:ea typeface="微软雅黑"/>
                <a:cs typeface="微软雅黑"/>
                <a:sym typeface="微软雅黑"/>
              </a:defRPr>
            </a:pPr>
            <a:r>
              <a:t>请在此处输入详细的文字介绍信息和简介，表达图表的含义.表达图表的含义.</a:t>
            </a:r>
          </a:p>
        </p:txBody>
      </p:sp>
      <p:grpSp>
        <p:nvGrpSpPr>
          <p:cNvPr id="759" name="椭圆 23"/>
          <p:cNvGrpSpPr/>
          <p:nvPr/>
        </p:nvGrpSpPr>
        <p:grpSpPr>
          <a:xfrm>
            <a:off x="6336548" y="5045566"/>
            <a:ext cx="576623" cy="576787"/>
            <a:chOff x="0" y="0"/>
            <a:chExt cx="576622" cy="576786"/>
          </a:xfrm>
        </p:grpSpPr>
        <p:sp>
          <p:nvSpPr>
            <p:cNvPr id="757"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758" name="3"/>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3</a:t>
              </a:r>
            </a:p>
          </p:txBody>
        </p:sp>
      </p:grpSp>
      <p:sp>
        <p:nvSpPr>
          <p:cNvPr id="760" name="直接连接符 24"/>
          <p:cNvSpPr/>
          <p:nvPr/>
        </p:nvSpPr>
        <p:spPr>
          <a:xfrm>
            <a:off x="6900987" y="5312298"/>
            <a:ext cx="1003865" cy="1"/>
          </a:xfrm>
          <a:prstGeom prst="line">
            <a:avLst/>
          </a:prstGeom>
          <a:ln w="6350">
            <a:solidFill>
              <a:srgbClr val="808080"/>
            </a:solidFill>
            <a:prstDash val="dash"/>
            <a:miter/>
            <a:tailEnd type="oval"/>
          </a:ln>
        </p:spPr>
        <p:txBody>
          <a:bodyPr lIns="45719" rIns="45719"/>
          <a:lstStyle/>
          <a:p>
            <a:endParaRPr/>
          </a:p>
        </p:txBody>
      </p:sp>
      <p:sp>
        <p:nvSpPr>
          <p:cNvPr id="761" name="标题 11"/>
          <p:cNvSpPr txBox="1"/>
          <p:nvPr/>
        </p:nvSpPr>
        <p:spPr>
          <a:xfrm>
            <a:off x="7930528" y="5091710"/>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886968">
              <a:defRPr sz="1358">
                <a:solidFill>
                  <a:srgbClr val="808080"/>
                </a:solidFill>
                <a:latin typeface="微软雅黑"/>
                <a:ea typeface="微软雅黑"/>
                <a:cs typeface="微软雅黑"/>
                <a:sym typeface="微软雅黑"/>
              </a:defRPr>
            </a:pPr>
            <a:r>
              <a:t>请在此处输入详细的文字介绍信息和简介，表达图表的含义.表达图表的含义.</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36"/>
                                        </p:tgtEl>
                                        <p:attrNameLst>
                                          <p:attrName>style.visibility</p:attrName>
                                        </p:attrNameLst>
                                      </p:cBhvr>
                                      <p:to>
                                        <p:strVal val="visible"/>
                                      </p:to>
                                    </p:set>
                                    <p:anim calcmode="lin" valueType="num">
                                      <p:cBhvr>
                                        <p:cTn id="7" dur="500" fill="hold"/>
                                        <p:tgtEl>
                                          <p:spTgt spid="736"/>
                                        </p:tgtEl>
                                        <p:attrNameLst>
                                          <p:attrName>ppt_x</p:attrName>
                                        </p:attrNameLst>
                                      </p:cBhvr>
                                      <p:tavLst>
                                        <p:tav tm="0">
                                          <p:val>
                                            <p:strVal val="0-#ppt_w/2"/>
                                          </p:val>
                                        </p:tav>
                                        <p:tav tm="100000">
                                          <p:val>
                                            <p:strVal val="#ppt_x"/>
                                          </p:val>
                                        </p:tav>
                                      </p:tavLst>
                                    </p:anim>
                                    <p:anim calcmode="lin" valueType="num">
                                      <p:cBhvr>
                                        <p:cTn id="8" dur="500" fill="hold"/>
                                        <p:tgtEl>
                                          <p:spTgt spid="7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737"/>
                                        </p:tgtEl>
                                        <p:attrNameLst>
                                          <p:attrName>style.visibility</p:attrName>
                                        </p:attrNameLst>
                                      </p:cBhvr>
                                      <p:to>
                                        <p:strVal val="visible"/>
                                      </p:to>
                                    </p:set>
                                    <p:anim calcmode="lin" valueType="num">
                                      <p:cBhvr>
                                        <p:cTn id="12" dur="1000" fill="hold"/>
                                        <p:tgtEl>
                                          <p:spTgt spid="737"/>
                                        </p:tgtEl>
                                        <p:attrNameLst>
                                          <p:attrName>ppt_x</p:attrName>
                                        </p:attrNameLst>
                                      </p:cBhvr>
                                      <p:tavLst>
                                        <p:tav tm="0">
                                          <p:val>
                                            <p:strVal val="#ppt_x"/>
                                          </p:val>
                                        </p:tav>
                                        <p:tav tm="100000">
                                          <p:val>
                                            <p:strVal val="#ppt_x"/>
                                          </p:val>
                                        </p:tav>
                                      </p:tavLst>
                                    </p:anim>
                                    <p:anim calcmode="lin" valueType="num">
                                      <p:cBhvr>
                                        <p:cTn id="13" dur="1000" fill="hold"/>
                                        <p:tgtEl>
                                          <p:spTgt spid="73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7" presetClass="entr" presetSubtype="1" fill="hold" grpId="3" nodeType="afterEffect">
                                  <p:stCondLst>
                                    <p:cond delay="0"/>
                                  </p:stCondLst>
                                  <p:iterate>
                                    <p:tmAbs val="0"/>
                                  </p:iterate>
                                  <p:childTnLst>
                                    <p:set>
                                      <p:cBhvr>
                                        <p:cTn id="16" fill="hold"/>
                                        <p:tgtEl>
                                          <p:spTgt spid="746"/>
                                        </p:tgtEl>
                                        <p:attrNameLst>
                                          <p:attrName>style.visibility</p:attrName>
                                        </p:attrNameLst>
                                      </p:cBhvr>
                                      <p:to>
                                        <p:strVal val="visible"/>
                                      </p:to>
                                    </p:set>
                                    <p:anim calcmode="lin" valueType="num">
                                      <p:cBhvr>
                                        <p:cTn id="17" dur="1250" fill="hold"/>
                                        <p:tgtEl>
                                          <p:spTgt spid="746"/>
                                        </p:tgtEl>
                                        <p:attrNameLst>
                                          <p:attrName>ppt_x</p:attrName>
                                        </p:attrNameLst>
                                      </p:cBhvr>
                                      <p:tavLst>
                                        <p:tav tm="0">
                                          <p:val>
                                            <p:strVal val="#ppt_x"/>
                                          </p:val>
                                        </p:tav>
                                        <p:tav tm="100000">
                                          <p:val>
                                            <p:strVal val="#ppt_x"/>
                                          </p:val>
                                        </p:tav>
                                      </p:tavLst>
                                    </p:anim>
                                    <p:anim calcmode="lin" valueType="num">
                                      <p:cBhvr>
                                        <p:cTn id="18" dur="1250" fill="hold"/>
                                        <p:tgtEl>
                                          <p:spTgt spid="746"/>
                                        </p:tgtEl>
                                        <p:attrNameLst>
                                          <p:attrName>ppt_y</p:attrName>
                                        </p:attrNameLst>
                                      </p:cBhvr>
                                      <p:tavLst>
                                        <p:tav tm="0">
                                          <p:val>
                                            <p:strVal val="0-#ppt_h/2"/>
                                          </p:val>
                                        </p:tav>
                                        <p:tav tm="100000">
                                          <p:val>
                                            <p:strVal val="#ppt_y"/>
                                          </p:val>
                                        </p:tav>
                                      </p:tavLst>
                                    </p:anim>
                                  </p:childTnLst>
                                </p:cTn>
                              </p:par>
                            </p:childTnLst>
                          </p:cTn>
                        </p:par>
                        <p:par>
                          <p:cTn id="19" fill="hold">
                            <p:stCondLst>
                              <p:cond delay="2750"/>
                            </p:stCondLst>
                            <p:childTnLst>
                              <p:par>
                                <p:cTn id="20" presetID="9" presetClass="entr" fill="hold" grpId="4" nodeType="afterEffect">
                                  <p:stCondLst>
                                    <p:cond delay="0"/>
                                  </p:stCondLst>
                                  <p:iterate>
                                    <p:tmAbs val="0"/>
                                  </p:iterate>
                                  <p:childTnLst>
                                    <p:set>
                                      <p:cBhvr>
                                        <p:cTn id="21" fill="hold"/>
                                        <p:tgtEl>
                                          <p:spTgt spid="749"/>
                                        </p:tgtEl>
                                        <p:attrNameLst>
                                          <p:attrName>style.visibility</p:attrName>
                                        </p:attrNameLst>
                                      </p:cBhvr>
                                      <p:to>
                                        <p:strVal val="visible"/>
                                      </p:to>
                                    </p:set>
                                    <p:animEffect transition="in" filter="dissolve">
                                      <p:cBhvr>
                                        <p:cTn id="22" dur="250"/>
                                        <p:tgtEl>
                                          <p:spTgt spid="749"/>
                                        </p:tgtEl>
                                      </p:cBhvr>
                                    </p:animEffect>
                                  </p:childTnLst>
                                </p:cTn>
                              </p:par>
                            </p:childTnLst>
                          </p:cTn>
                        </p:par>
                        <p:par>
                          <p:cTn id="23" fill="hold">
                            <p:stCondLst>
                              <p:cond delay="3000"/>
                            </p:stCondLst>
                            <p:childTnLst>
                              <p:par>
                                <p:cTn id="24" presetID="22" presetClass="entr" presetSubtype="8" fill="hold" grpId="5" nodeType="afterEffect">
                                  <p:stCondLst>
                                    <p:cond delay="0"/>
                                  </p:stCondLst>
                                  <p:iterate>
                                    <p:tmAbs val="0"/>
                                  </p:iterate>
                                  <p:childTnLst>
                                    <p:set>
                                      <p:cBhvr>
                                        <p:cTn id="25" fill="hold"/>
                                        <p:tgtEl>
                                          <p:spTgt spid="750"/>
                                        </p:tgtEl>
                                        <p:attrNameLst>
                                          <p:attrName>style.visibility</p:attrName>
                                        </p:attrNameLst>
                                      </p:cBhvr>
                                      <p:to>
                                        <p:strVal val="visible"/>
                                      </p:to>
                                    </p:set>
                                    <p:animEffect transition="in" filter="wipe(left)">
                                      <p:cBhvr>
                                        <p:cTn id="26" dur="250"/>
                                        <p:tgtEl>
                                          <p:spTgt spid="750"/>
                                        </p:tgtEl>
                                      </p:cBhvr>
                                    </p:animEffect>
                                  </p:childTnLst>
                                </p:cTn>
                              </p:par>
                            </p:childTnLst>
                          </p:cTn>
                        </p:par>
                        <p:par>
                          <p:cTn id="27" fill="hold">
                            <p:stCondLst>
                              <p:cond delay="3250"/>
                            </p:stCondLst>
                            <p:childTnLst>
                              <p:par>
                                <p:cTn id="28" presetID="23" presetClass="entr" presetSubtype="16" fill="hold" grpId="6" nodeType="afterEffect">
                                  <p:stCondLst>
                                    <p:cond delay="0"/>
                                  </p:stCondLst>
                                  <p:iterate>
                                    <p:tmAbs val="0"/>
                                  </p:iterate>
                                  <p:childTnLst>
                                    <p:set>
                                      <p:cBhvr>
                                        <p:cTn id="29" fill="hold"/>
                                        <p:tgtEl>
                                          <p:spTgt spid="751"/>
                                        </p:tgtEl>
                                        <p:attrNameLst>
                                          <p:attrName>style.visibility</p:attrName>
                                        </p:attrNameLst>
                                      </p:cBhvr>
                                      <p:to>
                                        <p:strVal val="visible"/>
                                      </p:to>
                                    </p:set>
                                    <p:anim calcmode="lin" valueType="num">
                                      <p:cBhvr>
                                        <p:cTn id="30" dur="250" fill="hold"/>
                                        <p:tgtEl>
                                          <p:spTgt spid="751"/>
                                        </p:tgtEl>
                                        <p:attrNameLst>
                                          <p:attrName>ppt_w</p:attrName>
                                        </p:attrNameLst>
                                      </p:cBhvr>
                                      <p:tavLst>
                                        <p:tav tm="0">
                                          <p:val>
                                            <p:fltVal val="0"/>
                                          </p:val>
                                        </p:tav>
                                        <p:tav tm="100000">
                                          <p:val>
                                            <p:strVal val="#ppt_w"/>
                                          </p:val>
                                        </p:tav>
                                      </p:tavLst>
                                    </p:anim>
                                    <p:anim calcmode="lin" valueType="num">
                                      <p:cBhvr>
                                        <p:cTn id="31" dur="250" fill="hold"/>
                                        <p:tgtEl>
                                          <p:spTgt spid="751"/>
                                        </p:tgtEl>
                                        <p:attrNameLst>
                                          <p:attrName>ppt_h</p:attrName>
                                        </p:attrNameLst>
                                      </p:cBhvr>
                                      <p:tavLst>
                                        <p:tav tm="0">
                                          <p:val>
                                            <p:fltVal val="0"/>
                                          </p:val>
                                        </p:tav>
                                        <p:tav tm="100000">
                                          <p:val>
                                            <p:strVal val="#ppt_h"/>
                                          </p:val>
                                        </p:tav>
                                      </p:tavLst>
                                    </p:anim>
                                  </p:childTnLst>
                                </p:cTn>
                              </p:par>
                            </p:childTnLst>
                          </p:cTn>
                        </p:par>
                        <p:par>
                          <p:cTn id="32" fill="hold">
                            <p:stCondLst>
                              <p:cond delay="3500"/>
                            </p:stCondLst>
                            <p:childTnLst>
                              <p:par>
                                <p:cTn id="33" presetID="9" presetClass="entr" fill="hold" grpId="7" nodeType="afterEffect">
                                  <p:stCondLst>
                                    <p:cond delay="0"/>
                                  </p:stCondLst>
                                  <p:iterate>
                                    <p:tmAbs val="0"/>
                                  </p:iterate>
                                  <p:childTnLst>
                                    <p:set>
                                      <p:cBhvr>
                                        <p:cTn id="34" fill="hold"/>
                                        <p:tgtEl>
                                          <p:spTgt spid="754"/>
                                        </p:tgtEl>
                                        <p:attrNameLst>
                                          <p:attrName>style.visibility</p:attrName>
                                        </p:attrNameLst>
                                      </p:cBhvr>
                                      <p:to>
                                        <p:strVal val="visible"/>
                                      </p:to>
                                    </p:set>
                                    <p:animEffect transition="in" filter="dissolve">
                                      <p:cBhvr>
                                        <p:cTn id="35" dur="250"/>
                                        <p:tgtEl>
                                          <p:spTgt spid="754"/>
                                        </p:tgtEl>
                                      </p:cBhvr>
                                    </p:animEffect>
                                  </p:childTnLst>
                                </p:cTn>
                              </p:par>
                            </p:childTnLst>
                          </p:cTn>
                        </p:par>
                        <p:par>
                          <p:cTn id="36" fill="hold">
                            <p:stCondLst>
                              <p:cond delay="3750"/>
                            </p:stCondLst>
                            <p:childTnLst>
                              <p:par>
                                <p:cTn id="37" presetID="22" presetClass="entr" presetSubtype="8" fill="hold" grpId="8" nodeType="afterEffect">
                                  <p:stCondLst>
                                    <p:cond delay="0"/>
                                  </p:stCondLst>
                                  <p:iterate>
                                    <p:tmAbs val="0"/>
                                  </p:iterate>
                                  <p:childTnLst>
                                    <p:set>
                                      <p:cBhvr>
                                        <p:cTn id="38" fill="hold"/>
                                        <p:tgtEl>
                                          <p:spTgt spid="755"/>
                                        </p:tgtEl>
                                        <p:attrNameLst>
                                          <p:attrName>style.visibility</p:attrName>
                                        </p:attrNameLst>
                                      </p:cBhvr>
                                      <p:to>
                                        <p:strVal val="visible"/>
                                      </p:to>
                                    </p:set>
                                    <p:animEffect transition="in" filter="wipe(left)">
                                      <p:cBhvr>
                                        <p:cTn id="39" dur="250"/>
                                        <p:tgtEl>
                                          <p:spTgt spid="755"/>
                                        </p:tgtEl>
                                      </p:cBhvr>
                                    </p:animEffect>
                                  </p:childTnLst>
                                </p:cTn>
                              </p:par>
                            </p:childTnLst>
                          </p:cTn>
                        </p:par>
                        <p:par>
                          <p:cTn id="40" fill="hold">
                            <p:stCondLst>
                              <p:cond delay="4000"/>
                            </p:stCondLst>
                            <p:childTnLst>
                              <p:par>
                                <p:cTn id="41" presetID="23" presetClass="entr" presetSubtype="16" fill="hold" grpId="9" nodeType="afterEffect">
                                  <p:stCondLst>
                                    <p:cond delay="0"/>
                                  </p:stCondLst>
                                  <p:iterate>
                                    <p:tmAbs val="0"/>
                                  </p:iterate>
                                  <p:childTnLst>
                                    <p:set>
                                      <p:cBhvr>
                                        <p:cTn id="42" fill="hold"/>
                                        <p:tgtEl>
                                          <p:spTgt spid="756"/>
                                        </p:tgtEl>
                                        <p:attrNameLst>
                                          <p:attrName>style.visibility</p:attrName>
                                        </p:attrNameLst>
                                      </p:cBhvr>
                                      <p:to>
                                        <p:strVal val="visible"/>
                                      </p:to>
                                    </p:set>
                                    <p:anim calcmode="lin" valueType="num">
                                      <p:cBhvr>
                                        <p:cTn id="43" dur="250" fill="hold"/>
                                        <p:tgtEl>
                                          <p:spTgt spid="756"/>
                                        </p:tgtEl>
                                        <p:attrNameLst>
                                          <p:attrName>ppt_w</p:attrName>
                                        </p:attrNameLst>
                                      </p:cBhvr>
                                      <p:tavLst>
                                        <p:tav tm="0">
                                          <p:val>
                                            <p:fltVal val="0"/>
                                          </p:val>
                                        </p:tav>
                                        <p:tav tm="100000">
                                          <p:val>
                                            <p:strVal val="#ppt_w"/>
                                          </p:val>
                                        </p:tav>
                                      </p:tavLst>
                                    </p:anim>
                                    <p:anim calcmode="lin" valueType="num">
                                      <p:cBhvr>
                                        <p:cTn id="44" dur="250" fill="hold"/>
                                        <p:tgtEl>
                                          <p:spTgt spid="756"/>
                                        </p:tgtEl>
                                        <p:attrNameLst>
                                          <p:attrName>ppt_h</p:attrName>
                                        </p:attrNameLst>
                                      </p:cBhvr>
                                      <p:tavLst>
                                        <p:tav tm="0">
                                          <p:val>
                                            <p:fltVal val="0"/>
                                          </p:val>
                                        </p:tav>
                                        <p:tav tm="100000">
                                          <p:val>
                                            <p:strVal val="#ppt_h"/>
                                          </p:val>
                                        </p:tav>
                                      </p:tavLst>
                                    </p:anim>
                                  </p:childTnLst>
                                </p:cTn>
                              </p:par>
                            </p:childTnLst>
                          </p:cTn>
                        </p:par>
                        <p:par>
                          <p:cTn id="45" fill="hold">
                            <p:stCondLst>
                              <p:cond delay="4250"/>
                            </p:stCondLst>
                            <p:childTnLst>
                              <p:par>
                                <p:cTn id="46" presetID="9" presetClass="entr" fill="hold" grpId="10" nodeType="afterEffect">
                                  <p:stCondLst>
                                    <p:cond delay="0"/>
                                  </p:stCondLst>
                                  <p:iterate>
                                    <p:tmAbs val="0"/>
                                  </p:iterate>
                                  <p:childTnLst>
                                    <p:set>
                                      <p:cBhvr>
                                        <p:cTn id="47" fill="hold"/>
                                        <p:tgtEl>
                                          <p:spTgt spid="759"/>
                                        </p:tgtEl>
                                        <p:attrNameLst>
                                          <p:attrName>style.visibility</p:attrName>
                                        </p:attrNameLst>
                                      </p:cBhvr>
                                      <p:to>
                                        <p:strVal val="visible"/>
                                      </p:to>
                                    </p:set>
                                    <p:animEffect transition="in" filter="dissolve">
                                      <p:cBhvr>
                                        <p:cTn id="48" dur="250"/>
                                        <p:tgtEl>
                                          <p:spTgt spid="759"/>
                                        </p:tgtEl>
                                      </p:cBhvr>
                                    </p:animEffect>
                                  </p:childTnLst>
                                </p:cTn>
                              </p:par>
                            </p:childTnLst>
                          </p:cTn>
                        </p:par>
                        <p:par>
                          <p:cTn id="49" fill="hold">
                            <p:stCondLst>
                              <p:cond delay="4500"/>
                            </p:stCondLst>
                            <p:childTnLst>
                              <p:par>
                                <p:cTn id="50" presetID="22" presetClass="entr" presetSubtype="8" fill="hold" grpId="11" nodeType="afterEffect">
                                  <p:stCondLst>
                                    <p:cond delay="0"/>
                                  </p:stCondLst>
                                  <p:iterate>
                                    <p:tmAbs val="0"/>
                                  </p:iterate>
                                  <p:childTnLst>
                                    <p:set>
                                      <p:cBhvr>
                                        <p:cTn id="51" fill="hold"/>
                                        <p:tgtEl>
                                          <p:spTgt spid="760"/>
                                        </p:tgtEl>
                                        <p:attrNameLst>
                                          <p:attrName>style.visibility</p:attrName>
                                        </p:attrNameLst>
                                      </p:cBhvr>
                                      <p:to>
                                        <p:strVal val="visible"/>
                                      </p:to>
                                    </p:set>
                                    <p:animEffect transition="in" filter="wipe(left)">
                                      <p:cBhvr>
                                        <p:cTn id="52" dur="250"/>
                                        <p:tgtEl>
                                          <p:spTgt spid="760"/>
                                        </p:tgtEl>
                                      </p:cBhvr>
                                    </p:animEffect>
                                  </p:childTnLst>
                                </p:cTn>
                              </p:par>
                            </p:childTnLst>
                          </p:cTn>
                        </p:par>
                        <p:par>
                          <p:cTn id="53" fill="hold">
                            <p:stCondLst>
                              <p:cond delay="4750"/>
                            </p:stCondLst>
                            <p:childTnLst>
                              <p:par>
                                <p:cTn id="54" presetID="23" presetClass="entr" presetSubtype="16" fill="hold" grpId="12" nodeType="afterEffect">
                                  <p:stCondLst>
                                    <p:cond delay="0"/>
                                  </p:stCondLst>
                                  <p:iterate>
                                    <p:tmAbs val="0"/>
                                  </p:iterate>
                                  <p:childTnLst>
                                    <p:set>
                                      <p:cBhvr>
                                        <p:cTn id="55" fill="hold"/>
                                        <p:tgtEl>
                                          <p:spTgt spid="761"/>
                                        </p:tgtEl>
                                        <p:attrNameLst>
                                          <p:attrName>style.visibility</p:attrName>
                                        </p:attrNameLst>
                                      </p:cBhvr>
                                      <p:to>
                                        <p:strVal val="visible"/>
                                      </p:to>
                                    </p:set>
                                    <p:anim calcmode="lin" valueType="num">
                                      <p:cBhvr>
                                        <p:cTn id="56" dur="250" fill="hold"/>
                                        <p:tgtEl>
                                          <p:spTgt spid="761"/>
                                        </p:tgtEl>
                                        <p:attrNameLst>
                                          <p:attrName>ppt_w</p:attrName>
                                        </p:attrNameLst>
                                      </p:cBhvr>
                                      <p:tavLst>
                                        <p:tav tm="0">
                                          <p:val>
                                            <p:fltVal val="0"/>
                                          </p:val>
                                        </p:tav>
                                        <p:tav tm="100000">
                                          <p:val>
                                            <p:strVal val="#ppt_w"/>
                                          </p:val>
                                        </p:tav>
                                      </p:tavLst>
                                    </p:anim>
                                    <p:anim calcmode="lin" valueType="num">
                                      <p:cBhvr>
                                        <p:cTn id="57" dur="250" fill="hold"/>
                                        <p:tgtEl>
                                          <p:spTgt spid="7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1" animBg="1" advAuto="0"/>
      <p:bldP spid="737" grpId="2" animBg="1" advAuto="0"/>
      <p:bldP spid="746" grpId="3" animBg="1" advAuto="0"/>
      <p:bldP spid="749" grpId="4" animBg="1" advAuto="0"/>
      <p:bldP spid="750" grpId="5" animBg="1" advAuto="0"/>
      <p:bldP spid="751" grpId="6" animBg="1" advAuto="0"/>
      <p:bldP spid="754" grpId="7" animBg="1" advAuto="0"/>
      <p:bldP spid="755" grpId="8" animBg="1" advAuto="0"/>
      <p:bldP spid="756" grpId="9" animBg="1" advAuto="0"/>
      <p:bldP spid="759" grpId="10" animBg="1" advAuto="0"/>
      <p:bldP spid="760" grpId="11" animBg="1" advAuto="0"/>
      <p:bldP spid="761" grpId="1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5" name="组合 6"/>
          <p:cNvGrpSpPr/>
          <p:nvPr/>
        </p:nvGrpSpPr>
        <p:grpSpPr>
          <a:xfrm>
            <a:off x="-1" y="351827"/>
            <a:ext cx="4578662" cy="599441"/>
            <a:chOff x="0" y="0"/>
            <a:chExt cx="4578660" cy="599440"/>
          </a:xfrm>
        </p:grpSpPr>
        <p:sp>
          <p:nvSpPr>
            <p:cNvPr id="763"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64"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项目工作概述</a:t>
              </a:r>
            </a:p>
          </p:txBody>
        </p:sp>
      </p:grpSp>
      <p:grpSp>
        <p:nvGrpSpPr>
          <p:cNvPr id="770" name="组合 4"/>
          <p:cNvGrpSpPr/>
          <p:nvPr/>
        </p:nvGrpSpPr>
        <p:grpSpPr>
          <a:xfrm>
            <a:off x="1135393" y="1925104"/>
            <a:ext cx="5430507" cy="4165695"/>
            <a:chOff x="0" y="0"/>
            <a:chExt cx="5430506" cy="4165694"/>
          </a:xfrm>
        </p:grpSpPr>
        <p:sp>
          <p:nvSpPr>
            <p:cNvPr id="766" name="矩形 5"/>
            <p:cNvSpPr/>
            <p:nvPr/>
          </p:nvSpPr>
          <p:spPr>
            <a:xfrm>
              <a:off x="0" y="0"/>
              <a:ext cx="5430504" cy="2846934"/>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grpSp>
          <p:nvGrpSpPr>
            <p:cNvPr id="769" name="矩形 9"/>
            <p:cNvGrpSpPr/>
            <p:nvPr/>
          </p:nvGrpSpPr>
          <p:grpSpPr>
            <a:xfrm>
              <a:off x="3" y="2918447"/>
              <a:ext cx="5430504" cy="1247248"/>
              <a:chOff x="0" y="0"/>
              <a:chExt cx="5430503" cy="1247247"/>
            </a:xfrm>
          </p:grpSpPr>
          <p:sp>
            <p:nvSpPr>
              <p:cNvPr id="767" name="矩形"/>
              <p:cNvSpPr/>
              <p:nvPr/>
            </p:nvSpPr>
            <p:spPr>
              <a:xfrm>
                <a:off x="0" y="-1"/>
                <a:ext cx="5430504" cy="1247249"/>
              </a:xfrm>
              <a:prstGeom prst="rect">
                <a:avLst/>
              </a:prstGeom>
              <a:solidFill>
                <a:srgbClr val="4DA6AD"/>
              </a:solidFill>
              <a:ln w="12700" cap="flat">
                <a:noFill/>
                <a:miter lim="400000"/>
              </a:ln>
              <a:effectLst/>
            </p:spPr>
            <p:txBody>
              <a:bodyPr wrap="square" lIns="45719" tIns="45719" rIns="45719" bIns="45719" numCol="1" anchor="ctr">
                <a:noAutofit/>
              </a:bodyPr>
              <a:lstStyle/>
              <a:p>
                <a:pPr algn="ctr">
                  <a:lnSpc>
                    <a:spcPct val="150000"/>
                  </a:lnSpc>
                  <a:defRPr>
                    <a:solidFill>
                      <a:srgbClr val="FFFFFF"/>
                    </a:solidFill>
                  </a:defRPr>
                </a:pPr>
                <a:endParaRPr/>
              </a:p>
            </p:txBody>
          </p:sp>
          <p:sp>
            <p:nvSpPr>
              <p:cNvPr id="768" name="此处添加详细文本描述，建议与标题相关并符合整体语言风格，语言描述尽量简洁生动。尽量将每页幻灯片的字数控制在  200字以内"/>
              <p:cNvSpPr txBox="1"/>
              <p:nvPr/>
            </p:nvSpPr>
            <p:spPr>
              <a:xfrm>
                <a:off x="0" y="308028"/>
                <a:ext cx="5430504" cy="6311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lnSpc>
                    <a:spcPct val="150000"/>
                  </a:lnSpc>
                  <a:defRPr sz="1200">
                    <a:solidFill>
                      <a:srgbClr val="FFFFFF"/>
                    </a:solidFill>
                    <a:latin typeface="微软雅黑"/>
                    <a:ea typeface="微软雅黑"/>
                    <a:cs typeface="微软雅黑"/>
                    <a:sym typeface="微软雅黑"/>
                  </a:defRPr>
                </a:pPr>
                <a:r>
                  <a:t>此处添加详细文本描述，建议与标题相关并符合整体语言风格，语言描述尽量简洁生动。尽量将每页幻灯片的字数控制在  200字以内</a:t>
                </a:r>
              </a:p>
            </p:txBody>
          </p:sp>
        </p:grpSp>
      </p:grpSp>
      <p:sp>
        <p:nvSpPr>
          <p:cNvPr id="771" name="文本框 10"/>
          <p:cNvSpPr txBox="1"/>
          <p:nvPr/>
        </p:nvSpPr>
        <p:spPr>
          <a:xfrm>
            <a:off x="7310594" y="3028145"/>
            <a:ext cx="4593495" cy="374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endParaRP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endParaRPr/>
          </a:p>
          <a:p>
            <a:pPr>
              <a:defRPr sz="1200">
                <a:solidFill>
                  <a:srgbClr val="808080"/>
                </a:solidFill>
                <a:latin typeface="微软雅黑"/>
                <a:ea typeface="微软雅黑"/>
                <a:cs typeface="微软雅黑"/>
                <a:sym typeface="微软雅黑"/>
              </a:defRPr>
            </a:pPr>
            <a:endParaRP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r>
              <a:t>点击此处更换文本58pic.com点击此处更换文本58pic.com</a:t>
            </a:r>
          </a:p>
          <a:p>
            <a:pPr>
              <a:defRPr sz="1200">
                <a:solidFill>
                  <a:srgbClr val="808080"/>
                </a:solidFill>
                <a:latin typeface="微软雅黑"/>
                <a:ea typeface="微软雅黑"/>
                <a:cs typeface="微软雅黑"/>
                <a:sym typeface="微软雅黑"/>
              </a:defRPr>
            </a:pPr>
            <a:endParaRPr/>
          </a:p>
          <a:p>
            <a:pPr>
              <a:defRPr sz="1200">
                <a:solidFill>
                  <a:srgbClr val="808080"/>
                </a:solidFill>
                <a:latin typeface="微软雅黑"/>
                <a:ea typeface="微软雅黑"/>
                <a:cs typeface="微软雅黑"/>
                <a:sym typeface="微软雅黑"/>
              </a:defRPr>
            </a:pPr>
            <a:endParaRPr/>
          </a:p>
        </p:txBody>
      </p:sp>
      <p:sp>
        <p:nvSpPr>
          <p:cNvPr id="772" name="文本框 29"/>
          <p:cNvSpPr txBox="1"/>
          <p:nvPr/>
        </p:nvSpPr>
        <p:spPr>
          <a:xfrm>
            <a:off x="7341589" y="2219982"/>
            <a:ext cx="1932941" cy="726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a:solidFill>
                  <a:srgbClr val="4DA6AD"/>
                </a:solidFill>
                <a:latin typeface="微软雅黑"/>
                <a:ea typeface="微软雅黑"/>
                <a:cs typeface="微软雅黑"/>
                <a:sym typeface="微软雅黑"/>
              </a:defRPr>
            </a:lvl1pPr>
          </a:lstStyle>
          <a:p>
            <a:r>
              <a:t>加入标题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65"/>
                                        </p:tgtEl>
                                        <p:attrNameLst>
                                          <p:attrName>style.visibility</p:attrName>
                                        </p:attrNameLst>
                                      </p:cBhvr>
                                      <p:to>
                                        <p:strVal val="visible"/>
                                      </p:to>
                                    </p:set>
                                    <p:anim calcmode="lin" valueType="num">
                                      <p:cBhvr>
                                        <p:cTn id="7" dur="500" fill="hold"/>
                                        <p:tgtEl>
                                          <p:spTgt spid="765"/>
                                        </p:tgtEl>
                                        <p:attrNameLst>
                                          <p:attrName>ppt_x</p:attrName>
                                        </p:attrNameLst>
                                      </p:cBhvr>
                                      <p:tavLst>
                                        <p:tav tm="0">
                                          <p:val>
                                            <p:strVal val="0-#ppt_w/2"/>
                                          </p:val>
                                        </p:tav>
                                        <p:tav tm="100000">
                                          <p:val>
                                            <p:strVal val="#ppt_x"/>
                                          </p:val>
                                        </p:tav>
                                      </p:tavLst>
                                    </p:anim>
                                    <p:anim calcmode="lin" valueType="num">
                                      <p:cBhvr>
                                        <p:cTn id="8" dur="500" fill="hold"/>
                                        <p:tgtEl>
                                          <p:spTgt spid="7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770"/>
                                        </p:tgtEl>
                                        <p:attrNameLst>
                                          <p:attrName>style.visibility</p:attrName>
                                        </p:attrNameLst>
                                      </p:cBhvr>
                                      <p:to>
                                        <p:strVal val="visible"/>
                                      </p:to>
                                    </p:set>
                                    <p:anim calcmode="lin" valueType="num">
                                      <p:cBhvr>
                                        <p:cTn id="12" dur="1000" fill="hold"/>
                                        <p:tgtEl>
                                          <p:spTgt spid="770"/>
                                        </p:tgtEl>
                                        <p:attrNameLst>
                                          <p:attrName>ppt_x</p:attrName>
                                        </p:attrNameLst>
                                      </p:cBhvr>
                                      <p:tavLst>
                                        <p:tav tm="0">
                                          <p:val>
                                            <p:strVal val="#ppt_x"/>
                                          </p:val>
                                        </p:tav>
                                        <p:tav tm="100000">
                                          <p:val>
                                            <p:strVal val="#ppt_x"/>
                                          </p:val>
                                        </p:tav>
                                      </p:tavLst>
                                    </p:anim>
                                    <p:anim calcmode="lin" valueType="num">
                                      <p:cBhvr>
                                        <p:cTn id="13" dur="1000" fill="hold"/>
                                        <p:tgtEl>
                                          <p:spTgt spid="770"/>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3" nodeType="afterEffect">
                                  <p:stCondLst>
                                    <p:cond delay="0"/>
                                  </p:stCondLst>
                                  <p:iterate>
                                    <p:tmAbs val="0"/>
                                  </p:iterate>
                                  <p:childTnLst>
                                    <p:set>
                                      <p:cBhvr>
                                        <p:cTn id="16" fill="hold"/>
                                        <p:tgtEl>
                                          <p:spTgt spid="771"/>
                                        </p:tgtEl>
                                        <p:attrNameLst>
                                          <p:attrName>style.visibility</p:attrName>
                                        </p:attrNameLst>
                                      </p:cBhvr>
                                      <p:to>
                                        <p:strVal val="visible"/>
                                      </p:to>
                                    </p:set>
                                    <p:anim calcmode="lin" valueType="num">
                                      <p:cBhvr>
                                        <p:cTn id="17" dur="250" fill="hold"/>
                                        <p:tgtEl>
                                          <p:spTgt spid="771"/>
                                        </p:tgtEl>
                                        <p:attrNameLst>
                                          <p:attrName>ppt_x</p:attrName>
                                        </p:attrNameLst>
                                      </p:cBhvr>
                                      <p:tavLst>
                                        <p:tav tm="0">
                                          <p:val>
                                            <p:strVal val="#ppt_x"/>
                                          </p:val>
                                        </p:tav>
                                        <p:tav tm="100000">
                                          <p:val>
                                            <p:strVal val="#ppt_x"/>
                                          </p:val>
                                        </p:tav>
                                      </p:tavLst>
                                    </p:anim>
                                    <p:anim calcmode="lin" valueType="num">
                                      <p:cBhvr>
                                        <p:cTn id="18" dur="250" fill="hold"/>
                                        <p:tgtEl>
                                          <p:spTgt spid="771"/>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2" presetClass="entr" presetSubtype="4" fill="hold" grpId="4" nodeType="afterEffect">
                                  <p:stCondLst>
                                    <p:cond delay="0"/>
                                  </p:stCondLst>
                                  <p:iterate>
                                    <p:tmAbs val="0"/>
                                  </p:iterate>
                                  <p:childTnLst>
                                    <p:set>
                                      <p:cBhvr>
                                        <p:cTn id="21" fill="hold"/>
                                        <p:tgtEl>
                                          <p:spTgt spid="772"/>
                                        </p:tgtEl>
                                        <p:attrNameLst>
                                          <p:attrName>style.visibility</p:attrName>
                                        </p:attrNameLst>
                                      </p:cBhvr>
                                      <p:to>
                                        <p:strVal val="visible"/>
                                      </p:to>
                                    </p:set>
                                    <p:anim calcmode="lin" valueType="num">
                                      <p:cBhvr>
                                        <p:cTn id="22" dur="250" fill="hold"/>
                                        <p:tgtEl>
                                          <p:spTgt spid="772"/>
                                        </p:tgtEl>
                                        <p:attrNameLst>
                                          <p:attrName>ppt_x</p:attrName>
                                        </p:attrNameLst>
                                      </p:cBhvr>
                                      <p:tavLst>
                                        <p:tav tm="0">
                                          <p:val>
                                            <p:strVal val="#ppt_x"/>
                                          </p:val>
                                        </p:tav>
                                        <p:tav tm="100000">
                                          <p:val>
                                            <p:strVal val="#ppt_x"/>
                                          </p:val>
                                        </p:tav>
                                      </p:tavLst>
                                    </p:anim>
                                    <p:anim calcmode="lin" valueType="num">
                                      <p:cBhvr>
                                        <p:cTn id="23" dur="250" fill="hold"/>
                                        <p:tgtEl>
                                          <p:spTgt spid="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1" animBg="1" advAuto="0"/>
      <p:bldP spid="770" grpId="2" animBg="1" advAuto="0"/>
      <p:bldP spid="771" grpId="3" animBg="1" advAuto="0"/>
      <p:bldP spid="772"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组合 6"/>
          <p:cNvGrpSpPr/>
          <p:nvPr/>
        </p:nvGrpSpPr>
        <p:grpSpPr>
          <a:xfrm>
            <a:off x="-1" y="293891"/>
            <a:ext cx="5057734" cy="1223314"/>
            <a:chOff x="0" y="0"/>
            <a:chExt cx="5057732" cy="1223312"/>
          </a:xfrm>
        </p:grpSpPr>
        <p:sp>
          <p:nvSpPr>
            <p:cNvPr id="180" name="矩形 7"/>
            <p:cNvSpPr/>
            <p:nvPr/>
          </p:nvSpPr>
          <p:spPr>
            <a:xfrm>
              <a:off x="0" y="288982"/>
              <a:ext cx="1791346" cy="50504"/>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181" name="文本框 8"/>
            <p:cNvSpPr txBox="1"/>
            <p:nvPr/>
          </p:nvSpPr>
          <p:spPr>
            <a:xfrm>
              <a:off x="1791346" y="0"/>
              <a:ext cx="3266387" cy="12233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web项目建议书</a:t>
              </a:r>
            </a:p>
          </p:txBody>
        </p:sp>
      </p:grpSp>
      <p:grpSp>
        <p:nvGrpSpPr>
          <p:cNvPr id="185" name="椭圆 17"/>
          <p:cNvGrpSpPr/>
          <p:nvPr/>
        </p:nvGrpSpPr>
        <p:grpSpPr>
          <a:xfrm>
            <a:off x="644982" y="1029356"/>
            <a:ext cx="576623" cy="576787"/>
            <a:chOff x="0" y="0"/>
            <a:chExt cx="576622" cy="576786"/>
          </a:xfrm>
        </p:grpSpPr>
        <p:sp>
          <p:nvSpPr>
            <p:cNvPr id="183"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184" name="1"/>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a:t>
              </a:r>
            </a:p>
          </p:txBody>
        </p:sp>
      </p:grpSp>
      <p:sp>
        <p:nvSpPr>
          <p:cNvPr id="186" name="直接连接符 18"/>
          <p:cNvSpPr/>
          <p:nvPr/>
        </p:nvSpPr>
        <p:spPr>
          <a:xfrm>
            <a:off x="1209420" y="129608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187" name="标题 11"/>
          <p:cNvSpPr txBox="1"/>
          <p:nvPr/>
        </p:nvSpPr>
        <p:spPr>
          <a:xfrm>
            <a:off x="2111265" y="1057258"/>
            <a:ext cx="3374031" cy="81851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t>Introduction</a:t>
            </a:r>
          </a:p>
        </p:txBody>
      </p:sp>
      <p:sp>
        <p:nvSpPr>
          <p:cNvPr id="188" name="近年来随着信息技术的进步，Blog（博客）也快速发展。虽然随着微博、轻博客（如Lofter等）简化式博客的兴起，原有博客的用户被迅速分流，偏向社交媒体及追求高实时性的用户已转向微博或轻博客。而最初类型的博客则以其强大的编写和排版功能，成为了最适合技术人员分享技术和产品的平台。 然而，因为不可避免的各网站的商业化进程与网站设计者的低级趣味，各个博客社区普遍被各类广告、浮夸的排版与字体、无用的功能所占据，这对于单纯想分享技术及产品的技术人员是完全不必要且极度影响用户体验的。于是我们搭建了符合技术人员简洁审美，且支持markdown语法的个人博客系统。 此博客系统针对希望使用功能专一、界面友好的博客的技术人员的需求而设计，是可以完成个人博客用户登入、发表、浏览、修改文章以及图片视频、留言、评论等功能的轻简排版风格的博客系统。"/>
          <p:cNvSpPr txBox="1"/>
          <p:nvPr/>
        </p:nvSpPr>
        <p:spPr>
          <a:xfrm>
            <a:off x="1282106" y="1579226"/>
            <a:ext cx="10841387" cy="213167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defRPr sz="1600">
                <a:solidFill>
                  <a:schemeClr val="accent3">
                    <a:lumOff val="-12941"/>
                  </a:schemeClr>
                </a:solidFill>
                <a:latin typeface="+mj-lt"/>
                <a:ea typeface="+mj-ea"/>
                <a:cs typeface="+mj-cs"/>
                <a:sym typeface="Helvetica"/>
              </a:defRPr>
            </a:lvl1pPr>
          </a:lstStyle>
          <a:p>
            <a:pPr>
              <a:lnSpc>
                <a:spcPts val="2300"/>
              </a:lnSpc>
            </a:pPr>
            <a:r>
              <a:rPr dirty="0"/>
              <a:t>近年来随着信息技术的进步，Blog（博客）也快速发展。虽然随着微博、轻博客（如Lofter等）简化式博客的兴起，原有博客的用户被迅速分流，偏向社交媒体及追求高实时性的用户已转向微博或轻博客。而最初类型的博客则以其强大的编写和排版功能，成为了最适合技术人员分享技术和产品的平台。 然而，因为不可避免的各网站的商业化进程与网站设计者的低级趣味，各个博客社区普遍被各类广告、浮夸的排版与字体、无用的功能所占据，这对于单纯想分享技术及产品的技术人员是完全不必要且极度影响用户体验的。于是我们搭建了符合技术人员简洁审美，且支持markdown语法的个人博客系统。 此博客系统针对希望使用功能专一、界面友好的博客的技术人员的需求而设计，是可以完成个人博客用户登入、发表、浏览、修改文章以及图片视频、留言、评论等功能的轻简排版风格的博客系统。</a:t>
            </a:r>
          </a:p>
        </p:txBody>
      </p:sp>
      <p:grpSp>
        <p:nvGrpSpPr>
          <p:cNvPr id="191" name="椭圆 17"/>
          <p:cNvGrpSpPr/>
          <p:nvPr/>
        </p:nvGrpSpPr>
        <p:grpSpPr>
          <a:xfrm>
            <a:off x="645902" y="3732562"/>
            <a:ext cx="576623" cy="576787"/>
            <a:chOff x="0" y="0"/>
            <a:chExt cx="576622" cy="576786"/>
          </a:xfrm>
        </p:grpSpPr>
        <p:sp>
          <p:nvSpPr>
            <p:cNvPr id="189"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190" name="2"/>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2</a:t>
              </a:r>
            </a:p>
          </p:txBody>
        </p:sp>
      </p:grpSp>
      <p:sp>
        <p:nvSpPr>
          <p:cNvPr id="192" name="直接连接符 18"/>
          <p:cNvSpPr/>
          <p:nvPr/>
        </p:nvSpPr>
        <p:spPr>
          <a:xfrm>
            <a:off x="1209420" y="4020955"/>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193" name="Background"/>
          <p:cNvSpPr txBox="1"/>
          <p:nvPr/>
        </p:nvSpPr>
        <p:spPr>
          <a:xfrm>
            <a:off x="2111265" y="3786109"/>
            <a:ext cx="2178705" cy="523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b="1">
                <a:solidFill>
                  <a:schemeClr val="accent3">
                    <a:lumOff val="-12941"/>
                  </a:schemeClr>
                </a:solidFill>
              </a:defRPr>
            </a:lvl1pPr>
          </a:lstStyle>
          <a:p>
            <a:r>
              <a:rPr dirty="0"/>
              <a:t>Background</a:t>
            </a:r>
          </a:p>
        </p:txBody>
      </p:sp>
      <p:sp>
        <p:nvSpPr>
          <p:cNvPr id="194" name="由于中国的人口基数较大，相对应的IPV4的资源就会显得十分缺乏，实现个人网站的可能性较小，一般情况下，都是通过第三方的空间服务提供商来实现；因此博客成为大众普遍接受的交流平台，它汇集了许多的功能来总和应用，除此之外，一个自媒体社会就是以博客为平台的，使得整个社会精神交流和文化传播的方式发生了巨大的改变；然而现今整个市场有关博客类的应用十分繁杂，可以说占据了极大部分的市场份额，可是这里还有一批人，他们追逐的只是简单的技术交流，各式的广告植入以及会员积分对于技术er们的热情有着极大的影响，用户体验感很差。因此，现今市场上有关一些简单做技术、画面简洁的博客应用可以说十分缺乏，或许在这里博客可以有所不同。 随着5G技术的发展，更快的速度使得人们可以更加顺畅地在网络上获取信息，实现了人们使用网络进行实时性交流，同时博客的使用率也会随着手机技术的不断发展得到快速地提升，技术性的博客又可以提升技术er的能力，整个互联网行业呈现不断进步上升的趋势。"/>
          <p:cNvSpPr txBox="1"/>
          <p:nvPr/>
        </p:nvSpPr>
        <p:spPr>
          <a:xfrm>
            <a:off x="1282107" y="4377791"/>
            <a:ext cx="10841387" cy="24266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defRPr sz="1600">
                <a:solidFill>
                  <a:schemeClr val="accent3">
                    <a:lumOff val="-12941"/>
                  </a:schemeClr>
                </a:solidFill>
                <a:latin typeface="+mj-lt"/>
                <a:ea typeface="+mj-ea"/>
                <a:cs typeface="+mj-cs"/>
                <a:sym typeface="Helvetica"/>
              </a:defRPr>
            </a:lvl1pPr>
          </a:lstStyle>
          <a:p>
            <a:pPr>
              <a:lnSpc>
                <a:spcPts val="2300"/>
              </a:lnSpc>
            </a:pPr>
            <a:r>
              <a:rPr dirty="0"/>
              <a:t>由于中国的人口基数较大，相对应的IPV4的资源就会显得十分缺乏，实现个人网站的可能性较小，一般情况下，都是通过第三方的空间服务提供商来实现；因此博客成为大众普遍接受的交流平台，它汇集了许多的功能来总和应用，除此之外，一个自媒体社会就是以博客为平台的，使得整个社会精神交流和文化传播的方式发生了巨大的改变；然而现今整个市场有关博客类的应用十分繁杂，可以说占据了极大部分的市场份额，可是这里还有一批人，他们追逐的只是简单的技术交流，各式的广告植入以及会员积分对于技术er们的热情有着极大的影响，用户体验感很差。因此，现今市场上有关一些简单做技术、画面简洁的博客应用可以说十分缺乏，或许在这里博客可以有所不同。 随着5G技术的发展，更快的速度使得人们可以更加顺畅地在网络上获取信息，实现了人们使用网络进行实时性交流，同时博客的使用率也会随着手机技术的不断发展得到快速地提升，技术性的博客又可以提升技术er的能力，整个互联网行业呈现不断进步上升的趋势。</a:t>
            </a:r>
          </a:p>
        </p:txBody>
      </p:sp>
    </p:spTree>
  </p:cSld>
  <p:clrMapOvr>
    <a:masterClrMapping/>
  </p:clrMapOvr>
  <mc:AlternateContent xmlns:mc="http://schemas.openxmlformats.org/markup-compatibility/2006" xmlns:p14="http://schemas.microsoft.com/office/powerpoint/2010/main">
    <mc:Choice Requires="p14">
      <p:transition spd="med" p14:dur="580">
        <p:push dir="u"/>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0-#ppt_w/2"/>
                                          </p:val>
                                        </p:tav>
                                        <p:tav tm="100000">
                                          <p:val>
                                            <p:strVal val="#ppt_x"/>
                                          </p:val>
                                        </p:tav>
                                      </p:tavLst>
                                    </p:anim>
                                    <p:anim calcmode="lin" valueType="num">
                                      <p:cBhvr>
                                        <p:cTn id="8" dur="500" fill="hold"/>
                                        <p:tgtEl>
                                          <p:spTgt spid="1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fill="hold" grpId="2" nodeType="afterEffect">
                                  <p:stCondLst>
                                    <p:cond delay="0"/>
                                  </p:stCondLst>
                                  <p:iterate>
                                    <p:tmAbs val="0"/>
                                  </p:iterate>
                                  <p:childTnLst>
                                    <p:set>
                                      <p:cBhvr>
                                        <p:cTn id="11" fill="hold"/>
                                        <p:tgtEl>
                                          <p:spTgt spid="185"/>
                                        </p:tgtEl>
                                        <p:attrNameLst>
                                          <p:attrName>style.visibility</p:attrName>
                                        </p:attrNameLst>
                                      </p:cBhvr>
                                      <p:to>
                                        <p:strVal val="visible"/>
                                      </p:to>
                                    </p:set>
                                    <p:animEffect transition="in" filter="dissolve">
                                      <p:cBhvr>
                                        <p:cTn id="12" dur="250"/>
                                        <p:tgtEl>
                                          <p:spTgt spid="185"/>
                                        </p:tgtEl>
                                      </p:cBhvr>
                                    </p:animEffect>
                                  </p:childTnLst>
                                </p:cTn>
                              </p:par>
                            </p:childTnLst>
                          </p:cTn>
                        </p:par>
                        <p:par>
                          <p:cTn id="13" fill="hold">
                            <p:stCondLst>
                              <p:cond delay="750"/>
                            </p:stCondLst>
                            <p:childTnLst>
                              <p:par>
                                <p:cTn id="14" presetID="22" presetClass="entr" presetSubtype="8" fill="hold" grpId="3" nodeType="afterEffect">
                                  <p:stCondLst>
                                    <p:cond delay="0"/>
                                  </p:stCondLst>
                                  <p:iterate>
                                    <p:tmAbs val="0"/>
                                  </p:iterate>
                                  <p:childTnLst>
                                    <p:set>
                                      <p:cBhvr>
                                        <p:cTn id="15" fill="hold"/>
                                        <p:tgtEl>
                                          <p:spTgt spid="186"/>
                                        </p:tgtEl>
                                        <p:attrNameLst>
                                          <p:attrName>style.visibility</p:attrName>
                                        </p:attrNameLst>
                                      </p:cBhvr>
                                      <p:to>
                                        <p:strVal val="visible"/>
                                      </p:to>
                                    </p:set>
                                    <p:animEffect transition="in" filter="wipe(left)">
                                      <p:cBhvr>
                                        <p:cTn id="16" dur="250"/>
                                        <p:tgtEl>
                                          <p:spTgt spid="186"/>
                                        </p:tgtEl>
                                      </p:cBhvr>
                                    </p:animEffect>
                                  </p:childTnLst>
                                </p:cTn>
                              </p:par>
                            </p:childTnLst>
                          </p:cTn>
                        </p:par>
                        <p:par>
                          <p:cTn id="17" fill="hold">
                            <p:stCondLst>
                              <p:cond delay="1000"/>
                            </p:stCondLst>
                            <p:childTnLst>
                              <p:par>
                                <p:cTn id="18" presetID="23" presetClass="entr" presetSubtype="16" fill="hold" grpId="4" nodeType="afterEffect">
                                  <p:stCondLst>
                                    <p:cond delay="0"/>
                                  </p:stCondLst>
                                  <p:iterate>
                                    <p:tmAbs val="0"/>
                                  </p:iterate>
                                  <p:childTnLst>
                                    <p:set>
                                      <p:cBhvr>
                                        <p:cTn id="19" fill="hold"/>
                                        <p:tgtEl>
                                          <p:spTgt spid="187"/>
                                        </p:tgtEl>
                                        <p:attrNameLst>
                                          <p:attrName>style.visibility</p:attrName>
                                        </p:attrNameLst>
                                      </p:cBhvr>
                                      <p:to>
                                        <p:strVal val="visible"/>
                                      </p:to>
                                    </p:set>
                                    <p:anim calcmode="lin" valueType="num">
                                      <p:cBhvr>
                                        <p:cTn id="20" dur="250" fill="hold"/>
                                        <p:tgtEl>
                                          <p:spTgt spid="187"/>
                                        </p:tgtEl>
                                        <p:attrNameLst>
                                          <p:attrName>ppt_w</p:attrName>
                                        </p:attrNameLst>
                                      </p:cBhvr>
                                      <p:tavLst>
                                        <p:tav tm="0">
                                          <p:val>
                                            <p:fltVal val="0"/>
                                          </p:val>
                                        </p:tav>
                                        <p:tav tm="100000">
                                          <p:val>
                                            <p:strVal val="#ppt_w"/>
                                          </p:val>
                                        </p:tav>
                                      </p:tavLst>
                                    </p:anim>
                                    <p:anim calcmode="lin" valueType="num">
                                      <p:cBhvr>
                                        <p:cTn id="21" dur="250" fill="hold"/>
                                        <p:tgtEl>
                                          <p:spTgt spid="187"/>
                                        </p:tgtEl>
                                        <p:attrNameLst>
                                          <p:attrName>ppt_h</p:attrName>
                                        </p:attrNameLst>
                                      </p:cBhvr>
                                      <p:tavLst>
                                        <p:tav tm="0">
                                          <p:val>
                                            <p:fltVal val="0"/>
                                          </p:val>
                                        </p:tav>
                                        <p:tav tm="100000">
                                          <p:val>
                                            <p:strVal val="#ppt_h"/>
                                          </p:val>
                                        </p:tav>
                                      </p:tavLst>
                                    </p:anim>
                                  </p:childTnLst>
                                </p:cTn>
                              </p:par>
                            </p:childTnLst>
                          </p:cTn>
                        </p:par>
                        <p:par>
                          <p:cTn id="22" fill="hold">
                            <p:stCondLst>
                              <p:cond delay="1250"/>
                            </p:stCondLst>
                            <p:childTnLst>
                              <p:par>
                                <p:cTn id="23" presetID="9" presetClass="entr" fill="hold" grpId="5" nodeType="afterEffect">
                                  <p:stCondLst>
                                    <p:cond delay="0"/>
                                  </p:stCondLst>
                                  <p:iterate>
                                    <p:tmAbs val="0"/>
                                  </p:iterate>
                                  <p:childTnLst>
                                    <p:set>
                                      <p:cBhvr>
                                        <p:cTn id="24" fill="hold"/>
                                        <p:tgtEl>
                                          <p:spTgt spid="191"/>
                                        </p:tgtEl>
                                        <p:attrNameLst>
                                          <p:attrName>style.visibility</p:attrName>
                                        </p:attrNameLst>
                                      </p:cBhvr>
                                      <p:to>
                                        <p:strVal val="visible"/>
                                      </p:to>
                                    </p:set>
                                    <p:animEffect transition="in" filter="dissolve">
                                      <p:cBhvr>
                                        <p:cTn id="25" dur="250"/>
                                        <p:tgtEl>
                                          <p:spTgt spid="191"/>
                                        </p:tgtEl>
                                      </p:cBhvr>
                                    </p:animEffect>
                                  </p:childTnLst>
                                </p:cTn>
                              </p:par>
                            </p:childTnLst>
                          </p:cTn>
                        </p:par>
                        <p:par>
                          <p:cTn id="26" fill="hold">
                            <p:stCondLst>
                              <p:cond delay="1500"/>
                            </p:stCondLst>
                            <p:childTnLst>
                              <p:par>
                                <p:cTn id="27" presetID="22" presetClass="entr" presetSubtype="8" fill="hold" grpId="6" nodeType="afterEffect">
                                  <p:stCondLst>
                                    <p:cond delay="0"/>
                                  </p:stCondLst>
                                  <p:iterate>
                                    <p:tmAbs val="0"/>
                                  </p:iterate>
                                  <p:childTnLst>
                                    <p:set>
                                      <p:cBhvr>
                                        <p:cTn id="28" fill="hold"/>
                                        <p:tgtEl>
                                          <p:spTgt spid="192"/>
                                        </p:tgtEl>
                                        <p:attrNameLst>
                                          <p:attrName>style.visibility</p:attrName>
                                        </p:attrNameLst>
                                      </p:cBhvr>
                                      <p:to>
                                        <p:strVal val="visible"/>
                                      </p:to>
                                    </p:set>
                                    <p:animEffect transition="in" filter="wipe(left)">
                                      <p:cBhvr>
                                        <p:cTn id="29" dur="250"/>
                                        <p:tgtEl>
                                          <p:spTgt spid="192"/>
                                        </p:tgtEl>
                                      </p:cBhvr>
                                    </p:animEffect>
                                  </p:childTnLst>
                                </p:cTn>
                              </p:par>
                            </p:childTnLst>
                          </p:cTn>
                        </p:par>
                        <p:par>
                          <p:cTn id="30" fill="hold">
                            <p:stCondLst>
                              <p:cond delay="1750"/>
                            </p:stCondLst>
                            <p:childTnLst>
                              <p:par>
                                <p:cTn id="31" presetID="23" presetClass="entr" presetSubtype="16" fill="hold" grpId="7" nodeType="afterEffect">
                                  <p:stCondLst>
                                    <p:cond delay="0"/>
                                  </p:stCondLst>
                                  <p:iterate>
                                    <p:tmAbs val="0"/>
                                  </p:iterate>
                                  <p:childTnLst>
                                    <p:set>
                                      <p:cBhvr>
                                        <p:cTn id="32" fill="hold"/>
                                        <p:tgtEl>
                                          <p:spTgt spid="193"/>
                                        </p:tgtEl>
                                        <p:attrNameLst>
                                          <p:attrName>style.visibility</p:attrName>
                                        </p:attrNameLst>
                                      </p:cBhvr>
                                      <p:to>
                                        <p:strVal val="visible"/>
                                      </p:to>
                                    </p:set>
                                    <p:anim calcmode="lin" valueType="num">
                                      <p:cBhvr>
                                        <p:cTn id="33" dur="250" fill="hold"/>
                                        <p:tgtEl>
                                          <p:spTgt spid="193"/>
                                        </p:tgtEl>
                                        <p:attrNameLst>
                                          <p:attrName>ppt_w</p:attrName>
                                        </p:attrNameLst>
                                      </p:cBhvr>
                                      <p:tavLst>
                                        <p:tav tm="0">
                                          <p:val>
                                            <p:fltVal val="0"/>
                                          </p:val>
                                        </p:tav>
                                        <p:tav tm="100000">
                                          <p:val>
                                            <p:strVal val="#ppt_w"/>
                                          </p:val>
                                        </p:tav>
                                      </p:tavLst>
                                    </p:anim>
                                    <p:anim calcmode="lin" valueType="num">
                                      <p:cBhvr>
                                        <p:cTn id="34" dur="250" fill="hold"/>
                                        <p:tgtEl>
                                          <p:spTgt spid="193"/>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ID="22" presetClass="entr" presetSubtype="8" fill="hold" grpId="8" nodeType="afterEffect">
                                  <p:stCondLst>
                                    <p:cond delay="0"/>
                                  </p:stCondLst>
                                  <p:iterate>
                                    <p:tmAbs val="0"/>
                                  </p:iterate>
                                  <p:childTnLst>
                                    <p:set>
                                      <p:cBhvr>
                                        <p:cTn id="37" fill="hold"/>
                                        <p:tgtEl>
                                          <p:spTgt spid="188"/>
                                        </p:tgtEl>
                                        <p:attrNameLst>
                                          <p:attrName>style.visibility</p:attrName>
                                        </p:attrNameLst>
                                      </p:cBhvr>
                                      <p:to>
                                        <p:strVal val="visible"/>
                                      </p:to>
                                    </p:set>
                                    <p:animEffect transition="in" filter="wipe(left)">
                                      <p:cBhvr>
                                        <p:cTn id="38" dur="499"/>
                                        <p:tgtEl>
                                          <p:spTgt spid="188"/>
                                        </p:tgtEl>
                                      </p:cBhvr>
                                    </p:animEffect>
                                  </p:childTnLst>
                                </p:cTn>
                              </p:par>
                            </p:childTnLst>
                          </p:cTn>
                        </p:par>
                        <p:par>
                          <p:cTn id="39" fill="hold">
                            <p:stCondLst>
                              <p:cond delay="2499"/>
                            </p:stCondLst>
                            <p:childTnLst>
                              <p:par>
                                <p:cTn id="40" presetID="22" presetClass="entr" presetSubtype="8" fill="hold" grpId="9" nodeType="afterEffect">
                                  <p:stCondLst>
                                    <p:cond delay="0"/>
                                  </p:stCondLst>
                                  <p:iterate>
                                    <p:tmAbs val="0"/>
                                  </p:iterate>
                                  <p:childTnLst>
                                    <p:set>
                                      <p:cBhvr>
                                        <p:cTn id="41" fill="hold"/>
                                        <p:tgtEl>
                                          <p:spTgt spid="194"/>
                                        </p:tgtEl>
                                        <p:attrNameLst>
                                          <p:attrName>style.visibility</p:attrName>
                                        </p:attrNameLst>
                                      </p:cBhvr>
                                      <p:to>
                                        <p:strVal val="visible"/>
                                      </p:to>
                                    </p:set>
                                    <p:animEffect transition="in" filter="wipe(left)">
                                      <p:cBhvr>
                                        <p:cTn id="42" dur="499"/>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1" animBg="1" advAuto="0"/>
      <p:bldP spid="185" grpId="2" animBg="1" advAuto="0"/>
      <p:bldP spid="186" grpId="3" animBg="1" advAuto="0"/>
      <p:bldP spid="187" grpId="4" animBg="1" advAuto="0"/>
      <p:bldP spid="188" grpId="8" animBg="1" advAuto="0"/>
      <p:bldP spid="191" grpId="5" animBg="1" advAuto="0"/>
      <p:bldP spid="192" grpId="6" animBg="1" advAuto="0"/>
      <p:bldP spid="193" grpId="7" animBg="1" advAuto="0"/>
      <p:bldP spid="194" grpId="9"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6"/>
          <p:cNvGrpSpPr/>
          <p:nvPr/>
        </p:nvGrpSpPr>
        <p:grpSpPr>
          <a:xfrm>
            <a:off x="-1" y="307232"/>
            <a:ext cx="5436704" cy="1196633"/>
            <a:chOff x="0" y="0"/>
            <a:chExt cx="5436702" cy="1196632"/>
          </a:xfrm>
        </p:grpSpPr>
        <p:sp>
          <p:nvSpPr>
            <p:cNvPr id="196" name="矩形 7"/>
            <p:cNvSpPr/>
            <p:nvPr/>
          </p:nvSpPr>
          <p:spPr>
            <a:xfrm>
              <a:off x="0" y="282679"/>
              <a:ext cx="1752275" cy="49402"/>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197" name="文本框 8"/>
            <p:cNvSpPr txBox="1"/>
            <p:nvPr/>
          </p:nvSpPr>
          <p:spPr>
            <a:xfrm>
              <a:off x="1752274" y="0"/>
              <a:ext cx="3684428" cy="11966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dirty="0" err="1">
                  <a:latin typeface="微软雅黑"/>
                  <a:ea typeface="微软雅黑"/>
                  <a:cs typeface="微软雅黑"/>
                  <a:sym typeface="微软雅黑"/>
                </a:rPr>
                <a:t>web项目建议书</a:t>
              </a:r>
              <a:endParaRPr dirty="0">
                <a:latin typeface="微软雅黑"/>
                <a:ea typeface="微软雅黑"/>
                <a:cs typeface="微软雅黑"/>
                <a:sym typeface="微软雅黑"/>
              </a:endParaRPr>
            </a:p>
          </p:txBody>
        </p:sp>
      </p:grpSp>
      <p:grpSp>
        <p:nvGrpSpPr>
          <p:cNvPr id="201" name="椭圆 17"/>
          <p:cNvGrpSpPr/>
          <p:nvPr/>
        </p:nvGrpSpPr>
        <p:grpSpPr>
          <a:xfrm>
            <a:off x="644982" y="1029356"/>
            <a:ext cx="576623" cy="576787"/>
            <a:chOff x="0" y="0"/>
            <a:chExt cx="576622" cy="576786"/>
          </a:xfrm>
        </p:grpSpPr>
        <p:sp>
          <p:nvSpPr>
            <p:cNvPr id="199"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00" name="3"/>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3</a:t>
              </a:r>
            </a:p>
          </p:txBody>
        </p:sp>
      </p:grpSp>
      <p:sp>
        <p:nvSpPr>
          <p:cNvPr id="202" name="直接连接符 18"/>
          <p:cNvSpPr/>
          <p:nvPr/>
        </p:nvSpPr>
        <p:spPr>
          <a:xfrm>
            <a:off x="1209420" y="129608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03" name="标题 11"/>
          <p:cNvSpPr txBox="1"/>
          <p:nvPr/>
        </p:nvSpPr>
        <p:spPr>
          <a:xfrm>
            <a:off x="2111265" y="1052032"/>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rPr dirty="0"/>
              <a:t>Components of a Proposal</a:t>
            </a:r>
          </a:p>
        </p:txBody>
      </p:sp>
      <p:sp>
        <p:nvSpPr>
          <p:cNvPr id="204" name="项目面向技术开发人员，所以在构建方面也是为了更好的服务技术人员设计的。我们将分为如下部分：用户信息管理区、博文信息管理区和博文编辑区。用户信息管理区用于编辑用户的个人资料，修改头像，设置通信黑白名单等；博文信息管理区用于用户查看自己发布的博文，其余用户对于自己博文的评价、点赞等交互信息；博文编辑区用于编辑博文，支持makedown语法，支持本地导入.md文件，也支持html编辑器。"/>
          <p:cNvSpPr txBox="1"/>
          <p:nvPr/>
        </p:nvSpPr>
        <p:spPr>
          <a:xfrm>
            <a:off x="1369951" y="1640909"/>
            <a:ext cx="10717793" cy="124681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lnSpc>
                <a:spcPts val="3700"/>
              </a:lnSpc>
              <a:defRPr sz="1600">
                <a:solidFill>
                  <a:schemeClr val="accent3">
                    <a:lumOff val="-12941"/>
                  </a:schemeClr>
                </a:solidFill>
                <a:latin typeface="+mj-lt"/>
                <a:ea typeface="+mj-ea"/>
                <a:cs typeface="+mj-cs"/>
                <a:sym typeface="Helvetica"/>
              </a:defRPr>
            </a:lvl1pPr>
          </a:lstStyle>
          <a:p>
            <a:pPr>
              <a:lnSpc>
                <a:spcPts val="2300"/>
              </a:lnSpc>
            </a:pPr>
            <a:r>
              <a:rPr dirty="0"/>
              <a:t>项目面向技术开发人员，所以在构建方面也是为了更好的服务技术人员设计的。我们将分为如下部分：用户信息管理区、博文信息管理区和博文编辑区。用户信息管理区用于编辑用户的个人资料，修改头像，设置通信黑白名单等；博文信息管理区用于用户查看自己发布的博文，其余用户对于自己博文的评价、点赞等交互信息；博文编辑区用于编辑博文，支持makedown语法，支持本地导入.md文件，也支持html编辑器。</a:t>
            </a:r>
          </a:p>
        </p:txBody>
      </p:sp>
      <p:grpSp>
        <p:nvGrpSpPr>
          <p:cNvPr id="207" name="椭圆 17"/>
          <p:cNvGrpSpPr/>
          <p:nvPr/>
        </p:nvGrpSpPr>
        <p:grpSpPr>
          <a:xfrm>
            <a:off x="642671" y="3016723"/>
            <a:ext cx="576623" cy="576787"/>
            <a:chOff x="0" y="0"/>
            <a:chExt cx="576622" cy="576786"/>
          </a:xfrm>
        </p:grpSpPr>
        <p:sp>
          <p:nvSpPr>
            <p:cNvPr id="205"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06" name="4"/>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4</a:t>
              </a:r>
            </a:p>
          </p:txBody>
        </p:sp>
      </p:grpSp>
      <p:sp>
        <p:nvSpPr>
          <p:cNvPr id="208" name="直接连接符 18"/>
          <p:cNvSpPr/>
          <p:nvPr/>
        </p:nvSpPr>
        <p:spPr>
          <a:xfrm>
            <a:off x="1209420" y="3305116"/>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09" name="标题 11"/>
          <p:cNvSpPr txBox="1"/>
          <p:nvPr/>
        </p:nvSpPr>
        <p:spPr>
          <a:xfrm>
            <a:off x="2111265" y="3030673"/>
            <a:ext cx="4947421" cy="79665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t>The Executive Summary</a:t>
            </a:r>
          </a:p>
        </p:txBody>
      </p:sp>
      <p:sp>
        <p:nvSpPr>
          <p:cNvPr id="210" name="轻简排版风的博客系统能让技术性博主在使用时更舒适，让阅览者更能抓住博客的主要内容，而不被其他无用的功能或广告所影响，在此博客系统用户界面的设计上需要加强对于交互界面的设计，增强用户的体验感。 更先进的互联网技术的发展，让人们使用网络获取所需信息变得更高效，以至于大部分人更偏向于在互联网上寻求技术问题的解决方案，人们对于技术知识的需求变得越来越高，专注于技术分享的博客更能向专业人士提供其所需技术知识，需要注意博客的内容筛查，避免出现与此博客方向截然不同的内容。 用户信息的安全是当下需要给予关注的方面，新闻频频爆出大型网站用户信息泄漏事件，此博客系统希望加强对于用户信息安全的管理，尽量保证用户信息的完整性和隐私性。 此博客系统的实际功能方面将包含：（1）用户注册和信息管理；（2）博文管理；（3）评论管理；（4）系统管理，具体实现内容将在The Statement of Need和The Project Description中详细说明。 实现此博客系统的预算总计约1583.8人民币，单项的具体预算情况将在The Budget中说明。 成员任务分配情况详情请查看Organizational Information。 目前项目正在实施阶段，此摘要只为大体参考，具体以实现结果为准。"/>
          <p:cNvSpPr txBox="1"/>
          <p:nvPr/>
        </p:nvSpPr>
        <p:spPr>
          <a:xfrm>
            <a:off x="1366275" y="3539590"/>
            <a:ext cx="10717792" cy="340304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2300"/>
              </a:lnSpc>
              <a:spcBef>
                <a:spcPts val="1600"/>
              </a:spcBef>
              <a:defRPr sz="1600">
                <a:solidFill>
                  <a:schemeClr val="accent3">
                    <a:lumOff val="-12941"/>
                  </a:schemeClr>
                </a:solidFill>
                <a:latin typeface="+mj-lt"/>
                <a:ea typeface="+mj-ea"/>
                <a:cs typeface="+mj-cs"/>
                <a:sym typeface="Helvetica"/>
              </a:defRPr>
            </a:pPr>
            <a:r>
              <a:rPr dirty="0"/>
              <a:t>轻简排版风的博客系统能让技术性博主在使用时更舒适，让阅览者更能抓住博客的主要内容，而不被其他无用的功能或广告所影响，在此博客系统用户界面的设计上需要加强对于交互界面的设计，增强用户的体验感。 更先进的互联网技术的发展，让人们使用网络获取所需信息变得更高效，以至于大部分人更偏向于在互联网上寻求技术问题的解决方案，人们对于技术知识的需求变得越来越高，专注于技术分享的博客更能向专业人士提供其所需技术知识，需要注意博客的内容筛查，避免出现与此博客方向截然不同的内容。 用户信息的安全是当下需要给予关注的方面，新闻频频爆出大型网站用户信息泄漏事件，此博客系统希望加强对于用户信息安全的管理，尽量保证用户信息的完整性和隐私性。 </a:t>
            </a:r>
            <a:r>
              <a:rPr dirty="0" err="1"/>
              <a:t>此博客系统的实际功能方面将包含</a:t>
            </a:r>
            <a:r>
              <a:rPr dirty="0"/>
              <a:t>：（1）用户注册和信息管理；（2）博文管理；（3）评论管理；（4）系统管理，具体实现内容将在The Statement of </a:t>
            </a:r>
            <a:r>
              <a:rPr dirty="0" err="1"/>
              <a:t>Need和The</a:t>
            </a:r>
            <a:r>
              <a:rPr dirty="0"/>
              <a:t> Project </a:t>
            </a:r>
            <a:r>
              <a:rPr dirty="0" err="1"/>
              <a:t>Description中详细说明</a:t>
            </a:r>
            <a:r>
              <a:rPr dirty="0"/>
              <a:t>。 实现此博客系统的预算总计约1583.8人民币，单项的具体预算情况将在The </a:t>
            </a:r>
            <a:r>
              <a:rPr dirty="0" err="1"/>
              <a:t>Budget中说明</a:t>
            </a:r>
            <a:r>
              <a:rPr dirty="0"/>
              <a:t>。 </a:t>
            </a:r>
            <a:r>
              <a:rPr dirty="0" err="1"/>
              <a:t>成员任务分配情况详情请查看Organizational</a:t>
            </a:r>
            <a:r>
              <a:rPr dirty="0"/>
              <a:t> Information。 </a:t>
            </a:r>
            <a:r>
              <a:rPr dirty="0" err="1"/>
              <a:t>目前项目正在实施阶段，此摘要只为大体参考，具体以实现结果为准</a:t>
            </a:r>
            <a:r>
              <a:rPr dirty="0"/>
              <a:t>。</a:t>
            </a:r>
          </a:p>
          <a:p>
            <a:pPr defTabSz="457200">
              <a:lnSpc>
                <a:spcPts val="3300"/>
              </a:lnSpc>
              <a:defRPr sz="1500" b="1">
                <a:solidFill>
                  <a:srgbClr val="0366D6"/>
                </a:solidFill>
                <a:latin typeface="+mj-lt"/>
                <a:ea typeface="+mj-ea"/>
                <a:cs typeface="+mj-cs"/>
                <a:sym typeface="Helvetica"/>
              </a:defRPr>
            </a:pPr>
            <a:endParaRPr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98"/>
                                        </p:tgtEl>
                                        <p:attrNameLst>
                                          <p:attrName>style.visibility</p:attrName>
                                        </p:attrNameLst>
                                      </p:cBhvr>
                                      <p:to>
                                        <p:strVal val="visible"/>
                                      </p:to>
                                    </p:set>
                                    <p:anim calcmode="lin" valueType="num">
                                      <p:cBhvr>
                                        <p:cTn id="7" dur="500" fill="hold"/>
                                        <p:tgtEl>
                                          <p:spTgt spid="198"/>
                                        </p:tgtEl>
                                        <p:attrNameLst>
                                          <p:attrName>ppt_x</p:attrName>
                                        </p:attrNameLst>
                                      </p:cBhvr>
                                      <p:tavLst>
                                        <p:tav tm="0">
                                          <p:val>
                                            <p:strVal val="0-#ppt_w/2"/>
                                          </p:val>
                                        </p:tav>
                                        <p:tav tm="100000">
                                          <p:val>
                                            <p:strVal val="#ppt_x"/>
                                          </p:val>
                                        </p:tav>
                                      </p:tavLst>
                                    </p:anim>
                                    <p:anim calcmode="lin" valueType="num">
                                      <p:cBhvr>
                                        <p:cTn id="8" dur="500" fill="hold"/>
                                        <p:tgtEl>
                                          <p:spTgt spid="1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fill="hold" grpId="2" nodeType="afterEffect">
                                  <p:stCondLst>
                                    <p:cond delay="0"/>
                                  </p:stCondLst>
                                  <p:iterate>
                                    <p:tmAbs val="0"/>
                                  </p:iterate>
                                  <p:childTnLst>
                                    <p:set>
                                      <p:cBhvr>
                                        <p:cTn id="11" fill="hold"/>
                                        <p:tgtEl>
                                          <p:spTgt spid="201"/>
                                        </p:tgtEl>
                                        <p:attrNameLst>
                                          <p:attrName>style.visibility</p:attrName>
                                        </p:attrNameLst>
                                      </p:cBhvr>
                                      <p:to>
                                        <p:strVal val="visible"/>
                                      </p:to>
                                    </p:set>
                                    <p:animEffect transition="in" filter="dissolve">
                                      <p:cBhvr>
                                        <p:cTn id="12" dur="250"/>
                                        <p:tgtEl>
                                          <p:spTgt spid="201"/>
                                        </p:tgtEl>
                                      </p:cBhvr>
                                    </p:animEffect>
                                  </p:childTnLst>
                                </p:cTn>
                              </p:par>
                            </p:childTnLst>
                          </p:cTn>
                        </p:par>
                        <p:par>
                          <p:cTn id="13" fill="hold">
                            <p:stCondLst>
                              <p:cond delay="750"/>
                            </p:stCondLst>
                            <p:childTnLst>
                              <p:par>
                                <p:cTn id="14" presetID="22" presetClass="entr" presetSubtype="8" fill="hold" grpId="3" nodeType="afterEffect">
                                  <p:stCondLst>
                                    <p:cond delay="0"/>
                                  </p:stCondLst>
                                  <p:iterate>
                                    <p:tmAbs val="0"/>
                                  </p:iterate>
                                  <p:childTnLst>
                                    <p:set>
                                      <p:cBhvr>
                                        <p:cTn id="15" fill="hold"/>
                                        <p:tgtEl>
                                          <p:spTgt spid="202"/>
                                        </p:tgtEl>
                                        <p:attrNameLst>
                                          <p:attrName>style.visibility</p:attrName>
                                        </p:attrNameLst>
                                      </p:cBhvr>
                                      <p:to>
                                        <p:strVal val="visible"/>
                                      </p:to>
                                    </p:set>
                                    <p:animEffect transition="in" filter="wipe(left)">
                                      <p:cBhvr>
                                        <p:cTn id="16" dur="250"/>
                                        <p:tgtEl>
                                          <p:spTgt spid="202"/>
                                        </p:tgtEl>
                                      </p:cBhvr>
                                    </p:animEffect>
                                  </p:childTnLst>
                                </p:cTn>
                              </p:par>
                            </p:childTnLst>
                          </p:cTn>
                        </p:par>
                        <p:par>
                          <p:cTn id="17" fill="hold">
                            <p:stCondLst>
                              <p:cond delay="1000"/>
                            </p:stCondLst>
                            <p:childTnLst>
                              <p:par>
                                <p:cTn id="18" presetID="23" presetClass="entr" presetSubtype="16" fill="hold" grpId="4" nodeType="afterEffect">
                                  <p:stCondLst>
                                    <p:cond delay="0"/>
                                  </p:stCondLst>
                                  <p:iterate>
                                    <p:tmAbs val="0"/>
                                  </p:iterate>
                                  <p:childTnLst>
                                    <p:set>
                                      <p:cBhvr>
                                        <p:cTn id="19" fill="hold"/>
                                        <p:tgtEl>
                                          <p:spTgt spid="203"/>
                                        </p:tgtEl>
                                        <p:attrNameLst>
                                          <p:attrName>style.visibility</p:attrName>
                                        </p:attrNameLst>
                                      </p:cBhvr>
                                      <p:to>
                                        <p:strVal val="visible"/>
                                      </p:to>
                                    </p:set>
                                    <p:anim calcmode="lin" valueType="num">
                                      <p:cBhvr>
                                        <p:cTn id="20" dur="250" fill="hold"/>
                                        <p:tgtEl>
                                          <p:spTgt spid="203"/>
                                        </p:tgtEl>
                                        <p:attrNameLst>
                                          <p:attrName>ppt_w</p:attrName>
                                        </p:attrNameLst>
                                      </p:cBhvr>
                                      <p:tavLst>
                                        <p:tav tm="0">
                                          <p:val>
                                            <p:fltVal val="0"/>
                                          </p:val>
                                        </p:tav>
                                        <p:tav tm="100000">
                                          <p:val>
                                            <p:strVal val="#ppt_w"/>
                                          </p:val>
                                        </p:tav>
                                      </p:tavLst>
                                    </p:anim>
                                    <p:anim calcmode="lin" valueType="num">
                                      <p:cBhvr>
                                        <p:cTn id="21" dur="250" fill="hold"/>
                                        <p:tgtEl>
                                          <p:spTgt spid="203"/>
                                        </p:tgtEl>
                                        <p:attrNameLst>
                                          <p:attrName>ppt_h</p:attrName>
                                        </p:attrNameLst>
                                      </p:cBhvr>
                                      <p:tavLst>
                                        <p:tav tm="0">
                                          <p:val>
                                            <p:fltVal val="0"/>
                                          </p:val>
                                        </p:tav>
                                        <p:tav tm="100000">
                                          <p:val>
                                            <p:strVal val="#ppt_h"/>
                                          </p:val>
                                        </p:tav>
                                      </p:tavLst>
                                    </p:anim>
                                  </p:childTnLst>
                                </p:cTn>
                              </p:par>
                            </p:childTnLst>
                          </p:cTn>
                        </p:par>
                        <p:par>
                          <p:cTn id="22" fill="hold">
                            <p:stCondLst>
                              <p:cond delay="1250"/>
                            </p:stCondLst>
                            <p:childTnLst>
                              <p:par>
                                <p:cTn id="23" presetID="9" presetClass="entr" fill="hold" grpId="5" nodeType="afterEffect">
                                  <p:stCondLst>
                                    <p:cond delay="0"/>
                                  </p:stCondLst>
                                  <p:iterate>
                                    <p:tmAbs val="0"/>
                                  </p:iterate>
                                  <p:childTnLst>
                                    <p:set>
                                      <p:cBhvr>
                                        <p:cTn id="24" fill="hold"/>
                                        <p:tgtEl>
                                          <p:spTgt spid="207"/>
                                        </p:tgtEl>
                                        <p:attrNameLst>
                                          <p:attrName>style.visibility</p:attrName>
                                        </p:attrNameLst>
                                      </p:cBhvr>
                                      <p:to>
                                        <p:strVal val="visible"/>
                                      </p:to>
                                    </p:set>
                                    <p:animEffect transition="in" filter="dissolve">
                                      <p:cBhvr>
                                        <p:cTn id="25" dur="250"/>
                                        <p:tgtEl>
                                          <p:spTgt spid="207"/>
                                        </p:tgtEl>
                                      </p:cBhvr>
                                    </p:animEffect>
                                  </p:childTnLst>
                                </p:cTn>
                              </p:par>
                            </p:childTnLst>
                          </p:cTn>
                        </p:par>
                        <p:par>
                          <p:cTn id="26" fill="hold">
                            <p:stCondLst>
                              <p:cond delay="1500"/>
                            </p:stCondLst>
                            <p:childTnLst>
                              <p:par>
                                <p:cTn id="27" presetID="22" presetClass="entr" presetSubtype="8" fill="hold" grpId="6" nodeType="afterEffect">
                                  <p:stCondLst>
                                    <p:cond delay="0"/>
                                  </p:stCondLst>
                                  <p:iterate>
                                    <p:tmAbs val="0"/>
                                  </p:iterate>
                                  <p:childTnLst>
                                    <p:set>
                                      <p:cBhvr>
                                        <p:cTn id="28" fill="hold"/>
                                        <p:tgtEl>
                                          <p:spTgt spid="208"/>
                                        </p:tgtEl>
                                        <p:attrNameLst>
                                          <p:attrName>style.visibility</p:attrName>
                                        </p:attrNameLst>
                                      </p:cBhvr>
                                      <p:to>
                                        <p:strVal val="visible"/>
                                      </p:to>
                                    </p:set>
                                    <p:animEffect transition="in" filter="wipe(left)">
                                      <p:cBhvr>
                                        <p:cTn id="29" dur="250"/>
                                        <p:tgtEl>
                                          <p:spTgt spid="208"/>
                                        </p:tgtEl>
                                      </p:cBhvr>
                                    </p:animEffect>
                                  </p:childTnLst>
                                </p:cTn>
                              </p:par>
                            </p:childTnLst>
                          </p:cTn>
                        </p:par>
                        <p:par>
                          <p:cTn id="30" fill="hold">
                            <p:stCondLst>
                              <p:cond delay="1750"/>
                            </p:stCondLst>
                            <p:childTnLst>
                              <p:par>
                                <p:cTn id="31" presetID="23" presetClass="entr" presetSubtype="16" fill="hold" grpId="7" nodeType="afterEffect">
                                  <p:stCondLst>
                                    <p:cond delay="0"/>
                                  </p:stCondLst>
                                  <p:iterate>
                                    <p:tmAbs val="0"/>
                                  </p:iterate>
                                  <p:childTnLst>
                                    <p:set>
                                      <p:cBhvr>
                                        <p:cTn id="32" fill="hold"/>
                                        <p:tgtEl>
                                          <p:spTgt spid="209"/>
                                        </p:tgtEl>
                                        <p:attrNameLst>
                                          <p:attrName>style.visibility</p:attrName>
                                        </p:attrNameLst>
                                      </p:cBhvr>
                                      <p:to>
                                        <p:strVal val="visible"/>
                                      </p:to>
                                    </p:set>
                                    <p:anim calcmode="lin" valueType="num">
                                      <p:cBhvr>
                                        <p:cTn id="33" dur="250" fill="hold"/>
                                        <p:tgtEl>
                                          <p:spTgt spid="209"/>
                                        </p:tgtEl>
                                        <p:attrNameLst>
                                          <p:attrName>ppt_w</p:attrName>
                                        </p:attrNameLst>
                                      </p:cBhvr>
                                      <p:tavLst>
                                        <p:tav tm="0">
                                          <p:val>
                                            <p:fltVal val="0"/>
                                          </p:val>
                                        </p:tav>
                                        <p:tav tm="100000">
                                          <p:val>
                                            <p:strVal val="#ppt_w"/>
                                          </p:val>
                                        </p:tav>
                                      </p:tavLst>
                                    </p:anim>
                                    <p:anim calcmode="lin" valueType="num">
                                      <p:cBhvr>
                                        <p:cTn id="34" dur="250" fill="hold"/>
                                        <p:tgtEl>
                                          <p:spTgt spid="209"/>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ID="22" presetClass="entr" presetSubtype="8" fill="hold" grpId="8" nodeType="afterEffect">
                                  <p:stCondLst>
                                    <p:cond delay="0"/>
                                  </p:stCondLst>
                                  <p:iterate>
                                    <p:tmAbs val="0"/>
                                  </p:iterate>
                                  <p:childTnLst>
                                    <p:set>
                                      <p:cBhvr>
                                        <p:cTn id="37" fill="hold"/>
                                        <p:tgtEl>
                                          <p:spTgt spid="204"/>
                                        </p:tgtEl>
                                        <p:attrNameLst>
                                          <p:attrName>style.visibility</p:attrName>
                                        </p:attrNameLst>
                                      </p:cBhvr>
                                      <p:to>
                                        <p:strVal val="visible"/>
                                      </p:to>
                                    </p:set>
                                    <p:animEffect transition="in" filter="wipe(left)">
                                      <p:cBhvr>
                                        <p:cTn id="38" dur="500"/>
                                        <p:tgtEl>
                                          <p:spTgt spid="204"/>
                                        </p:tgtEl>
                                      </p:cBhvr>
                                    </p:animEffect>
                                  </p:childTnLst>
                                </p:cTn>
                              </p:par>
                            </p:childTnLst>
                          </p:cTn>
                        </p:par>
                        <p:par>
                          <p:cTn id="39" fill="hold">
                            <p:stCondLst>
                              <p:cond delay="2500"/>
                            </p:stCondLst>
                            <p:childTnLst>
                              <p:par>
                                <p:cTn id="40" presetID="22" presetClass="entr" presetSubtype="8" fill="hold" grpId="9" nodeType="afterEffect">
                                  <p:stCondLst>
                                    <p:cond delay="0"/>
                                  </p:stCondLst>
                                  <p:iterate>
                                    <p:tmAbs val="0"/>
                                  </p:iterate>
                                  <p:childTnLst>
                                    <p:set>
                                      <p:cBhvr>
                                        <p:cTn id="41" fill="hold"/>
                                        <p:tgtEl>
                                          <p:spTgt spid="210"/>
                                        </p:tgtEl>
                                        <p:attrNameLst>
                                          <p:attrName>style.visibility</p:attrName>
                                        </p:attrNameLst>
                                      </p:cBhvr>
                                      <p:to>
                                        <p:strVal val="visible"/>
                                      </p:to>
                                    </p:set>
                                    <p:animEffect transition="in" filter="wipe(left)">
                                      <p:cBhvr>
                                        <p:cTn id="42"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1" animBg="1" advAuto="0"/>
      <p:bldP spid="201" grpId="2" animBg="1" advAuto="0"/>
      <p:bldP spid="202" grpId="3" animBg="1" advAuto="0"/>
      <p:bldP spid="203" grpId="4" animBg="1" advAuto="0"/>
      <p:bldP spid="204" grpId="8" animBg="1" advAuto="0"/>
      <p:bldP spid="207" grpId="5" animBg="1" advAuto="0"/>
      <p:bldP spid="208" grpId="6" animBg="1" advAuto="0"/>
      <p:bldP spid="209" grpId="7" animBg="1" advAuto="0"/>
      <p:bldP spid="210" grpId="9"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椭圆 17"/>
          <p:cNvGrpSpPr/>
          <p:nvPr/>
        </p:nvGrpSpPr>
        <p:grpSpPr>
          <a:xfrm>
            <a:off x="644982" y="1029356"/>
            <a:ext cx="576623" cy="576787"/>
            <a:chOff x="0" y="0"/>
            <a:chExt cx="576622" cy="576786"/>
          </a:xfrm>
        </p:grpSpPr>
        <p:sp>
          <p:nvSpPr>
            <p:cNvPr id="212"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13" name="5"/>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5</a:t>
              </a:r>
            </a:p>
          </p:txBody>
        </p:sp>
      </p:grpSp>
      <p:sp>
        <p:nvSpPr>
          <p:cNvPr id="215" name="直接连接符 18"/>
          <p:cNvSpPr/>
          <p:nvPr/>
        </p:nvSpPr>
        <p:spPr>
          <a:xfrm>
            <a:off x="1209420" y="1295464"/>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16" name="标题 11"/>
          <p:cNvSpPr txBox="1"/>
          <p:nvPr/>
        </p:nvSpPr>
        <p:spPr>
          <a:xfrm>
            <a:off x="2111265" y="1057258"/>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rPr dirty="0"/>
              <a:t>The Statement of Need</a:t>
            </a:r>
          </a:p>
        </p:txBody>
      </p:sp>
      <p:sp>
        <p:nvSpPr>
          <p:cNvPr id="217" name="我们致力于提供一个简洁、功能较为单一、界面友好的博客系统，预期提供以下的性能目标： a.功能性： 主要分为四大模块功能：用户注册与个人信息管理、个人博客的发布与编辑、评论发布与管理和系统管理。 （1）用户注册与个人信息管理的功能：用户注册与登陆、用户个人信息的安全保存、资料（图片、音频、视频）管理、消息管理、个人资料管理等。 （2）博客发布与编辑的功能：作者写好博客后，可发布为带样式的页面、重新编辑博客；用户可阅读博客、下载文章附件等。 （3）评论发布与管理的功能：登陆用户发表评论、回复评论；博主的删除评论。 （4）系统管理的功能：用户管理、博客分类、公告管理、评论管理和系统维护等。 b.可靠性： 用户的个人信息应当加密存储，加密所用的密钥应当是通过用户的口令派生出来的。 c.易用性： 功能专一，界面简洁友好，保证用户易上手使用。 d.发布要求： 用户提交的各种附件需要能通过网站的安全审查，用户的博文中不应涉及政治敏感词汇。"/>
          <p:cNvSpPr txBox="1"/>
          <p:nvPr/>
        </p:nvSpPr>
        <p:spPr>
          <a:xfrm>
            <a:off x="1484846" y="1602567"/>
            <a:ext cx="10707154" cy="272157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defTabSz="457200">
              <a:lnSpc>
                <a:spcPts val="2300"/>
              </a:lnSpc>
              <a:defRPr sz="1600">
                <a:solidFill>
                  <a:schemeClr val="accent3">
                    <a:lumOff val="-12941"/>
                  </a:schemeClr>
                </a:solidFill>
                <a:latin typeface="+mj-lt"/>
                <a:ea typeface="+mj-ea"/>
                <a:cs typeface="+mj-cs"/>
                <a:sym typeface="Helvetica"/>
              </a:defRPr>
            </a:pPr>
            <a:r>
              <a:rPr sz="1600" dirty="0" err="1"/>
              <a:t>我们致力于提供一个简洁、功能较为单一、界面友好的博客系统，预期提供以下的性能目标</a:t>
            </a:r>
            <a:r>
              <a:rPr sz="1600" dirty="0"/>
              <a:t>： </a:t>
            </a:r>
            <a:r>
              <a:rPr sz="1600" dirty="0" err="1"/>
              <a:t>a.</a:t>
            </a:r>
            <a:r>
              <a:rPr sz="1600" b="1" dirty="0" err="1"/>
              <a:t>功能性</a:t>
            </a:r>
            <a:r>
              <a:rPr sz="1600" b="1" dirty="0"/>
              <a:t>：</a:t>
            </a:r>
            <a:r>
              <a:rPr sz="1600" dirty="0"/>
              <a:t> </a:t>
            </a:r>
            <a:r>
              <a:rPr sz="1600" dirty="0" err="1"/>
              <a:t>主要分为四大模块功能：用户注册与个人信息管理、个人博客的发布与编辑、评论发布与管理和系统管理</a:t>
            </a:r>
            <a:r>
              <a:rPr sz="1600" dirty="0"/>
              <a:t>。 （1）用户注册与个人信息管理的功能：用户注册与登陆、用户个人信息的安全保存、资料（图片、音频、视频）管理、消息管理、个人资料管理等。 （2）博客发布与编辑的功能：作者写好博客后，可发布为带样式的页面、重新编辑博客；用户可阅读博客、下载文章附件等。 </a:t>
            </a:r>
            <a:endParaRPr lang="en-US" sz="1600" dirty="0"/>
          </a:p>
          <a:p>
            <a:pPr defTabSz="457200">
              <a:lnSpc>
                <a:spcPts val="2300"/>
              </a:lnSpc>
              <a:defRPr sz="1600">
                <a:solidFill>
                  <a:schemeClr val="accent3">
                    <a:lumOff val="-12941"/>
                  </a:schemeClr>
                </a:solidFill>
                <a:latin typeface="+mj-lt"/>
                <a:ea typeface="+mj-ea"/>
                <a:cs typeface="+mj-cs"/>
                <a:sym typeface="Helvetica"/>
              </a:defRPr>
            </a:pPr>
            <a:r>
              <a:rPr sz="1600" dirty="0"/>
              <a:t>（3）评论发布与管理的功能：登陆用户发表评论、回复评论；博主的删除评论。 （4）系统管理的功能：用户管理、博客分类、公告管理、评论管理和系统维护等。 </a:t>
            </a:r>
            <a:r>
              <a:rPr sz="1600" dirty="0" err="1"/>
              <a:t>b.</a:t>
            </a:r>
            <a:r>
              <a:rPr sz="1600" b="1" dirty="0" err="1"/>
              <a:t>可靠性</a:t>
            </a:r>
            <a:r>
              <a:rPr sz="1600" b="1" dirty="0"/>
              <a:t>：</a:t>
            </a:r>
            <a:r>
              <a:rPr sz="1600" dirty="0"/>
              <a:t> </a:t>
            </a:r>
            <a:r>
              <a:rPr sz="1600" dirty="0" err="1"/>
              <a:t>用户的个人信息应当加密存储，加密所用的密钥应当是通过用户的口令派生出来的</a:t>
            </a:r>
            <a:r>
              <a:rPr sz="1600" dirty="0"/>
              <a:t>。 </a:t>
            </a:r>
            <a:r>
              <a:rPr sz="1600" dirty="0" err="1"/>
              <a:t>c.</a:t>
            </a:r>
            <a:r>
              <a:rPr sz="1600" b="1" dirty="0" err="1"/>
              <a:t>易用性</a:t>
            </a:r>
            <a:r>
              <a:rPr sz="1600" b="1" dirty="0"/>
              <a:t>：</a:t>
            </a:r>
            <a:r>
              <a:rPr sz="1600" dirty="0"/>
              <a:t> </a:t>
            </a:r>
            <a:r>
              <a:rPr sz="1600" dirty="0" err="1"/>
              <a:t>功能专一，界面简洁友好，保证用户易上手使用</a:t>
            </a:r>
            <a:r>
              <a:rPr sz="1600" dirty="0"/>
              <a:t>。 </a:t>
            </a:r>
            <a:r>
              <a:rPr sz="1600" dirty="0" err="1"/>
              <a:t>d.</a:t>
            </a:r>
            <a:r>
              <a:rPr sz="1600" b="1" dirty="0" err="1"/>
              <a:t>发布要求</a:t>
            </a:r>
            <a:r>
              <a:rPr sz="1600" b="1" dirty="0"/>
              <a:t>：</a:t>
            </a:r>
            <a:r>
              <a:rPr sz="1600" dirty="0"/>
              <a:t> </a:t>
            </a:r>
            <a:r>
              <a:rPr sz="1600" dirty="0" err="1"/>
              <a:t>用户提交的各种附件需要能通过网站的安全审查，用户的博文中不应涉及政治敏感词汇</a:t>
            </a:r>
            <a:r>
              <a:rPr sz="1600" dirty="0"/>
              <a:t>。</a:t>
            </a:r>
          </a:p>
        </p:txBody>
      </p:sp>
      <p:grpSp>
        <p:nvGrpSpPr>
          <p:cNvPr id="220" name="椭圆 17"/>
          <p:cNvGrpSpPr/>
          <p:nvPr/>
        </p:nvGrpSpPr>
        <p:grpSpPr>
          <a:xfrm>
            <a:off x="644982" y="4296244"/>
            <a:ext cx="576623" cy="576787"/>
            <a:chOff x="0" y="0"/>
            <a:chExt cx="576622" cy="576786"/>
          </a:xfrm>
        </p:grpSpPr>
        <p:sp>
          <p:nvSpPr>
            <p:cNvPr id="218"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19" name="6"/>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6</a:t>
              </a:r>
            </a:p>
          </p:txBody>
        </p:sp>
      </p:grpSp>
      <p:sp>
        <p:nvSpPr>
          <p:cNvPr id="221" name="直接连接符 18"/>
          <p:cNvSpPr/>
          <p:nvPr/>
        </p:nvSpPr>
        <p:spPr>
          <a:xfrm>
            <a:off x="1209420" y="4584637"/>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22" name="标题 11"/>
          <p:cNvSpPr txBox="1"/>
          <p:nvPr/>
        </p:nvSpPr>
        <p:spPr>
          <a:xfrm>
            <a:off x="2111265" y="4324146"/>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rPr dirty="0"/>
              <a:t>The Project Description</a:t>
            </a:r>
          </a:p>
        </p:txBody>
      </p:sp>
      <p:sp>
        <p:nvSpPr>
          <p:cNvPr id="223" name="本网站致力于为广大技术人员与学生群体提供一个符合当代技术人员审美、去广告化、排版简洁清晰、安全的技术分享平台。 本网站主要分为四大功能模块：1、用户注册与个人信息管理；2、个人博客的发布与编辑；3、评论发布与管理；4、系统管理，向用户提供一个技术分享平台，支持用户登入、发表、浏览、修改文章以及图片视频、评论等功能，同时网站支持markdown语法编辑，为用户提供简便清晰的排版功能。"/>
          <p:cNvSpPr txBox="1"/>
          <p:nvPr/>
        </p:nvSpPr>
        <p:spPr>
          <a:xfrm>
            <a:off x="1484846" y="4857055"/>
            <a:ext cx="10766656" cy="1633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2300"/>
              </a:lnSpc>
              <a:spcBef>
                <a:spcPts val="1600"/>
              </a:spcBef>
              <a:defRPr sz="1600">
                <a:solidFill>
                  <a:schemeClr val="accent3">
                    <a:lumOff val="-12941"/>
                  </a:schemeClr>
                </a:solidFill>
                <a:latin typeface="+mj-lt"/>
                <a:ea typeface="+mj-ea"/>
                <a:cs typeface="+mj-cs"/>
                <a:sym typeface="Helvetica"/>
              </a:defRPr>
            </a:pPr>
            <a:r>
              <a:rPr dirty="0" err="1"/>
              <a:t>本网站致力于为广大技术人员与学生群体提供一个符合当代技术人员审美、去广告化、排版简洁清晰、安全的技术分享平台</a:t>
            </a:r>
            <a:r>
              <a:rPr dirty="0"/>
              <a:t>。 本网站主要分为四大功能模块：1、用户注册与个人信息管理；2、个人博客的发布与编辑；3、评论发布与管理；4、系统管理，向用户提供一个技术分享平台，支持用户登入、发表、浏览、修改文章以及图片视频、评论等功能，同时网站支持markdown语法编辑，为用户提供简便清晰的排版功能。</a:t>
            </a:r>
          </a:p>
          <a:p>
            <a:pPr defTabSz="457200">
              <a:lnSpc>
                <a:spcPts val="3300"/>
              </a:lnSpc>
              <a:defRPr sz="1500" b="1">
                <a:solidFill>
                  <a:srgbClr val="0366D6"/>
                </a:solidFill>
                <a:latin typeface="+mj-lt"/>
                <a:ea typeface="+mj-ea"/>
                <a:cs typeface="+mj-cs"/>
                <a:sym typeface="Helvetica"/>
              </a:defRPr>
            </a:pPr>
            <a:endParaRPr dirty="0"/>
          </a:p>
        </p:txBody>
      </p:sp>
      <p:grpSp>
        <p:nvGrpSpPr>
          <p:cNvPr id="226" name="组合 6"/>
          <p:cNvGrpSpPr/>
          <p:nvPr/>
        </p:nvGrpSpPr>
        <p:grpSpPr>
          <a:xfrm>
            <a:off x="0" y="306537"/>
            <a:ext cx="5387010" cy="1196633"/>
            <a:chOff x="0" y="0"/>
            <a:chExt cx="5387008" cy="1196632"/>
          </a:xfrm>
        </p:grpSpPr>
        <p:sp>
          <p:nvSpPr>
            <p:cNvPr id="224" name="矩形 7"/>
            <p:cNvSpPr/>
            <p:nvPr/>
          </p:nvSpPr>
          <p:spPr>
            <a:xfrm>
              <a:off x="0" y="282679"/>
              <a:ext cx="1752276" cy="49402"/>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225" name="文本框 8"/>
            <p:cNvSpPr txBox="1"/>
            <p:nvPr/>
          </p:nvSpPr>
          <p:spPr>
            <a:xfrm>
              <a:off x="1752275" y="0"/>
              <a:ext cx="3634733" cy="11966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dirty="0" err="1">
                  <a:latin typeface="微软雅黑"/>
                  <a:ea typeface="微软雅黑"/>
                  <a:cs typeface="微软雅黑"/>
                  <a:sym typeface="微软雅黑"/>
                </a:rPr>
                <a:t>web项目建议书</a:t>
              </a:r>
              <a:endParaRPr dirty="0">
                <a:latin typeface="微软雅黑"/>
                <a:ea typeface="微软雅黑"/>
                <a:cs typeface="微软雅黑"/>
                <a:sym typeface="微软雅黑"/>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26"/>
                                        </p:tgtEl>
                                        <p:attrNameLst>
                                          <p:attrName>style.visibility</p:attrName>
                                        </p:attrNameLst>
                                      </p:cBhvr>
                                      <p:to>
                                        <p:strVal val="visible"/>
                                      </p:to>
                                    </p:set>
                                    <p:anim calcmode="lin" valueType="num">
                                      <p:cBhvr>
                                        <p:cTn id="7" dur="500" fill="hold"/>
                                        <p:tgtEl>
                                          <p:spTgt spid="226"/>
                                        </p:tgtEl>
                                        <p:attrNameLst>
                                          <p:attrName>ppt_x</p:attrName>
                                        </p:attrNameLst>
                                      </p:cBhvr>
                                      <p:tavLst>
                                        <p:tav tm="0">
                                          <p:val>
                                            <p:strVal val="0-#ppt_w/2"/>
                                          </p:val>
                                        </p:tav>
                                        <p:tav tm="100000">
                                          <p:val>
                                            <p:strVal val="#ppt_x"/>
                                          </p:val>
                                        </p:tav>
                                      </p:tavLst>
                                    </p:anim>
                                    <p:anim calcmode="lin" valueType="num">
                                      <p:cBhvr>
                                        <p:cTn id="8" dur="500" fill="hold"/>
                                        <p:tgtEl>
                                          <p:spTgt spid="2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fill="hold" grpId="2" nodeType="afterEffect">
                                  <p:stCondLst>
                                    <p:cond delay="0"/>
                                  </p:stCondLst>
                                  <p:iterate>
                                    <p:tmAbs val="0"/>
                                  </p:iterate>
                                  <p:childTnLst>
                                    <p:set>
                                      <p:cBhvr>
                                        <p:cTn id="11" fill="hold"/>
                                        <p:tgtEl>
                                          <p:spTgt spid="214"/>
                                        </p:tgtEl>
                                        <p:attrNameLst>
                                          <p:attrName>style.visibility</p:attrName>
                                        </p:attrNameLst>
                                      </p:cBhvr>
                                      <p:to>
                                        <p:strVal val="visible"/>
                                      </p:to>
                                    </p:set>
                                    <p:animEffect transition="in" filter="dissolve">
                                      <p:cBhvr>
                                        <p:cTn id="12" dur="250"/>
                                        <p:tgtEl>
                                          <p:spTgt spid="214"/>
                                        </p:tgtEl>
                                      </p:cBhvr>
                                    </p:animEffect>
                                  </p:childTnLst>
                                </p:cTn>
                              </p:par>
                            </p:childTnLst>
                          </p:cTn>
                        </p:par>
                        <p:par>
                          <p:cTn id="13" fill="hold">
                            <p:stCondLst>
                              <p:cond delay="750"/>
                            </p:stCondLst>
                            <p:childTnLst>
                              <p:par>
                                <p:cTn id="14" presetID="22" presetClass="entr" presetSubtype="8" fill="hold" grpId="3" nodeType="afterEffect">
                                  <p:stCondLst>
                                    <p:cond delay="0"/>
                                  </p:stCondLst>
                                  <p:iterate>
                                    <p:tmAbs val="0"/>
                                  </p:iterate>
                                  <p:childTnLst>
                                    <p:set>
                                      <p:cBhvr>
                                        <p:cTn id="15" fill="hold"/>
                                        <p:tgtEl>
                                          <p:spTgt spid="215"/>
                                        </p:tgtEl>
                                        <p:attrNameLst>
                                          <p:attrName>style.visibility</p:attrName>
                                        </p:attrNameLst>
                                      </p:cBhvr>
                                      <p:to>
                                        <p:strVal val="visible"/>
                                      </p:to>
                                    </p:set>
                                    <p:animEffect transition="in" filter="wipe(left)">
                                      <p:cBhvr>
                                        <p:cTn id="16" dur="250"/>
                                        <p:tgtEl>
                                          <p:spTgt spid="215"/>
                                        </p:tgtEl>
                                      </p:cBhvr>
                                    </p:animEffect>
                                  </p:childTnLst>
                                </p:cTn>
                              </p:par>
                            </p:childTnLst>
                          </p:cTn>
                        </p:par>
                        <p:par>
                          <p:cTn id="17" fill="hold">
                            <p:stCondLst>
                              <p:cond delay="1000"/>
                            </p:stCondLst>
                            <p:childTnLst>
                              <p:par>
                                <p:cTn id="18" presetID="23" presetClass="entr" presetSubtype="16" fill="hold" grpId="4" nodeType="afterEffect">
                                  <p:stCondLst>
                                    <p:cond delay="0"/>
                                  </p:stCondLst>
                                  <p:iterate>
                                    <p:tmAbs val="0"/>
                                  </p:iterate>
                                  <p:childTnLst>
                                    <p:set>
                                      <p:cBhvr>
                                        <p:cTn id="19" fill="hold"/>
                                        <p:tgtEl>
                                          <p:spTgt spid="216"/>
                                        </p:tgtEl>
                                        <p:attrNameLst>
                                          <p:attrName>style.visibility</p:attrName>
                                        </p:attrNameLst>
                                      </p:cBhvr>
                                      <p:to>
                                        <p:strVal val="visible"/>
                                      </p:to>
                                    </p:set>
                                    <p:anim calcmode="lin" valueType="num">
                                      <p:cBhvr>
                                        <p:cTn id="20" dur="250" fill="hold"/>
                                        <p:tgtEl>
                                          <p:spTgt spid="216"/>
                                        </p:tgtEl>
                                        <p:attrNameLst>
                                          <p:attrName>ppt_w</p:attrName>
                                        </p:attrNameLst>
                                      </p:cBhvr>
                                      <p:tavLst>
                                        <p:tav tm="0">
                                          <p:val>
                                            <p:fltVal val="0"/>
                                          </p:val>
                                        </p:tav>
                                        <p:tav tm="100000">
                                          <p:val>
                                            <p:strVal val="#ppt_w"/>
                                          </p:val>
                                        </p:tav>
                                      </p:tavLst>
                                    </p:anim>
                                    <p:anim calcmode="lin" valueType="num">
                                      <p:cBhvr>
                                        <p:cTn id="21" dur="250" fill="hold"/>
                                        <p:tgtEl>
                                          <p:spTgt spid="216"/>
                                        </p:tgtEl>
                                        <p:attrNameLst>
                                          <p:attrName>ppt_h</p:attrName>
                                        </p:attrNameLst>
                                      </p:cBhvr>
                                      <p:tavLst>
                                        <p:tav tm="0">
                                          <p:val>
                                            <p:fltVal val="0"/>
                                          </p:val>
                                        </p:tav>
                                        <p:tav tm="100000">
                                          <p:val>
                                            <p:strVal val="#ppt_h"/>
                                          </p:val>
                                        </p:tav>
                                      </p:tavLst>
                                    </p:anim>
                                  </p:childTnLst>
                                </p:cTn>
                              </p:par>
                            </p:childTnLst>
                          </p:cTn>
                        </p:par>
                        <p:par>
                          <p:cTn id="22" fill="hold">
                            <p:stCondLst>
                              <p:cond delay="1250"/>
                            </p:stCondLst>
                            <p:childTnLst>
                              <p:par>
                                <p:cTn id="23" presetID="9" presetClass="entr" fill="hold" grpId="5" nodeType="afterEffect">
                                  <p:stCondLst>
                                    <p:cond delay="0"/>
                                  </p:stCondLst>
                                  <p:iterate>
                                    <p:tmAbs val="0"/>
                                  </p:iterate>
                                  <p:childTnLst>
                                    <p:set>
                                      <p:cBhvr>
                                        <p:cTn id="24" fill="hold"/>
                                        <p:tgtEl>
                                          <p:spTgt spid="220"/>
                                        </p:tgtEl>
                                        <p:attrNameLst>
                                          <p:attrName>style.visibility</p:attrName>
                                        </p:attrNameLst>
                                      </p:cBhvr>
                                      <p:to>
                                        <p:strVal val="visible"/>
                                      </p:to>
                                    </p:set>
                                    <p:animEffect transition="in" filter="dissolve">
                                      <p:cBhvr>
                                        <p:cTn id="25" dur="250"/>
                                        <p:tgtEl>
                                          <p:spTgt spid="220"/>
                                        </p:tgtEl>
                                      </p:cBhvr>
                                    </p:animEffect>
                                  </p:childTnLst>
                                </p:cTn>
                              </p:par>
                            </p:childTnLst>
                          </p:cTn>
                        </p:par>
                        <p:par>
                          <p:cTn id="26" fill="hold">
                            <p:stCondLst>
                              <p:cond delay="1500"/>
                            </p:stCondLst>
                            <p:childTnLst>
                              <p:par>
                                <p:cTn id="27" presetID="22" presetClass="entr" presetSubtype="8" fill="hold" grpId="6" nodeType="afterEffect">
                                  <p:stCondLst>
                                    <p:cond delay="0"/>
                                  </p:stCondLst>
                                  <p:iterate>
                                    <p:tmAbs val="0"/>
                                  </p:iterate>
                                  <p:childTnLst>
                                    <p:set>
                                      <p:cBhvr>
                                        <p:cTn id="28" fill="hold"/>
                                        <p:tgtEl>
                                          <p:spTgt spid="221"/>
                                        </p:tgtEl>
                                        <p:attrNameLst>
                                          <p:attrName>style.visibility</p:attrName>
                                        </p:attrNameLst>
                                      </p:cBhvr>
                                      <p:to>
                                        <p:strVal val="visible"/>
                                      </p:to>
                                    </p:set>
                                    <p:animEffect transition="in" filter="wipe(left)">
                                      <p:cBhvr>
                                        <p:cTn id="29" dur="250"/>
                                        <p:tgtEl>
                                          <p:spTgt spid="221"/>
                                        </p:tgtEl>
                                      </p:cBhvr>
                                    </p:animEffect>
                                  </p:childTnLst>
                                </p:cTn>
                              </p:par>
                            </p:childTnLst>
                          </p:cTn>
                        </p:par>
                        <p:par>
                          <p:cTn id="30" fill="hold">
                            <p:stCondLst>
                              <p:cond delay="1750"/>
                            </p:stCondLst>
                            <p:childTnLst>
                              <p:par>
                                <p:cTn id="31" presetID="23" presetClass="entr" presetSubtype="16" fill="hold" grpId="7" nodeType="afterEffect">
                                  <p:stCondLst>
                                    <p:cond delay="0"/>
                                  </p:stCondLst>
                                  <p:iterate>
                                    <p:tmAbs val="0"/>
                                  </p:iterate>
                                  <p:childTnLst>
                                    <p:set>
                                      <p:cBhvr>
                                        <p:cTn id="32" fill="hold"/>
                                        <p:tgtEl>
                                          <p:spTgt spid="222"/>
                                        </p:tgtEl>
                                        <p:attrNameLst>
                                          <p:attrName>style.visibility</p:attrName>
                                        </p:attrNameLst>
                                      </p:cBhvr>
                                      <p:to>
                                        <p:strVal val="visible"/>
                                      </p:to>
                                    </p:set>
                                    <p:anim calcmode="lin" valueType="num">
                                      <p:cBhvr>
                                        <p:cTn id="33" dur="250" fill="hold"/>
                                        <p:tgtEl>
                                          <p:spTgt spid="222"/>
                                        </p:tgtEl>
                                        <p:attrNameLst>
                                          <p:attrName>ppt_w</p:attrName>
                                        </p:attrNameLst>
                                      </p:cBhvr>
                                      <p:tavLst>
                                        <p:tav tm="0">
                                          <p:val>
                                            <p:fltVal val="0"/>
                                          </p:val>
                                        </p:tav>
                                        <p:tav tm="100000">
                                          <p:val>
                                            <p:strVal val="#ppt_w"/>
                                          </p:val>
                                        </p:tav>
                                      </p:tavLst>
                                    </p:anim>
                                    <p:anim calcmode="lin" valueType="num">
                                      <p:cBhvr>
                                        <p:cTn id="34" dur="250" fill="hold"/>
                                        <p:tgtEl>
                                          <p:spTgt spid="222"/>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ID="22" presetClass="entr" presetSubtype="8" fill="hold" grpId="8" nodeType="afterEffect">
                                  <p:stCondLst>
                                    <p:cond delay="0"/>
                                  </p:stCondLst>
                                  <p:iterate>
                                    <p:tmAbs val="0"/>
                                  </p:iterate>
                                  <p:childTnLst>
                                    <p:set>
                                      <p:cBhvr>
                                        <p:cTn id="37" fill="hold"/>
                                        <p:tgtEl>
                                          <p:spTgt spid="217"/>
                                        </p:tgtEl>
                                        <p:attrNameLst>
                                          <p:attrName>style.visibility</p:attrName>
                                        </p:attrNameLst>
                                      </p:cBhvr>
                                      <p:to>
                                        <p:strVal val="visible"/>
                                      </p:to>
                                    </p:set>
                                    <p:animEffect transition="in" filter="wipe(left)">
                                      <p:cBhvr>
                                        <p:cTn id="38" dur="500"/>
                                        <p:tgtEl>
                                          <p:spTgt spid="217"/>
                                        </p:tgtEl>
                                      </p:cBhvr>
                                    </p:animEffect>
                                  </p:childTnLst>
                                </p:cTn>
                              </p:par>
                            </p:childTnLst>
                          </p:cTn>
                        </p:par>
                        <p:par>
                          <p:cTn id="39" fill="hold">
                            <p:stCondLst>
                              <p:cond delay="2500"/>
                            </p:stCondLst>
                            <p:childTnLst>
                              <p:par>
                                <p:cTn id="40" presetID="22" presetClass="entr" presetSubtype="8" fill="hold" grpId="9" nodeType="afterEffect">
                                  <p:stCondLst>
                                    <p:cond delay="0"/>
                                  </p:stCondLst>
                                  <p:iterate>
                                    <p:tmAbs val="0"/>
                                  </p:iterate>
                                  <p:childTnLst>
                                    <p:set>
                                      <p:cBhvr>
                                        <p:cTn id="41" fill="hold"/>
                                        <p:tgtEl>
                                          <p:spTgt spid="223"/>
                                        </p:tgtEl>
                                        <p:attrNameLst>
                                          <p:attrName>style.visibility</p:attrName>
                                        </p:attrNameLst>
                                      </p:cBhvr>
                                      <p:to>
                                        <p:strVal val="visible"/>
                                      </p:to>
                                    </p:set>
                                    <p:animEffect transition="in" filter="wipe(left)">
                                      <p:cBhvr>
                                        <p:cTn id="4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2" animBg="1" advAuto="0"/>
      <p:bldP spid="215" grpId="3" animBg="1" advAuto="0"/>
      <p:bldP spid="216" grpId="4" animBg="1" advAuto="0"/>
      <p:bldP spid="217" grpId="8" animBg="1" advAuto="0"/>
      <p:bldP spid="220" grpId="5" animBg="1" advAuto="0"/>
      <p:bldP spid="221" grpId="6" animBg="1" advAuto="0"/>
      <p:bldP spid="222" grpId="7" animBg="1" advAuto="0"/>
      <p:bldP spid="223" grpId="9" animBg="1" advAuto="0"/>
      <p:bldP spid="226"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6"/>
          <p:cNvGrpSpPr/>
          <p:nvPr/>
        </p:nvGrpSpPr>
        <p:grpSpPr>
          <a:xfrm>
            <a:off x="-1" y="307232"/>
            <a:ext cx="5128592" cy="1196633"/>
            <a:chOff x="0" y="0"/>
            <a:chExt cx="5128590" cy="1196632"/>
          </a:xfrm>
        </p:grpSpPr>
        <p:sp>
          <p:nvSpPr>
            <p:cNvPr id="228" name="矩形 7"/>
            <p:cNvSpPr/>
            <p:nvPr/>
          </p:nvSpPr>
          <p:spPr>
            <a:xfrm>
              <a:off x="0" y="282679"/>
              <a:ext cx="1752275" cy="49402"/>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229" name="文本框 8"/>
            <p:cNvSpPr txBox="1"/>
            <p:nvPr/>
          </p:nvSpPr>
          <p:spPr>
            <a:xfrm>
              <a:off x="1752275" y="0"/>
              <a:ext cx="3376315" cy="11966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dirty="0" err="1">
                  <a:latin typeface="微软雅黑"/>
                  <a:ea typeface="微软雅黑"/>
                  <a:cs typeface="微软雅黑"/>
                  <a:sym typeface="微软雅黑"/>
                </a:rPr>
                <a:t>web项目建议书</a:t>
              </a:r>
              <a:endParaRPr dirty="0">
                <a:latin typeface="微软雅黑"/>
                <a:ea typeface="微软雅黑"/>
                <a:cs typeface="微软雅黑"/>
                <a:sym typeface="微软雅黑"/>
              </a:endParaRPr>
            </a:p>
          </p:txBody>
        </p:sp>
      </p:grpSp>
      <p:grpSp>
        <p:nvGrpSpPr>
          <p:cNvPr id="233" name="椭圆 17"/>
          <p:cNvGrpSpPr/>
          <p:nvPr/>
        </p:nvGrpSpPr>
        <p:grpSpPr>
          <a:xfrm>
            <a:off x="644982" y="1029356"/>
            <a:ext cx="576623" cy="576787"/>
            <a:chOff x="0" y="0"/>
            <a:chExt cx="576622" cy="576786"/>
          </a:xfrm>
        </p:grpSpPr>
        <p:sp>
          <p:nvSpPr>
            <p:cNvPr id="231"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32" name="7"/>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7</a:t>
              </a:r>
            </a:p>
          </p:txBody>
        </p:sp>
      </p:grpSp>
      <p:sp>
        <p:nvSpPr>
          <p:cNvPr id="234" name="直接连接符 18"/>
          <p:cNvSpPr/>
          <p:nvPr/>
        </p:nvSpPr>
        <p:spPr>
          <a:xfrm>
            <a:off x="1209420" y="129608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35" name="标题 11"/>
          <p:cNvSpPr txBox="1"/>
          <p:nvPr/>
        </p:nvSpPr>
        <p:spPr>
          <a:xfrm>
            <a:off x="2111265" y="1057258"/>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t>The Budget</a:t>
            </a:r>
          </a:p>
        </p:txBody>
      </p:sp>
      <p:sp>
        <p:nvSpPr>
          <p:cNvPr id="236" name="1. 购买.com域名需要花费39元；…"/>
          <p:cNvSpPr txBox="1"/>
          <p:nvPr/>
        </p:nvSpPr>
        <p:spPr>
          <a:xfrm>
            <a:off x="1374512" y="1532473"/>
            <a:ext cx="9079766" cy="2707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lnSpc>
                <a:spcPts val="2300"/>
              </a:lnSpc>
              <a:defRPr sz="1600">
                <a:solidFill>
                  <a:schemeClr val="accent3">
                    <a:lumOff val="-12941"/>
                  </a:schemeClr>
                </a:solidFill>
                <a:latin typeface="+mj-lt"/>
                <a:ea typeface="+mj-ea"/>
                <a:cs typeface="+mj-cs"/>
                <a:sym typeface="Helvetica"/>
              </a:defRPr>
            </a:pPr>
            <a:r>
              <a:rPr dirty="0"/>
              <a:t>  1. 购买.com域名需要花费39元；</a:t>
            </a:r>
          </a:p>
          <a:p>
            <a:pPr defTabSz="457200">
              <a:lnSpc>
                <a:spcPts val="2300"/>
              </a:lnSpc>
              <a:defRPr sz="1600">
                <a:solidFill>
                  <a:schemeClr val="accent3">
                    <a:lumOff val="-12941"/>
                  </a:schemeClr>
                </a:solidFill>
                <a:latin typeface="+mj-lt"/>
                <a:ea typeface="+mj-ea"/>
                <a:cs typeface="+mj-cs"/>
                <a:sym typeface="Helvetica"/>
              </a:defRPr>
            </a:pPr>
            <a:r>
              <a:rPr dirty="0"/>
              <a:t>  2. 购买阿里云学生服务器两个月需要19.8元；</a:t>
            </a:r>
          </a:p>
          <a:p>
            <a:pPr defTabSz="457200">
              <a:lnSpc>
                <a:spcPts val="2300"/>
              </a:lnSpc>
              <a:defRPr sz="1600">
                <a:solidFill>
                  <a:schemeClr val="accent3">
                    <a:lumOff val="-12941"/>
                  </a:schemeClr>
                </a:solidFill>
                <a:latin typeface="+mj-lt"/>
                <a:ea typeface="+mj-ea"/>
                <a:cs typeface="+mj-cs"/>
                <a:sym typeface="Helvetica"/>
              </a:defRPr>
            </a:pPr>
            <a:r>
              <a:rPr dirty="0"/>
              <a:t>  3. 人工成本因为组员自愿花费时间与经历不做预算，需要0元；</a:t>
            </a:r>
          </a:p>
          <a:p>
            <a:pPr defTabSz="457200">
              <a:lnSpc>
                <a:spcPts val="2300"/>
              </a:lnSpc>
              <a:defRPr sz="1600">
                <a:solidFill>
                  <a:schemeClr val="accent3">
                    <a:lumOff val="-12941"/>
                  </a:schemeClr>
                </a:solidFill>
                <a:latin typeface="+mj-lt"/>
                <a:ea typeface="+mj-ea"/>
                <a:cs typeface="+mj-cs"/>
                <a:sym typeface="Helvetica"/>
              </a:defRPr>
            </a:pPr>
            <a:r>
              <a:rPr dirty="0"/>
              <a:t>  4. 潜在的宣传费用预计最少1000元；</a:t>
            </a:r>
          </a:p>
          <a:p>
            <a:pPr defTabSz="457200">
              <a:lnSpc>
                <a:spcPts val="2300"/>
              </a:lnSpc>
              <a:defRPr sz="1600">
                <a:solidFill>
                  <a:schemeClr val="accent3">
                    <a:lumOff val="-12941"/>
                  </a:schemeClr>
                </a:solidFill>
                <a:latin typeface="+mj-lt"/>
                <a:ea typeface="+mj-ea"/>
                <a:cs typeface="+mj-cs"/>
                <a:sym typeface="Helvetica"/>
              </a:defRPr>
            </a:pPr>
            <a:r>
              <a:rPr dirty="0"/>
              <a:t>  5. 潜在的可能，流量增大导致需要增加对阿里云的需求，预计需要10Mbps公共带宽，需要525元；</a:t>
            </a:r>
          </a:p>
          <a:p>
            <a:pPr defTabSz="457200">
              <a:lnSpc>
                <a:spcPts val="2300"/>
              </a:lnSpc>
              <a:defRPr sz="1600">
                <a:solidFill>
                  <a:schemeClr val="accent3">
                    <a:lumOff val="-12941"/>
                  </a:schemeClr>
                </a:solidFill>
                <a:latin typeface="+mj-lt"/>
                <a:ea typeface="+mj-ea"/>
                <a:cs typeface="+mj-cs"/>
                <a:sym typeface="Helvetica"/>
              </a:defRPr>
            </a:pPr>
            <a:r>
              <a:rPr dirty="0"/>
              <a:t>  6. </a:t>
            </a:r>
            <a:r>
              <a:rPr dirty="0" err="1"/>
              <a:t>潜在的可能，用户量增大导致需要增加对阿里云的需求</a:t>
            </a:r>
            <a:r>
              <a:rPr dirty="0"/>
              <a:t>。</a:t>
            </a:r>
          </a:p>
          <a:p>
            <a:pPr defTabSz="457200">
              <a:lnSpc>
                <a:spcPts val="2300"/>
              </a:lnSpc>
              <a:spcBef>
                <a:spcPts val="1600"/>
              </a:spcBef>
              <a:defRPr sz="1600">
                <a:solidFill>
                  <a:schemeClr val="accent3">
                    <a:lumOff val="-12941"/>
                  </a:schemeClr>
                </a:solidFill>
                <a:latin typeface="+mj-lt"/>
                <a:ea typeface="+mj-ea"/>
                <a:cs typeface="+mj-cs"/>
                <a:sym typeface="Helvetica"/>
              </a:defRPr>
            </a:pPr>
            <a:r>
              <a:rPr dirty="0"/>
              <a:t>总计：1583.8元</a:t>
            </a:r>
          </a:p>
          <a:p>
            <a:pPr defTabSz="457200">
              <a:lnSpc>
                <a:spcPts val="3300"/>
              </a:lnSpc>
              <a:defRPr sz="1500" b="1">
                <a:solidFill>
                  <a:srgbClr val="0366D6"/>
                </a:solidFill>
                <a:latin typeface="+mj-lt"/>
                <a:ea typeface="+mj-ea"/>
                <a:cs typeface="+mj-cs"/>
                <a:sym typeface="Helvetica"/>
              </a:defRPr>
            </a:pPr>
            <a:endParaRPr dirty="0"/>
          </a:p>
        </p:txBody>
      </p:sp>
      <p:grpSp>
        <p:nvGrpSpPr>
          <p:cNvPr id="239" name="椭圆 17"/>
          <p:cNvGrpSpPr/>
          <p:nvPr/>
        </p:nvGrpSpPr>
        <p:grpSpPr>
          <a:xfrm>
            <a:off x="644981" y="3797911"/>
            <a:ext cx="576623" cy="576787"/>
            <a:chOff x="0" y="0"/>
            <a:chExt cx="576622" cy="576786"/>
          </a:xfrm>
        </p:grpSpPr>
        <p:sp>
          <p:nvSpPr>
            <p:cNvPr id="237"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38" name="8"/>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8</a:t>
              </a:r>
            </a:p>
          </p:txBody>
        </p:sp>
      </p:grpSp>
      <p:sp>
        <p:nvSpPr>
          <p:cNvPr id="240" name="直接连接符 18"/>
          <p:cNvSpPr/>
          <p:nvPr/>
        </p:nvSpPr>
        <p:spPr>
          <a:xfrm>
            <a:off x="1234819" y="4064643"/>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41" name="标题 11"/>
          <p:cNvSpPr txBox="1"/>
          <p:nvPr/>
        </p:nvSpPr>
        <p:spPr>
          <a:xfrm>
            <a:off x="2162064" y="3825813"/>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rPr dirty="0"/>
              <a:t>Organizational Information</a:t>
            </a:r>
          </a:p>
        </p:txBody>
      </p:sp>
      <p:sp>
        <p:nvSpPr>
          <p:cNvPr id="242" name="本组成员10人…"/>
          <p:cNvSpPr txBox="1"/>
          <p:nvPr/>
        </p:nvSpPr>
        <p:spPr>
          <a:xfrm>
            <a:off x="1374512" y="4258905"/>
            <a:ext cx="7478968" cy="95186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lnSpc>
                <a:spcPts val="2300"/>
              </a:lnSpc>
              <a:defRPr sz="1600">
                <a:solidFill>
                  <a:schemeClr val="accent3">
                    <a:lumOff val="-12941"/>
                  </a:schemeClr>
                </a:solidFill>
                <a:latin typeface="+mj-lt"/>
                <a:ea typeface="+mj-ea"/>
                <a:cs typeface="+mj-cs"/>
                <a:sym typeface="Helvetica"/>
              </a:defRPr>
            </a:pPr>
            <a:r>
              <a:rPr dirty="0"/>
              <a:t>本组成员10人 </a:t>
            </a:r>
          </a:p>
          <a:p>
            <a:pPr defTabSz="457200">
              <a:lnSpc>
                <a:spcPts val="2300"/>
              </a:lnSpc>
              <a:defRPr sz="1600">
                <a:solidFill>
                  <a:schemeClr val="accent3">
                    <a:lumOff val="-12941"/>
                  </a:schemeClr>
                </a:solidFill>
                <a:latin typeface="+mj-lt"/>
                <a:ea typeface="+mj-ea"/>
                <a:cs typeface="+mj-cs"/>
                <a:sym typeface="Helvetica"/>
              </a:defRPr>
            </a:pPr>
            <a:r>
              <a:rPr dirty="0" err="1"/>
              <a:t>组长：王东琪</a:t>
            </a:r>
            <a:r>
              <a:rPr dirty="0"/>
              <a:t> </a:t>
            </a:r>
          </a:p>
          <a:p>
            <a:pPr defTabSz="457200">
              <a:lnSpc>
                <a:spcPts val="2300"/>
              </a:lnSpc>
              <a:defRPr sz="1600">
                <a:solidFill>
                  <a:schemeClr val="accent3">
                    <a:lumOff val="-12941"/>
                  </a:schemeClr>
                </a:solidFill>
                <a:latin typeface="+mj-lt"/>
                <a:ea typeface="+mj-ea"/>
                <a:cs typeface="+mj-cs"/>
                <a:sym typeface="Helvetica"/>
              </a:defRPr>
            </a:pPr>
            <a:r>
              <a:rPr dirty="0" err="1"/>
              <a:t>组员：罗子淦，孙晖，李祯沛，职璐，王俏文，常洪彬，石玉娇，李雨桐，何嘉昊</a:t>
            </a:r>
            <a:endParaRPr dirty="0"/>
          </a:p>
        </p:txBody>
      </p:sp>
    </p:spTree>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30"/>
                                        </p:tgtEl>
                                        <p:attrNameLst>
                                          <p:attrName>style.visibility</p:attrName>
                                        </p:attrNameLst>
                                      </p:cBhvr>
                                      <p:to>
                                        <p:strVal val="visible"/>
                                      </p:to>
                                    </p:set>
                                    <p:anim calcmode="lin" valueType="num">
                                      <p:cBhvr>
                                        <p:cTn id="7" dur="500" fill="hold"/>
                                        <p:tgtEl>
                                          <p:spTgt spid="230"/>
                                        </p:tgtEl>
                                        <p:attrNameLst>
                                          <p:attrName>ppt_x</p:attrName>
                                        </p:attrNameLst>
                                      </p:cBhvr>
                                      <p:tavLst>
                                        <p:tav tm="0">
                                          <p:val>
                                            <p:strVal val="0-#ppt_w/2"/>
                                          </p:val>
                                        </p:tav>
                                        <p:tav tm="100000">
                                          <p:val>
                                            <p:strVal val="#ppt_x"/>
                                          </p:val>
                                        </p:tav>
                                      </p:tavLst>
                                    </p:anim>
                                    <p:anim calcmode="lin" valueType="num">
                                      <p:cBhvr>
                                        <p:cTn id="8" dur="500" fill="hold"/>
                                        <p:tgtEl>
                                          <p:spTgt spid="2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fill="hold" grpId="2" nodeType="afterEffect">
                                  <p:stCondLst>
                                    <p:cond delay="0"/>
                                  </p:stCondLst>
                                  <p:iterate>
                                    <p:tmAbs val="0"/>
                                  </p:iterate>
                                  <p:childTnLst>
                                    <p:set>
                                      <p:cBhvr>
                                        <p:cTn id="11" fill="hold"/>
                                        <p:tgtEl>
                                          <p:spTgt spid="233"/>
                                        </p:tgtEl>
                                        <p:attrNameLst>
                                          <p:attrName>style.visibility</p:attrName>
                                        </p:attrNameLst>
                                      </p:cBhvr>
                                      <p:to>
                                        <p:strVal val="visible"/>
                                      </p:to>
                                    </p:set>
                                    <p:animEffect transition="in" filter="dissolve">
                                      <p:cBhvr>
                                        <p:cTn id="12" dur="250"/>
                                        <p:tgtEl>
                                          <p:spTgt spid="233"/>
                                        </p:tgtEl>
                                      </p:cBhvr>
                                    </p:animEffect>
                                  </p:childTnLst>
                                </p:cTn>
                              </p:par>
                            </p:childTnLst>
                          </p:cTn>
                        </p:par>
                        <p:par>
                          <p:cTn id="13" fill="hold">
                            <p:stCondLst>
                              <p:cond delay="750"/>
                            </p:stCondLst>
                            <p:childTnLst>
                              <p:par>
                                <p:cTn id="14" presetID="22" presetClass="entr" presetSubtype="8" fill="hold" grpId="3" nodeType="afterEffect">
                                  <p:stCondLst>
                                    <p:cond delay="0"/>
                                  </p:stCondLst>
                                  <p:iterate>
                                    <p:tmAbs val="0"/>
                                  </p:iterate>
                                  <p:childTnLst>
                                    <p:set>
                                      <p:cBhvr>
                                        <p:cTn id="15" fill="hold"/>
                                        <p:tgtEl>
                                          <p:spTgt spid="234"/>
                                        </p:tgtEl>
                                        <p:attrNameLst>
                                          <p:attrName>style.visibility</p:attrName>
                                        </p:attrNameLst>
                                      </p:cBhvr>
                                      <p:to>
                                        <p:strVal val="visible"/>
                                      </p:to>
                                    </p:set>
                                    <p:animEffect transition="in" filter="wipe(left)">
                                      <p:cBhvr>
                                        <p:cTn id="16" dur="250"/>
                                        <p:tgtEl>
                                          <p:spTgt spid="234"/>
                                        </p:tgtEl>
                                      </p:cBhvr>
                                    </p:animEffect>
                                  </p:childTnLst>
                                </p:cTn>
                              </p:par>
                            </p:childTnLst>
                          </p:cTn>
                        </p:par>
                        <p:par>
                          <p:cTn id="17" fill="hold">
                            <p:stCondLst>
                              <p:cond delay="1000"/>
                            </p:stCondLst>
                            <p:childTnLst>
                              <p:par>
                                <p:cTn id="18" presetID="23" presetClass="entr" presetSubtype="16" fill="hold" grpId="4" nodeType="afterEffect">
                                  <p:stCondLst>
                                    <p:cond delay="0"/>
                                  </p:stCondLst>
                                  <p:iterate>
                                    <p:tmAbs val="0"/>
                                  </p:iterate>
                                  <p:childTnLst>
                                    <p:set>
                                      <p:cBhvr>
                                        <p:cTn id="19" fill="hold"/>
                                        <p:tgtEl>
                                          <p:spTgt spid="235"/>
                                        </p:tgtEl>
                                        <p:attrNameLst>
                                          <p:attrName>style.visibility</p:attrName>
                                        </p:attrNameLst>
                                      </p:cBhvr>
                                      <p:to>
                                        <p:strVal val="visible"/>
                                      </p:to>
                                    </p:set>
                                    <p:anim calcmode="lin" valueType="num">
                                      <p:cBhvr>
                                        <p:cTn id="20" dur="250" fill="hold"/>
                                        <p:tgtEl>
                                          <p:spTgt spid="235"/>
                                        </p:tgtEl>
                                        <p:attrNameLst>
                                          <p:attrName>ppt_w</p:attrName>
                                        </p:attrNameLst>
                                      </p:cBhvr>
                                      <p:tavLst>
                                        <p:tav tm="0">
                                          <p:val>
                                            <p:fltVal val="0"/>
                                          </p:val>
                                        </p:tav>
                                        <p:tav tm="100000">
                                          <p:val>
                                            <p:strVal val="#ppt_w"/>
                                          </p:val>
                                        </p:tav>
                                      </p:tavLst>
                                    </p:anim>
                                    <p:anim calcmode="lin" valueType="num">
                                      <p:cBhvr>
                                        <p:cTn id="21" dur="250" fill="hold"/>
                                        <p:tgtEl>
                                          <p:spTgt spid="235"/>
                                        </p:tgtEl>
                                        <p:attrNameLst>
                                          <p:attrName>ppt_h</p:attrName>
                                        </p:attrNameLst>
                                      </p:cBhvr>
                                      <p:tavLst>
                                        <p:tav tm="0">
                                          <p:val>
                                            <p:fltVal val="0"/>
                                          </p:val>
                                        </p:tav>
                                        <p:tav tm="100000">
                                          <p:val>
                                            <p:strVal val="#ppt_h"/>
                                          </p:val>
                                        </p:tav>
                                      </p:tavLst>
                                    </p:anim>
                                  </p:childTnLst>
                                </p:cTn>
                              </p:par>
                            </p:childTnLst>
                          </p:cTn>
                        </p:par>
                        <p:par>
                          <p:cTn id="22" fill="hold">
                            <p:stCondLst>
                              <p:cond delay="1250"/>
                            </p:stCondLst>
                            <p:childTnLst>
                              <p:par>
                                <p:cTn id="23" presetID="9" presetClass="entr" fill="hold" grpId="5" nodeType="afterEffect">
                                  <p:stCondLst>
                                    <p:cond delay="0"/>
                                  </p:stCondLst>
                                  <p:iterate>
                                    <p:tmAbs val="0"/>
                                  </p:iterate>
                                  <p:childTnLst>
                                    <p:set>
                                      <p:cBhvr>
                                        <p:cTn id="24" fill="hold"/>
                                        <p:tgtEl>
                                          <p:spTgt spid="239"/>
                                        </p:tgtEl>
                                        <p:attrNameLst>
                                          <p:attrName>style.visibility</p:attrName>
                                        </p:attrNameLst>
                                      </p:cBhvr>
                                      <p:to>
                                        <p:strVal val="visible"/>
                                      </p:to>
                                    </p:set>
                                    <p:animEffect transition="in" filter="dissolve">
                                      <p:cBhvr>
                                        <p:cTn id="25" dur="250"/>
                                        <p:tgtEl>
                                          <p:spTgt spid="239"/>
                                        </p:tgtEl>
                                      </p:cBhvr>
                                    </p:animEffect>
                                  </p:childTnLst>
                                </p:cTn>
                              </p:par>
                            </p:childTnLst>
                          </p:cTn>
                        </p:par>
                        <p:par>
                          <p:cTn id="26" fill="hold">
                            <p:stCondLst>
                              <p:cond delay="1500"/>
                            </p:stCondLst>
                            <p:childTnLst>
                              <p:par>
                                <p:cTn id="27" presetID="22" presetClass="entr" presetSubtype="8" fill="hold" grpId="6" nodeType="afterEffect">
                                  <p:stCondLst>
                                    <p:cond delay="0"/>
                                  </p:stCondLst>
                                  <p:iterate>
                                    <p:tmAbs val="0"/>
                                  </p:iterate>
                                  <p:childTnLst>
                                    <p:set>
                                      <p:cBhvr>
                                        <p:cTn id="28" fill="hold"/>
                                        <p:tgtEl>
                                          <p:spTgt spid="240"/>
                                        </p:tgtEl>
                                        <p:attrNameLst>
                                          <p:attrName>style.visibility</p:attrName>
                                        </p:attrNameLst>
                                      </p:cBhvr>
                                      <p:to>
                                        <p:strVal val="visible"/>
                                      </p:to>
                                    </p:set>
                                    <p:animEffect transition="in" filter="wipe(left)">
                                      <p:cBhvr>
                                        <p:cTn id="29" dur="250"/>
                                        <p:tgtEl>
                                          <p:spTgt spid="240"/>
                                        </p:tgtEl>
                                      </p:cBhvr>
                                    </p:animEffect>
                                  </p:childTnLst>
                                </p:cTn>
                              </p:par>
                            </p:childTnLst>
                          </p:cTn>
                        </p:par>
                        <p:par>
                          <p:cTn id="30" fill="hold">
                            <p:stCondLst>
                              <p:cond delay="1750"/>
                            </p:stCondLst>
                            <p:childTnLst>
                              <p:par>
                                <p:cTn id="31" presetID="23" presetClass="entr" presetSubtype="16" fill="hold" grpId="7" nodeType="afterEffect">
                                  <p:stCondLst>
                                    <p:cond delay="0"/>
                                  </p:stCondLst>
                                  <p:iterate>
                                    <p:tmAbs val="0"/>
                                  </p:iterate>
                                  <p:childTnLst>
                                    <p:set>
                                      <p:cBhvr>
                                        <p:cTn id="32" fill="hold"/>
                                        <p:tgtEl>
                                          <p:spTgt spid="241"/>
                                        </p:tgtEl>
                                        <p:attrNameLst>
                                          <p:attrName>style.visibility</p:attrName>
                                        </p:attrNameLst>
                                      </p:cBhvr>
                                      <p:to>
                                        <p:strVal val="visible"/>
                                      </p:to>
                                    </p:set>
                                    <p:anim calcmode="lin" valueType="num">
                                      <p:cBhvr>
                                        <p:cTn id="33" dur="250" fill="hold"/>
                                        <p:tgtEl>
                                          <p:spTgt spid="241"/>
                                        </p:tgtEl>
                                        <p:attrNameLst>
                                          <p:attrName>ppt_w</p:attrName>
                                        </p:attrNameLst>
                                      </p:cBhvr>
                                      <p:tavLst>
                                        <p:tav tm="0">
                                          <p:val>
                                            <p:fltVal val="0"/>
                                          </p:val>
                                        </p:tav>
                                        <p:tav tm="100000">
                                          <p:val>
                                            <p:strVal val="#ppt_w"/>
                                          </p:val>
                                        </p:tav>
                                      </p:tavLst>
                                    </p:anim>
                                    <p:anim calcmode="lin" valueType="num">
                                      <p:cBhvr>
                                        <p:cTn id="34" dur="250" fill="hold"/>
                                        <p:tgtEl>
                                          <p:spTgt spid="241"/>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ID="22" presetClass="entr" presetSubtype="8" fill="hold" grpId="8" nodeType="afterEffect">
                                  <p:stCondLst>
                                    <p:cond delay="0"/>
                                  </p:stCondLst>
                                  <p:iterate>
                                    <p:tmAbs val="0"/>
                                  </p:iterate>
                                  <p:childTnLst>
                                    <p:set>
                                      <p:cBhvr>
                                        <p:cTn id="37" fill="hold"/>
                                        <p:tgtEl>
                                          <p:spTgt spid="236"/>
                                        </p:tgtEl>
                                        <p:attrNameLst>
                                          <p:attrName>style.visibility</p:attrName>
                                        </p:attrNameLst>
                                      </p:cBhvr>
                                      <p:to>
                                        <p:strVal val="visible"/>
                                      </p:to>
                                    </p:set>
                                    <p:animEffect transition="in" filter="wipe(left)">
                                      <p:cBhvr>
                                        <p:cTn id="38" dur="500"/>
                                        <p:tgtEl>
                                          <p:spTgt spid="236"/>
                                        </p:tgtEl>
                                      </p:cBhvr>
                                    </p:animEffect>
                                  </p:childTnLst>
                                </p:cTn>
                              </p:par>
                            </p:childTnLst>
                          </p:cTn>
                        </p:par>
                        <p:par>
                          <p:cTn id="39" fill="hold">
                            <p:stCondLst>
                              <p:cond delay="2500"/>
                            </p:stCondLst>
                            <p:childTnLst>
                              <p:par>
                                <p:cTn id="40" presetID="22" presetClass="entr" presetSubtype="8" fill="hold" grpId="9" nodeType="afterEffect">
                                  <p:stCondLst>
                                    <p:cond delay="0"/>
                                  </p:stCondLst>
                                  <p:iterate>
                                    <p:tmAbs val="0"/>
                                  </p:iterate>
                                  <p:childTnLst>
                                    <p:set>
                                      <p:cBhvr>
                                        <p:cTn id="41" fill="hold"/>
                                        <p:tgtEl>
                                          <p:spTgt spid="242"/>
                                        </p:tgtEl>
                                        <p:attrNameLst>
                                          <p:attrName>style.visibility</p:attrName>
                                        </p:attrNameLst>
                                      </p:cBhvr>
                                      <p:to>
                                        <p:strVal val="visible"/>
                                      </p:to>
                                    </p:set>
                                    <p:animEffect transition="in" filter="wipe(left)">
                                      <p:cBhvr>
                                        <p:cTn id="4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1" animBg="1" advAuto="0"/>
      <p:bldP spid="233" grpId="2" animBg="1" advAuto="0"/>
      <p:bldP spid="234" grpId="3" animBg="1" advAuto="0"/>
      <p:bldP spid="235" grpId="4" animBg="1" advAuto="0"/>
      <p:bldP spid="236" grpId="8" animBg="1" advAuto="0"/>
      <p:bldP spid="239" grpId="5" animBg="1" advAuto="0"/>
      <p:bldP spid="240" grpId="6" animBg="1" advAuto="0"/>
      <p:bldP spid="241" grpId="7" animBg="1" advAuto="0"/>
      <p:bldP spid="242" grpId="9"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组合 6"/>
          <p:cNvGrpSpPr/>
          <p:nvPr/>
        </p:nvGrpSpPr>
        <p:grpSpPr>
          <a:xfrm>
            <a:off x="-1" y="351827"/>
            <a:ext cx="4578662" cy="599441"/>
            <a:chOff x="0" y="0"/>
            <a:chExt cx="4578660" cy="599440"/>
          </a:xfrm>
        </p:grpSpPr>
        <p:sp>
          <p:nvSpPr>
            <p:cNvPr id="244" name="矩形 7"/>
            <p:cNvSpPr/>
            <p:nvPr/>
          </p:nvSpPr>
          <p:spPr>
            <a:xfrm>
              <a:off x="0" y="261610"/>
              <a:ext cx="1621669" cy="45720"/>
            </a:xfrm>
            <a:prstGeom prst="rect">
              <a:avLst/>
            </a:prstGeom>
            <a:solidFill>
              <a:srgbClr val="404040"/>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245" name="文本框 8"/>
            <p:cNvSpPr txBox="1"/>
            <p:nvPr/>
          </p:nvSpPr>
          <p:spPr>
            <a:xfrm>
              <a:off x="1621668" y="0"/>
              <a:ext cx="2956993" cy="599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b="1" spc="600">
                  <a:solidFill>
                    <a:srgbClr val="4DA6AD"/>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工作完成情况</a:t>
              </a:r>
            </a:p>
          </p:txBody>
        </p:sp>
      </p:grpSp>
      <p:grpSp>
        <p:nvGrpSpPr>
          <p:cNvPr id="249" name="椭圆 17"/>
          <p:cNvGrpSpPr/>
          <p:nvPr/>
        </p:nvGrpSpPr>
        <p:grpSpPr>
          <a:xfrm>
            <a:off x="644982" y="1029356"/>
            <a:ext cx="576623" cy="576787"/>
            <a:chOff x="0" y="0"/>
            <a:chExt cx="576622" cy="576786"/>
          </a:xfrm>
        </p:grpSpPr>
        <p:sp>
          <p:nvSpPr>
            <p:cNvPr id="247"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48" name="9"/>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9</a:t>
              </a:r>
            </a:p>
          </p:txBody>
        </p:sp>
      </p:grpSp>
      <p:sp>
        <p:nvSpPr>
          <p:cNvPr id="250" name="直接连接符 18"/>
          <p:cNvSpPr/>
          <p:nvPr/>
        </p:nvSpPr>
        <p:spPr>
          <a:xfrm>
            <a:off x="1209420" y="129608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51" name="标题 11"/>
          <p:cNvSpPr txBox="1"/>
          <p:nvPr/>
        </p:nvSpPr>
        <p:spPr>
          <a:xfrm>
            <a:off x="2111265" y="1057258"/>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t>Letter Proposal</a:t>
            </a:r>
          </a:p>
        </p:txBody>
      </p:sp>
      <p:sp>
        <p:nvSpPr>
          <p:cNvPr id="252" name="按照用户需求分析，项目主要建立在个性化博客的概念之上，是一套支持个人博客用户的登入、发表、浏览、修改文章以及图片视频、留言、评论等功能的轻易排版风格的博客系统。系统支持markdown语法，符合个性化审美理念，过滤低级趣味，开发出了项目呈现的轻简技术博客。 同时，由于博客属性的约束，项目应该完善消息推送机制，提高算法效率，这要求网站与服务器端的协同配合。同时，应该注意用户的个人信息安全机制的巩固，建议设置身份验证信息的提示，并且加强用户管理。 由于博客主要面向学生，倡导技术性博文的推送，应当注重广告的筛查。"/>
          <p:cNvSpPr txBox="1"/>
          <p:nvPr/>
        </p:nvSpPr>
        <p:spPr>
          <a:xfrm>
            <a:off x="1365311" y="1640909"/>
            <a:ext cx="10746885" cy="1945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2300"/>
              </a:lnSpc>
              <a:defRPr sz="1600">
                <a:solidFill>
                  <a:schemeClr val="accent3">
                    <a:lumOff val="-12941"/>
                  </a:schemeClr>
                </a:solidFill>
                <a:latin typeface="+mj-lt"/>
                <a:ea typeface="+mj-ea"/>
                <a:cs typeface="+mj-cs"/>
                <a:sym typeface="Helvetica"/>
              </a:defRPr>
            </a:pPr>
            <a:r>
              <a:rPr dirty="0"/>
              <a:t>按照用户需求分析，项目主要建立在个性化博客的概念之上，是一套支持个人博客用户的登入、发表、浏览、修改文章以及图片视频、留言、评论等功能的轻易排版风格的博客系统。系统支持markdown语法，符合个性化审美理念，过滤低级趣味，开发出了项目呈现的轻简技术博客。 同时，由于博客属性的约束，项目应该完善消息推送机制，提高算法效率，这要求网站与服务器端的协同配合。同时，应该注意用户的个人信息安全机制的巩固，建议设置身份验证信息的提示，并且加强用户管理。 </a:t>
            </a:r>
            <a:r>
              <a:rPr dirty="0" err="1"/>
              <a:t>由于博客主要面向学生，倡导技术性博文的推送，应当注重广告的筛查</a:t>
            </a:r>
            <a:r>
              <a:rPr dirty="0"/>
              <a:t>。</a:t>
            </a:r>
          </a:p>
          <a:p>
            <a:pPr defTabSz="457200">
              <a:lnSpc>
                <a:spcPts val="3300"/>
              </a:lnSpc>
              <a:defRPr sz="1500" b="1">
                <a:solidFill>
                  <a:srgbClr val="0366D6"/>
                </a:solidFill>
                <a:latin typeface="+mj-lt"/>
                <a:ea typeface="+mj-ea"/>
                <a:cs typeface="+mj-cs"/>
                <a:sym typeface="Helvetica"/>
              </a:defRPr>
            </a:pPr>
            <a:endParaRPr dirty="0"/>
          </a:p>
        </p:txBody>
      </p:sp>
      <p:grpSp>
        <p:nvGrpSpPr>
          <p:cNvPr id="255" name="椭圆 17"/>
          <p:cNvGrpSpPr/>
          <p:nvPr/>
        </p:nvGrpSpPr>
        <p:grpSpPr>
          <a:xfrm>
            <a:off x="644982" y="3378856"/>
            <a:ext cx="576623" cy="576787"/>
            <a:chOff x="0" y="0"/>
            <a:chExt cx="576622" cy="576786"/>
          </a:xfrm>
        </p:grpSpPr>
        <p:sp>
          <p:nvSpPr>
            <p:cNvPr id="253" name="圆形"/>
            <p:cNvSpPr/>
            <p:nvPr/>
          </p:nvSpPr>
          <p:spPr>
            <a:xfrm>
              <a:off x="-1" y="-1"/>
              <a:ext cx="576624" cy="576788"/>
            </a:xfrm>
            <a:prstGeom prst="ellipse">
              <a:avLst/>
            </a:prstGeom>
            <a:solidFill>
              <a:srgbClr val="4DA6AD"/>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endParaRPr/>
            </a:p>
          </p:txBody>
        </p:sp>
        <p:sp>
          <p:nvSpPr>
            <p:cNvPr id="254" name="10"/>
            <p:cNvSpPr txBox="1"/>
            <p:nvPr/>
          </p:nvSpPr>
          <p:spPr>
            <a:xfrm>
              <a:off x="84443" y="102972"/>
              <a:ext cx="407736"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10</a:t>
              </a:r>
            </a:p>
          </p:txBody>
        </p:sp>
      </p:grpSp>
      <p:sp>
        <p:nvSpPr>
          <p:cNvPr id="256" name="直接连接符 18"/>
          <p:cNvSpPr/>
          <p:nvPr/>
        </p:nvSpPr>
        <p:spPr>
          <a:xfrm>
            <a:off x="1234820" y="3645588"/>
            <a:ext cx="1003865" cy="1"/>
          </a:xfrm>
          <a:prstGeom prst="line">
            <a:avLst/>
          </a:prstGeom>
          <a:ln w="6350">
            <a:solidFill>
              <a:srgbClr val="808080"/>
            </a:solidFill>
            <a:prstDash val="dash"/>
            <a:miter/>
            <a:headEnd type="none" w="med" len="med"/>
            <a:tailEnd type="none" w="med" len="med"/>
          </a:ln>
        </p:spPr>
        <p:txBody>
          <a:bodyPr lIns="45719" rIns="45719"/>
          <a:lstStyle/>
          <a:p>
            <a:endParaRPr/>
          </a:p>
        </p:txBody>
      </p:sp>
      <p:sp>
        <p:nvSpPr>
          <p:cNvPr id="257" name="标题 11"/>
          <p:cNvSpPr txBox="1"/>
          <p:nvPr/>
        </p:nvSpPr>
        <p:spPr>
          <a:xfrm>
            <a:off x="2162065" y="3406758"/>
            <a:ext cx="4947421" cy="7966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57200">
              <a:spcBef>
                <a:spcPts val="1600"/>
              </a:spcBef>
              <a:defRPr sz="2800" b="1">
                <a:solidFill>
                  <a:schemeClr val="accent3">
                    <a:lumOff val="-12941"/>
                  </a:schemeClr>
                </a:solidFill>
                <a:latin typeface="+mj-lt"/>
                <a:ea typeface="+mj-ea"/>
                <a:cs typeface="+mj-cs"/>
                <a:sym typeface="Helvetica"/>
              </a:defRPr>
            </a:lvl1pPr>
          </a:lstStyle>
          <a:p>
            <a:r>
              <a:t>Conclusion</a:t>
            </a:r>
          </a:p>
        </p:txBody>
      </p:sp>
      <p:sp>
        <p:nvSpPr>
          <p:cNvPr id="258" name="基于以上分析我们组决定搭建该博客管理平台，项目的预期建设时间为1个多月。在搭建平台的过程中我们一定会遇到不少困难，但通过全组的努力，相信我们最终已经能构建一个让广大用户感到满意、有新意的网站。"/>
          <p:cNvSpPr txBox="1"/>
          <p:nvPr/>
        </p:nvSpPr>
        <p:spPr>
          <a:xfrm>
            <a:off x="1365310" y="4143152"/>
            <a:ext cx="10746885" cy="65691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defTabSz="457200">
              <a:lnSpc>
                <a:spcPts val="3700"/>
              </a:lnSpc>
              <a:defRPr sz="1600">
                <a:solidFill>
                  <a:schemeClr val="accent3">
                    <a:lumOff val="-12941"/>
                  </a:schemeClr>
                </a:solidFill>
                <a:latin typeface="+mj-lt"/>
                <a:ea typeface="+mj-ea"/>
                <a:cs typeface="+mj-cs"/>
                <a:sym typeface="Helvetica"/>
              </a:defRPr>
            </a:lvl1pPr>
          </a:lstStyle>
          <a:p>
            <a:pPr>
              <a:lnSpc>
                <a:spcPts val="2300"/>
              </a:lnSpc>
            </a:pPr>
            <a:r>
              <a:rPr dirty="0"/>
              <a:t>基于以上分析我们组决定搭建该博客管理平台，项目的预期建设时间为1个多月。在搭建平台的过程中我们一定会遇到不少困难，但通过全组的努力，相信我们最终已经能构建一个让广大用户感到满意、有新意的网站。</a:t>
            </a:r>
          </a:p>
        </p:txBody>
      </p:sp>
    </p:spTree>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46"/>
                                        </p:tgtEl>
                                        <p:attrNameLst>
                                          <p:attrName>style.visibility</p:attrName>
                                        </p:attrNameLst>
                                      </p:cBhvr>
                                      <p:to>
                                        <p:strVal val="visible"/>
                                      </p:to>
                                    </p:set>
                                    <p:anim calcmode="lin" valueType="num">
                                      <p:cBhvr>
                                        <p:cTn id="7" dur="500" fill="hold"/>
                                        <p:tgtEl>
                                          <p:spTgt spid="246"/>
                                        </p:tgtEl>
                                        <p:attrNameLst>
                                          <p:attrName>ppt_x</p:attrName>
                                        </p:attrNameLst>
                                      </p:cBhvr>
                                      <p:tavLst>
                                        <p:tav tm="0">
                                          <p:val>
                                            <p:strVal val="0-#ppt_w/2"/>
                                          </p:val>
                                        </p:tav>
                                        <p:tav tm="100000">
                                          <p:val>
                                            <p:strVal val="#ppt_x"/>
                                          </p:val>
                                        </p:tav>
                                      </p:tavLst>
                                    </p:anim>
                                    <p:anim calcmode="lin" valueType="num">
                                      <p:cBhvr>
                                        <p:cTn id="8" dur="500" fill="hold"/>
                                        <p:tgtEl>
                                          <p:spTgt spid="2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fill="hold" grpId="2" nodeType="afterEffect">
                                  <p:stCondLst>
                                    <p:cond delay="0"/>
                                  </p:stCondLst>
                                  <p:iterate>
                                    <p:tmAbs val="0"/>
                                  </p:iterate>
                                  <p:childTnLst>
                                    <p:set>
                                      <p:cBhvr>
                                        <p:cTn id="11" fill="hold"/>
                                        <p:tgtEl>
                                          <p:spTgt spid="249"/>
                                        </p:tgtEl>
                                        <p:attrNameLst>
                                          <p:attrName>style.visibility</p:attrName>
                                        </p:attrNameLst>
                                      </p:cBhvr>
                                      <p:to>
                                        <p:strVal val="visible"/>
                                      </p:to>
                                    </p:set>
                                    <p:animEffect transition="in" filter="dissolve">
                                      <p:cBhvr>
                                        <p:cTn id="12" dur="250"/>
                                        <p:tgtEl>
                                          <p:spTgt spid="249"/>
                                        </p:tgtEl>
                                      </p:cBhvr>
                                    </p:animEffect>
                                  </p:childTnLst>
                                </p:cTn>
                              </p:par>
                            </p:childTnLst>
                          </p:cTn>
                        </p:par>
                        <p:par>
                          <p:cTn id="13" fill="hold">
                            <p:stCondLst>
                              <p:cond delay="750"/>
                            </p:stCondLst>
                            <p:childTnLst>
                              <p:par>
                                <p:cTn id="14" presetID="22" presetClass="entr" presetSubtype="8" fill="hold" grpId="3" nodeType="afterEffect">
                                  <p:stCondLst>
                                    <p:cond delay="0"/>
                                  </p:stCondLst>
                                  <p:iterate>
                                    <p:tmAbs val="0"/>
                                  </p:iterate>
                                  <p:childTnLst>
                                    <p:set>
                                      <p:cBhvr>
                                        <p:cTn id="15" fill="hold"/>
                                        <p:tgtEl>
                                          <p:spTgt spid="250"/>
                                        </p:tgtEl>
                                        <p:attrNameLst>
                                          <p:attrName>style.visibility</p:attrName>
                                        </p:attrNameLst>
                                      </p:cBhvr>
                                      <p:to>
                                        <p:strVal val="visible"/>
                                      </p:to>
                                    </p:set>
                                    <p:animEffect transition="in" filter="wipe(left)">
                                      <p:cBhvr>
                                        <p:cTn id="16" dur="250"/>
                                        <p:tgtEl>
                                          <p:spTgt spid="250"/>
                                        </p:tgtEl>
                                      </p:cBhvr>
                                    </p:animEffect>
                                  </p:childTnLst>
                                </p:cTn>
                              </p:par>
                            </p:childTnLst>
                          </p:cTn>
                        </p:par>
                        <p:par>
                          <p:cTn id="17" fill="hold">
                            <p:stCondLst>
                              <p:cond delay="1000"/>
                            </p:stCondLst>
                            <p:childTnLst>
                              <p:par>
                                <p:cTn id="18" presetID="23" presetClass="entr" presetSubtype="16" fill="hold" grpId="4" nodeType="afterEffect">
                                  <p:stCondLst>
                                    <p:cond delay="0"/>
                                  </p:stCondLst>
                                  <p:iterate>
                                    <p:tmAbs val="0"/>
                                  </p:iterate>
                                  <p:childTnLst>
                                    <p:set>
                                      <p:cBhvr>
                                        <p:cTn id="19" fill="hold"/>
                                        <p:tgtEl>
                                          <p:spTgt spid="251"/>
                                        </p:tgtEl>
                                        <p:attrNameLst>
                                          <p:attrName>style.visibility</p:attrName>
                                        </p:attrNameLst>
                                      </p:cBhvr>
                                      <p:to>
                                        <p:strVal val="visible"/>
                                      </p:to>
                                    </p:set>
                                    <p:anim calcmode="lin" valueType="num">
                                      <p:cBhvr>
                                        <p:cTn id="20" dur="250" fill="hold"/>
                                        <p:tgtEl>
                                          <p:spTgt spid="251"/>
                                        </p:tgtEl>
                                        <p:attrNameLst>
                                          <p:attrName>ppt_w</p:attrName>
                                        </p:attrNameLst>
                                      </p:cBhvr>
                                      <p:tavLst>
                                        <p:tav tm="0">
                                          <p:val>
                                            <p:fltVal val="0"/>
                                          </p:val>
                                        </p:tav>
                                        <p:tav tm="100000">
                                          <p:val>
                                            <p:strVal val="#ppt_w"/>
                                          </p:val>
                                        </p:tav>
                                      </p:tavLst>
                                    </p:anim>
                                    <p:anim calcmode="lin" valueType="num">
                                      <p:cBhvr>
                                        <p:cTn id="21" dur="250" fill="hold"/>
                                        <p:tgtEl>
                                          <p:spTgt spid="251"/>
                                        </p:tgtEl>
                                        <p:attrNameLst>
                                          <p:attrName>ppt_h</p:attrName>
                                        </p:attrNameLst>
                                      </p:cBhvr>
                                      <p:tavLst>
                                        <p:tav tm="0">
                                          <p:val>
                                            <p:fltVal val="0"/>
                                          </p:val>
                                        </p:tav>
                                        <p:tav tm="100000">
                                          <p:val>
                                            <p:strVal val="#ppt_h"/>
                                          </p:val>
                                        </p:tav>
                                      </p:tavLst>
                                    </p:anim>
                                  </p:childTnLst>
                                </p:cTn>
                              </p:par>
                            </p:childTnLst>
                          </p:cTn>
                        </p:par>
                        <p:par>
                          <p:cTn id="22" fill="hold">
                            <p:stCondLst>
                              <p:cond delay="1250"/>
                            </p:stCondLst>
                            <p:childTnLst>
                              <p:par>
                                <p:cTn id="23" presetID="9" presetClass="entr" fill="hold" grpId="5" nodeType="afterEffect">
                                  <p:stCondLst>
                                    <p:cond delay="0"/>
                                  </p:stCondLst>
                                  <p:iterate>
                                    <p:tmAbs val="0"/>
                                  </p:iterate>
                                  <p:childTnLst>
                                    <p:set>
                                      <p:cBhvr>
                                        <p:cTn id="24" fill="hold"/>
                                        <p:tgtEl>
                                          <p:spTgt spid="255"/>
                                        </p:tgtEl>
                                        <p:attrNameLst>
                                          <p:attrName>style.visibility</p:attrName>
                                        </p:attrNameLst>
                                      </p:cBhvr>
                                      <p:to>
                                        <p:strVal val="visible"/>
                                      </p:to>
                                    </p:set>
                                    <p:animEffect transition="in" filter="dissolve">
                                      <p:cBhvr>
                                        <p:cTn id="25" dur="250"/>
                                        <p:tgtEl>
                                          <p:spTgt spid="255"/>
                                        </p:tgtEl>
                                      </p:cBhvr>
                                    </p:animEffect>
                                  </p:childTnLst>
                                </p:cTn>
                              </p:par>
                            </p:childTnLst>
                          </p:cTn>
                        </p:par>
                        <p:par>
                          <p:cTn id="26" fill="hold">
                            <p:stCondLst>
                              <p:cond delay="1500"/>
                            </p:stCondLst>
                            <p:childTnLst>
                              <p:par>
                                <p:cTn id="27" presetID="22" presetClass="entr" presetSubtype="8" fill="hold" grpId="6" nodeType="afterEffect">
                                  <p:stCondLst>
                                    <p:cond delay="0"/>
                                  </p:stCondLst>
                                  <p:iterate>
                                    <p:tmAbs val="0"/>
                                  </p:iterate>
                                  <p:childTnLst>
                                    <p:set>
                                      <p:cBhvr>
                                        <p:cTn id="28" fill="hold"/>
                                        <p:tgtEl>
                                          <p:spTgt spid="256"/>
                                        </p:tgtEl>
                                        <p:attrNameLst>
                                          <p:attrName>style.visibility</p:attrName>
                                        </p:attrNameLst>
                                      </p:cBhvr>
                                      <p:to>
                                        <p:strVal val="visible"/>
                                      </p:to>
                                    </p:set>
                                    <p:animEffect transition="in" filter="wipe(left)">
                                      <p:cBhvr>
                                        <p:cTn id="29" dur="250"/>
                                        <p:tgtEl>
                                          <p:spTgt spid="256"/>
                                        </p:tgtEl>
                                      </p:cBhvr>
                                    </p:animEffect>
                                  </p:childTnLst>
                                </p:cTn>
                              </p:par>
                            </p:childTnLst>
                          </p:cTn>
                        </p:par>
                        <p:par>
                          <p:cTn id="30" fill="hold">
                            <p:stCondLst>
                              <p:cond delay="1750"/>
                            </p:stCondLst>
                            <p:childTnLst>
                              <p:par>
                                <p:cTn id="31" presetID="23" presetClass="entr" presetSubtype="16" fill="hold" grpId="7" nodeType="afterEffect">
                                  <p:stCondLst>
                                    <p:cond delay="0"/>
                                  </p:stCondLst>
                                  <p:iterate>
                                    <p:tmAbs val="0"/>
                                  </p:iterate>
                                  <p:childTnLst>
                                    <p:set>
                                      <p:cBhvr>
                                        <p:cTn id="32" fill="hold"/>
                                        <p:tgtEl>
                                          <p:spTgt spid="257"/>
                                        </p:tgtEl>
                                        <p:attrNameLst>
                                          <p:attrName>style.visibility</p:attrName>
                                        </p:attrNameLst>
                                      </p:cBhvr>
                                      <p:to>
                                        <p:strVal val="visible"/>
                                      </p:to>
                                    </p:set>
                                    <p:anim calcmode="lin" valueType="num">
                                      <p:cBhvr>
                                        <p:cTn id="33" dur="250" fill="hold"/>
                                        <p:tgtEl>
                                          <p:spTgt spid="257"/>
                                        </p:tgtEl>
                                        <p:attrNameLst>
                                          <p:attrName>ppt_w</p:attrName>
                                        </p:attrNameLst>
                                      </p:cBhvr>
                                      <p:tavLst>
                                        <p:tav tm="0">
                                          <p:val>
                                            <p:fltVal val="0"/>
                                          </p:val>
                                        </p:tav>
                                        <p:tav tm="100000">
                                          <p:val>
                                            <p:strVal val="#ppt_w"/>
                                          </p:val>
                                        </p:tav>
                                      </p:tavLst>
                                    </p:anim>
                                    <p:anim calcmode="lin" valueType="num">
                                      <p:cBhvr>
                                        <p:cTn id="34" dur="250" fill="hold"/>
                                        <p:tgtEl>
                                          <p:spTgt spid="257"/>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ID="22" presetClass="entr" presetSubtype="8" fill="hold" grpId="8" nodeType="afterEffect">
                                  <p:stCondLst>
                                    <p:cond delay="0"/>
                                  </p:stCondLst>
                                  <p:iterate>
                                    <p:tmAbs val="0"/>
                                  </p:iterate>
                                  <p:childTnLst>
                                    <p:set>
                                      <p:cBhvr>
                                        <p:cTn id="37" fill="hold"/>
                                        <p:tgtEl>
                                          <p:spTgt spid="252"/>
                                        </p:tgtEl>
                                        <p:attrNameLst>
                                          <p:attrName>style.visibility</p:attrName>
                                        </p:attrNameLst>
                                      </p:cBhvr>
                                      <p:to>
                                        <p:strVal val="visible"/>
                                      </p:to>
                                    </p:set>
                                    <p:animEffect transition="in" filter="wipe(left)">
                                      <p:cBhvr>
                                        <p:cTn id="38" dur="500"/>
                                        <p:tgtEl>
                                          <p:spTgt spid="252"/>
                                        </p:tgtEl>
                                      </p:cBhvr>
                                    </p:animEffect>
                                  </p:childTnLst>
                                </p:cTn>
                              </p:par>
                            </p:childTnLst>
                          </p:cTn>
                        </p:par>
                        <p:par>
                          <p:cTn id="39" fill="hold">
                            <p:stCondLst>
                              <p:cond delay="2500"/>
                            </p:stCondLst>
                            <p:childTnLst>
                              <p:par>
                                <p:cTn id="40" presetID="22" presetClass="entr" presetSubtype="8" fill="hold" grpId="9" nodeType="afterEffect">
                                  <p:stCondLst>
                                    <p:cond delay="0"/>
                                  </p:stCondLst>
                                  <p:iterate>
                                    <p:tmAbs val="0"/>
                                  </p:iterate>
                                  <p:childTnLst>
                                    <p:set>
                                      <p:cBhvr>
                                        <p:cTn id="41" fill="hold"/>
                                        <p:tgtEl>
                                          <p:spTgt spid="258"/>
                                        </p:tgtEl>
                                        <p:attrNameLst>
                                          <p:attrName>style.visibility</p:attrName>
                                        </p:attrNameLst>
                                      </p:cBhvr>
                                      <p:to>
                                        <p:strVal val="visible"/>
                                      </p:to>
                                    </p:set>
                                    <p:animEffect transition="in" filter="wipe(left)">
                                      <p:cBhvr>
                                        <p:cTn id="42"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P spid="250" grpId="3" animBg="1" advAuto="0"/>
      <p:bldP spid="251" grpId="4" animBg="1" advAuto="0"/>
      <p:bldP spid="252" grpId="8" animBg="1" advAuto="0"/>
      <p:bldP spid="255" grpId="5" animBg="1" advAuto="0"/>
      <p:bldP spid="256" grpId="6" animBg="1" advAuto="0"/>
      <p:bldP spid="257" grpId="7" animBg="1" advAuto="0"/>
      <p:bldP spid="258" grpId="9" animBg="1" advAuto="0"/>
    </p:bldLst>
  </p:timing>
</p:sld>
</file>

<file path=ppt/theme/theme1.xml><?xml version="1.0" encoding="utf-8"?>
<a:theme xmlns:a="http://schemas.openxmlformats.org/drawingml/2006/main" name="千图网拥有20W+精美PPT模板 更多PPT模板下载至：www.58pic.com/office/ppt​​">
  <a:themeElements>
    <a:clrScheme name="千图网拥有20W+精美PPT模板 更多PPT模板下载至：www.58pic.com/office/ppt​​">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千图网拥有20W+精美PPT模板 更多PPT模板下载至：www.58pic.com/office/ppt​​">
      <a:majorFont>
        <a:latin typeface="Helvetica"/>
        <a:ea typeface="Helvetica"/>
        <a:cs typeface="Helvetica"/>
      </a:majorFont>
      <a:minorFont>
        <a:latin typeface="等线"/>
        <a:ea typeface="等线"/>
        <a:cs typeface="等线"/>
      </a:minorFont>
    </a:fontScheme>
    <a:fmtScheme name="千图网拥有20W+精美PPT模板 更多PPT模板下载至：www.58pic.com/office/pp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千图网拥有20W+精美PPT模板 更多PPT模板下载至：www.58pic.com/office/ppt​​">
  <a:themeElements>
    <a:clrScheme name="千图网拥有20W+精美PPT模板 更多PPT模板下载至：www.58pic.com/office/ppt​​">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千图网拥有20W+精美PPT模板 更多PPT模板下载至：www.58pic.com/office/ppt​​">
      <a:majorFont>
        <a:latin typeface="Helvetica"/>
        <a:ea typeface="Helvetica"/>
        <a:cs typeface="Helvetica"/>
      </a:majorFont>
      <a:minorFont>
        <a:latin typeface="等线"/>
        <a:ea typeface="等线"/>
        <a:cs typeface="等线"/>
      </a:minorFont>
    </a:fontScheme>
    <a:fmtScheme name="千图网拥有20W+精美PPT模板 更多PPT模板下载至：www.58pic.com/office/pp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TotalTime>
  <Words>2147</Words>
  <Application>Microsoft Office PowerPoint</Application>
  <PresentationFormat>宽屏</PresentationFormat>
  <Paragraphs>439</Paragraphs>
  <Slides>48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48</vt:i4>
      </vt:variant>
    </vt:vector>
  </HeadingPairs>
  <TitlesOfParts>
    <vt:vector size="63" baseType="lpstr">
      <vt:lpstr>ArialUnicodeMS</vt:lpstr>
      <vt:lpstr>Gill Sans</vt:lpstr>
      <vt:lpstr>Impact MT Std</vt:lpstr>
      <vt:lpstr>Lato Light</vt:lpstr>
      <vt:lpstr>Open Sans</vt:lpstr>
      <vt:lpstr>等线</vt:lpstr>
      <vt:lpstr>等线 Light</vt:lpstr>
      <vt:lpstr>方正兰亭中黑_GBK</vt:lpstr>
      <vt:lpstr>微软雅黑</vt:lpstr>
      <vt:lpstr>Arial</vt:lpstr>
      <vt:lpstr>Calibri</vt:lpstr>
      <vt:lpstr>Century Gothic</vt:lpstr>
      <vt:lpstr>Helvetica</vt:lpstr>
      <vt:lpstr>Times</vt:lpstr>
      <vt:lpstr>千图网拥有20W+精美PPT模板 更多PPT模板下载至：www.58pic.com/office/ppt​​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liu yuan</cp:lastModifiedBy>
  <cp:revision>7</cp:revision>
  <dcterms:modified xsi:type="dcterms:W3CDTF">2018-06-18T14:32:38Z</dcterms:modified>
</cp:coreProperties>
</file>